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857232"/>
            <a:ext cx="49148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Делимость чисел. Повторение.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(урок  № 2)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4929198"/>
            <a:ext cx="2643206" cy="114300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учитель математики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ГБОУ гимназия № 433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улит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643578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</p:nvPr>
        </p:nvGraphicFramePr>
        <p:xfrm>
          <a:off x="1737360" y="3497421"/>
          <a:ext cx="5669280" cy="731520"/>
        </p:xfrm>
        <a:graphic>
          <a:graphicData uri="http://schemas.openxmlformats.org/drawingml/2006/table">
            <a:tbl>
              <a:tblPr/>
              <a:tblGrid>
                <a:gridCol w="939800"/>
                <a:gridCol w="1536065"/>
                <a:gridCol w="1136015"/>
                <a:gridCol w="1143000"/>
                <a:gridCol w="9144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Масса одного предмета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Общая масса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Плитка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? кг,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?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7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Баллон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? кг, на 2 кг </a:t>
                      </a:r>
                      <a:r>
                        <a:rPr lang="ru-RU" sz="1200" u="sng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.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?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C:\Documents and Settings\t.kasheeva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1513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стр. 270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9286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Газовая туристская плитка и два баллона имеют массу 7 кг. Масса плитки меньше массы баллона на 2 кг. Найдите массу баллона.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282" y="3143248"/>
          <a:ext cx="8215371" cy="1880242"/>
        </p:xfrm>
        <a:graphic>
          <a:graphicData uri="http://schemas.openxmlformats.org/drawingml/2006/table">
            <a:tbl>
              <a:tblPr/>
              <a:tblGrid>
                <a:gridCol w="1361867"/>
                <a:gridCol w="2225917"/>
                <a:gridCol w="1841504"/>
                <a:gridCol w="1461023"/>
                <a:gridCol w="1325060"/>
              </a:tblGrid>
              <a:tr h="574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Масса одного предмета (кг)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(шт.)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Общая масса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Плитка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Баллон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+ 2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2(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+ 2)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928662" y="514351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Зная, что одна плитка и два баллона имеют массу 7 кг, составим и решим уравнение: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+ 2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+ 2) = 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214554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(кг) – масса одной плитки, тогда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6211669"/>
            <a:ext cx="157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8" fill="hold" grpId="1" nodeType="after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0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t.kasheeva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536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Повторение изученного материала.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358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стр.18 (устно)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ли площадь квадрата выражаться простым числом, если длина его стороны выражается натуральным числом?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стр.18. (устно)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ли выражаться простым числом объем куба, длина ребра которого выражается натуральным числом?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стр.18. (устно)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Известно, что число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делится на 9. Простым или составным является число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(в) стр.21.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стр.22.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48" y="6211669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t.kasheeva\Рабочий стол\през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85776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8578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(1) стр. 270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наибольший общий делитель и наименьшее общее кратное чисел: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а) 16 и 8;      б) 12  и 15;      в)  11 и 66;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г) 4 и 15;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18 и 20;       е) 10 и 15.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500306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1565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стр.276 (самостоятельно, устная проверка).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000100" y="3500438"/>
          <a:ext cx="1285884" cy="928694"/>
        </p:xfrm>
        <a:graphic>
          <a:graphicData uri="http://schemas.openxmlformats.org/presentationml/2006/ole">
            <p:oleObj spid="_x0000_s19464" name="Формула" r:id="rId4" imgW="444307" imgH="393529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071802" y="3071810"/>
          <a:ext cx="1143008" cy="928694"/>
        </p:xfrm>
        <a:graphic>
          <a:graphicData uri="http://schemas.openxmlformats.org/presentationml/2006/ole">
            <p:oleObj spid="_x0000_s19463" name="Формула" r:id="rId5" imgW="457002" imgH="393529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000628" y="3500438"/>
          <a:ext cx="1357322" cy="962029"/>
        </p:xfrm>
        <a:graphic>
          <a:graphicData uri="http://schemas.openxmlformats.org/presentationml/2006/ole">
            <p:oleObj spid="_x0000_s19462" name="Формула" r:id="rId6" imgW="507780" imgH="393529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215206" y="3071810"/>
          <a:ext cx="1428760" cy="962029"/>
        </p:xfrm>
        <a:graphic>
          <a:graphicData uri="http://schemas.openxmlformats.org/presentationml/2006/ole">
            <p:oleObj spid="_x0000_s19461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28596" y="4572008"/>
          <a:ext cx="3286148" cy="962029"/>
        </p:xfrm>
        <a:graphic>
          <a:graphicData uri="http://schemas.openxmlformats.org/presentationml/2006/ole">
            <p:oleObj spid="_x0000_s19460" name="Формула" r:id="rId8" imgW="977476" imgH="393529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572132" y="4500563"/>
          <a:ext cx="2611431" cy="1071562"/>
        </p:xfrm>
        <a:graphic>
          <a:graphicData uri="http://schemas.openxmlformats.org/presentationml/2006/ole">
            <p:oleObj spid="_x0000_s19459" name="Формула" r:id="rId9" imgW="952200" imgH="393480" progId="Equation.3">
              <p:embed/>
            </p:oleObj>
          </a:graphicData>
        </a:graphic>
      </p:graphicFrame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2928934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Сократите дроби: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847725"/>
            <a:ext cx="3577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238250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-285784" y="2071678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2409825"/>
            <a:ext cx="35779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2364" y="6211669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4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t.kasheeva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4578" name="Picture 2" descr="C:\Documents and Settings\t.kasheeva\Рабочий стол\през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429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Самостоятельная работа.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71480"/>
            <a:ext cx="87868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1.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чисел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3 035, 7 160, 4 872, 12 382, 18 225, 55 074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выпишите те, которые: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а) кратны 3;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б) кратны 2 и 3;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в) кратны 5 и 9;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г) не кратны ни 2, ни 9.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Разложи на простые множители: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630;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4830.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чисел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2 475, 5 898, 6 782,  15 897,  28 170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выпишите те, которые: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а) кратны 2;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б) кратны 3 и 5;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в) кратны 2 и 9;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г) не кратны ни 2, ни 5.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Разложите на простые множители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420;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2520.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24" y="6211669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t.kasheeva\Рабочий стол\през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5357826"/>
            <a:ext cx="79296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этот метод?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Итог урока: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4291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ли самое большое составное число?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785926"/>
            <a:ext cx="589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доказал это утверждение?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50030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цифрой может оканчиваться многозначное простое число?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57187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многозначное простое число не может оканчиваться цифрой 0, 2, 4, 5, 6, 8?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71488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придумал способ отыскания всех простых чисел, меньших заданного?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9586" y="6211669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t.kasheeva\Рабочий стол\през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429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1472 (3, 4) стр.264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1533 стр.272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1514 стр.270.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643446"/>
            <a:ext cx="5044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урок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2380" y="6211669"/>
            <a:ext cx="157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  <p:pic>
        <p:nvPicPr>
          <p:cNvPr id="8" name="Picture 4" descr="улит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643578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endParaRPr lang="ru-RU" sz="4000" dirty="0" smtClean="0">
              <a:latin typeface="Monotype Corsiva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4000" dirty="0" smtClean="0">
                <a:latin typeface="Monotype Corsiva" pitchFamily="66" charset="0"/>
              </a:rPr>
              <a:t>Повторение, обобщение и систематизация материала по теме: </a:t>
            </a:r>
          </a:p>
          <a:p>
            <a:pPr lvl="0">
              <a:buNone/>
            </a:pPr>
            <a:r>
              <a:rPr lang="ru-RU" sz="4000" dirty="0" smtClean="0">
                <a:latin typeface="Monotype Corsiva" pitchFamily="66" charset="0"/>
              </a:rPr>
              <a:t>“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Делимость чисел ”.</a:t>
            </a:r>
          </a:p>
          <a:p>
            <a:pPr lvl="0">
              <a:buFont typeface="Wingdings" pitchFamily="2" charset="2"/>
              <a:buChar char="ü"/>
            </a:pPr>
            <a:r>
              <a:rPr lang="ru-RU" sz="4000" dirty="0" smtClean="0">
                <a:latin typeface="Monotype Corsiva" pitchFamily="66" charset="0"/>
              </a:rPr>
              <a:t>Развивать память, внимание.</a:t>
            </a:r>
          </a:p>
          <a:p>
            <a:pPr lvl="0">
              <a:buFont typeface="Wingdings" pitchFamily="2" charset="2"/>
              <a:buChar char="ü"/>
            </a:pPr>
            <a:r>
              <a:rPr lang="ru-RU" sz="4000" dirty="0" smtClean="0">
                <a:latin typeface="Monotype Corsiva" pitchFamily="66" charset="0"/>
              </a:rPr>
              <a:t>Воспитывать умение управлять своим поведением.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0926" y="6211669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8680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</a:t>
            </a:r>
          </a:p>
          <a:p>
            <a:pPr>
              <a:buNone/>
            </a:pPr>
            <a:r>
              <a:rPr lang="ru-RU" sz="5400" dirty="0" smtClean="0">
                <a:latin typeface="Mistral" pitchFamily="66" charset="0"/>
              </a:rPr>
              <a:t>Математику нельзя изучать, Наблюдая, как это делает сосед.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                                     								</a:t>
            </a:r>
            <a:r>
              <a:rPr lang="ru-RU" sz="5400" dirty="0" smtClean="0">
                <a:latin typeface="Mistral" pitchFamily="66" charset="0"/>
              </a:rPr>
              <a:t>/</a:t>
            </a:r>
            <a:r>
              <a:rPr lang="ru-RU" sz="5400" dirty="0" err="1" smtClean="0">
                <a:latin typeface="Mistral" pitchFamily="66" charset="0"/>
              </a:rPr>
              <a:t>Нивен</a:t>
            </a:r>
            <a:r>
              <a:rPr lang="ru-RU" sz="5400" dirty="0" smtClean="0">
                <a:latin typeface="Mistral" pitchFamily="66" charset="0"/>
              </a:rPr>
              <a:t> А./</a:t>
            </a:r>
            <a:endParaRPr lang="ru-RU" sz="5400" dirty="0">
              <a:latin typeface="Mistral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64" y="6211669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  <p:pic>
        <p:nvPicPr>
          <p:cNvPr id="4" name="Picture 4" descr="улит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643578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Monotype Corsiva" pitchFamily="66" charset="0"/>
              </a:rPr>
              <a:t>Устный счет.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149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800" dirty="0" smtClean="0">
                <a:latin typeface="Mistral" pitchFamily="66" charset="0"/>
              </a:rPr>
              <a:t>46   0   55   148   1812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72380" y="6211669"/>
            <a:ext cx="157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  <p:pic>
        <p:nvPicPr>
          <p:cNvPr id="5" name="Picture 4" descr="улит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643578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Теоретический опрос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Запишите в буквенном виде основное свойство дроби.</a:t>
            </a:r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         , где </a:t>
            </a:r>
            <a:r>
              <a:rPr lang="ru-RU" i="1" dirty="0" smtClean="0"/>
              <a:t>с</a:t>
            </a:r>
            <a:r>
              <a:rPr lang="ru-RU" dirty="0" smtClean="0"/>
              <a:t> – натуральное число;</a:t>
            </a:r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		                , где </a:t>
            </a:r>
            <a:r>
              <a:rPr lang="en-US" i="1" dirty="0" smtClean="0"/>
              <a:t>d </a:t>
            </a:r>
            <a:r>
              <a:rPr lang="ru-RU" dirty="0" smtClean="0"/>
              <a:t>– натуральное число и </a:t>
            </a:r>
            <a:r>
              <a:rPr lang="en-US" i="1" dirty="0" smtClean="0"/>
              <a:t>d</a:t>
            </a:r>
            <a:r>
              <a:rPr lang="ru-RU" dirty="0" smtClean="0"/>
              <a:t> – общий делитель </a:t>
            </a:r>
            <a:r>
              <a:rPr lang="en-US" i="1" dirty="0" smtClean="0"/>
              <a:t>a</a:t>
            </a:r>
            <a:r>
              <a:rPr lang="ru-RU" dirty="0" smtClean="0"/>
              <a:t> и </a:t>
            </a:r>
            <a:r>
              <a:rPr lang="en-US" i="1" dirty="0" smtClean="0"/>
              <a:t>b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71472" y="2214554"/>
          <a:ext cx="2428892" cy="1071570"/>
        </p:xfrm>
        <a:graphic>
          <a:graphicData uri="http://schemas.openxmlformats.org/presentationml/2006/ole">
            <p:oleObj spid="_x0000_s1038" name="Формула" r:id="rId4" imgW="571252" imgH="393529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42910" y="3286124"/>
          <a:ext cx="2286016" cy="1143008"/>
        </p:xfrm>
        <a:graphic>
          <a:graphicData uri="http://schemas.openxmlformats.org/presentationml/2006/ole">
            <p:oleObj spid="_x0000_s1037" name="Формула" r:id="rId5" imgW="609336" imgH="393529" progId="Equation.3">
              <p:embed/>
            </p:oleObj>
          </a:graphicData>
        </a:graphic>
      </p:graphicFrame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10070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47725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04" y="6211669"/>
            <a:ext cx="171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Равные дроби</a:t>
            </a:r>
            <a:r>
              <a:rPr lang="ru-RU" i="1" dirty="0" smtClean="0"/>
              <a:t> – различные обозначения одного и того же числа: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</a:p>
          <a:p>
            <a:pPr>
              <a:buNone/>
            </a:pPr>
            <a:r>
              <a:rPr lang="ru-RU" b="1" i="1" dirty="0" smtClean="0"/>
              <a:t>Приведение дробей к новому знаменателю: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Сокращение дробей </a:t>
            </a:r>
            <a:r>
              <a:rPr lang="ru-RU" i="1" dirty="0" smtClean="0"/>
              <a:t>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28794" y="1285860"/>
          <a:ext cx="5419725" cy="1144587"/>
        </p:xfrm>
        <a:graphic>
          <a:graphicData uri="http://schemas.openxmlformats.org/presentationml/2006/ole">
            <p:oleObj spid="_x0000_s3076" name="Формула" r:id="rId4" imgW="177768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2976" y="3214686"/>
          <a:ext cx="3143272" cy="1071570"/>
        </p:xfrm>
        <a:graphic>
          <a:graphicData uri="http://schemas.openxmlformats.org/presentationml/2006/ole">
            <p:oleObj spid="_x0000_s3075" name="Формула" r:id="rId5" imgW="838080" imgH="393480" progId="Equation.3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72132" y="3214686"/>
          <a:ext cx="2857520" cy="1214446"/>
        </p:xfrm>
        <a:graphic>
          <a:graphicData uri="http://schemas.openxmlformats.org/presentationml/2006/ole">
            <p:oleObj spid="_x0000_s3074" name="Формула" r:id="rId6" imgW="888614" imgH="393529" progId="Equation.3">
              <p:embed/>
            </p:oleObj>
          </a:graphicData>
        </a:graphic>
      </p:graphicFrame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857752" y="4714884"/>
          <a:ext cx="1857388" cy="1285884"/>
        </p:xfrm>
        <a:graphic>
          <a:graphicData uri="http://schemas.openxmlformats.org/presentationml/2006/ole">
            <p:oleObj spid="_x0000_s3073" name="Формула" r:id="rId7" imgW="495085" imgH="393529" progId="Equation.3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401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23825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628775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2380" y="6211669"/>
            <a:ext cx="157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Picture 1" descr="C:\Documents and Settings\t.kasheeva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1928802"/>
            <a:ext cx="8643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Верно ли, что: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   сумма простых чисел есть число простое;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   произведение двух простых чисел есть число простое;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   произведение двух составных чисел           есть число составное?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8579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№ </a:t>
            </a:r>
            <a:r>
              <a:rPr lang="ru-RU" sz="3600" b="1" dirty="0" smtClean="0">
                <a:latin typeface="Monotype Corsiva" pitchFamily="66" charset="0"/>
              </a:rPr>
              <a:t>1479</a:t>
            </a:r>
            <a:r>
              <a:rPr lang="ru-RU" sz="3600" dirty="0" smtClean="0">
                <a:latin typeface="Monotype Corsiva" pitchFamily="66" charset="0"/>
              </a:rPr>
              <a:t>    стр.265. (устно, ответ обоснуйте)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42" y="6211669"/>
            <a:ext cx="164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t.kasheeva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01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№ 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163</a:t>
            </a: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 стр.27. (самостоятельно, взаимопроверка)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 помощью транспортира постройте  угол AOB = 35° и  угол DEF = 140°.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643578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Определите вид углов.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0" y="1857364"/>
            <a:ext cx="4071966" cy="2357454"/>
            <a:chOff x="432" y="864"/>
            <a:chExt cx="5184" cy="3312"/>
          </a:xfrm>
        </p:grpSpPr>
        <p:pic>
          <p:nvPicPr>
            <p:cNvPr id="11" name="Picture 4" descr="Imag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432" y="864"/>
              <a:ext cx="5184" cy="331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2832"/>
              <a:ext cx="1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CC0099"/>
                  </a:solidFill>
                  <a:latin typeface="Arial Black" pitchFamily="34" charset="0"/>
                </a:rPr>
                <a:t>ı</a:t>
              </a:r>
            </a:p>
          </p:txBody>
        </p:sp>
      </p:grpSp>
      <p:cxnSp>
        <p:nvCxnSpPr>
          <p:cNvPr id="14" name="Прямая соединительная линия 13"/>
          <p:cNvCxnSpPr>
            <a:stCxn id="12" idx="3"/>
          </p:cNvCxnSpPr>
          <p:nvPr/>
        </p:nvCxnSpPr>
        <p:spPr>
          <a:xfrm flipV="1">
            <a:off x="2073686" y="3357562"/>
            <a:ext cx="2641222" cy="30510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2" idx="3"/>
          </p:cNvCxnSpPr>
          <p:nvPr/>
        </p:nvCxnSpPr>
        <p:spPr>
          <a:xfrm flipV="1">
            <a:off x="2073686" y="1857364"/>
            <a:ext cx="2284032" cy="153070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5043486" y="3143248"/>
            <a:ext cx="4100514" cy="2500330"/>
            <a:chOff x="432" y="864"/>
            <a:chExt cx="5184" cy="3312"/>
          </a:xfrm>
        </p:grpSpPr>
        <p:pic>
          <p:nvPicPr>
            <p:cNvPr id="18" name="Picture 4" descr="Imag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432" y="864"/>
              <a:ext cx="5184" cy="331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928" y="2832"/>
              <a:ext cx="1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CC0099"/>
                  </a:solidFill>
                  <a:latin typeface="Arial Black" pitchFamily="34" charset="0"/>
                </a:rPr>
                <a:t>ı</a:t>
              </a:r>
            </a:p>
          </p:txBody>
        </p:sp>
      </p:grpSp>
      <p:cxnSp>
        <p:nvCxnSpPr>
          <p:cNvPr id="23" name="Прямая соединительная линия 22"/>
          <p:cNvCxnSpPr>
            <a:stCxn id="19" idx="3"/>
          </p:cNvCxnSpPr>
          <p:nvPr/>
        </p:nvCxnSpPr>
        <p:spPr>
          <a:xfrm flipV="1">
            <a:off x="7131711" y="4714884"/>
            <a:ext cx="2369511" cy="5184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3"/>
          </p:cNvCxnSpPr>
          <p:nvPr/>
        </p:nvCxnSpPr>
        <p:spPr>
          <a:xfrm flipH="1" flipV="1">
            <a:off x="5000628" y="3071810"/>
            <a:ext cx="2131083" cy="1694916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001024" y="6211669"/>
            <a:ext cx="1500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  <p:pic>
        <p:nvPicPr>
          <p:cNvPr id="22" name="Picture 4" descr="улит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572140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t.kasheeva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процентов увеличится площадь прямоугольника, если его длину увеличить на 30 %, а ширину — на 20 %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14356"/>
            <a:ext cx="387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стр.37.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8148" y="6211669"/>
            <a:ext cx="157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Кащеева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 Т.Н.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279-021-092</a:t>
            </a:r>
          </a:p>
        </p:txBody>
      </p:sp>
      <p:pic>
        <p:nvPicPr>
          <p:cNvPr id="8" name="Picture 4" descr="улит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572140"/>
            <a:ext cx="3486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656</Words>
  <PresentationFormat>Экран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  Делимость чисел. Повторение.  (урок  № 2) </vt:lpstr>
      <vt:lpstr>Цели урока:</vt:lpstr>
      <vt:lpstr>Слайд 3</vt:lpstr>
      <vt:lpstr> Устный счет. </vt:lpstr>
      <vt:lpstr>Теоретический опрос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t.kasheeva</cp:lastModifiedBy>
  <cp:revision>120</cp:revision>
  <dcterms:modified xsi:type="dcterms:W3CDTF">2013-12-17T12:27:42Z</dcterms:modified>
</cp:coreProperties>
</file>