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2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2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74B04B-F11D-4770-98FA-D56E5182DA31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69FA29F-C380-468C-8CEE-EB1338E77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06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8B106-ABCF-45B8-BF90-6C8B85E6C38B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D4196-C48F-40CB-BFAB-2B325AE14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5B534-7C74-44DE-902C-EDF76AC04521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31D1B-3BB2-4F4B-A242-07CE4A947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3B391-C621-46E2-A48B-B407D12A923E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5A7D7-6E1B-4DDA-B5DD-7C900CC89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11B51-5A67-42F0-BAE5-D900AA098D59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093B1-027D-49D4-939B-8D582C23B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F9155-D0F6-4263-948F-8B50B016B20C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97C5-D0BC-408E-B3C6-FAD99EDD8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E3B98-8264-4C80-847E-CDB8CACF9F30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81F60-0924-4916-A229-4297585F9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340CC-A186-49E4-870B-517415FFA6E5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72F0F-C97A-4CA9-B172-22EF63BDED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1A485-438E-487B-9CC3-3446F9F06E83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0E356-CF12-4859-8819-14E3B9418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010E1-1EBA-451D-89C0-B7011FFABBCD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995B-D5EC-4699-BB42-53D2BC9563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17D0-5AC7-4360-91B7-86539D6DD87A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DB081-4ABF-448F-A622-7B2B9DE0E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B8B-28C5-43FC-9AEB-82E11E63304F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352AD-77AB-4664-859F-3AC434AA35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D1B52B-B806-49E8-A8D3-D83DFDDC9AA5}" type="datetimeFigureOut">
              <a:rPr lang="ru-RU"/>
              <a:pPr>
                <a:defRPr/>
              </a:pPr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40632A-69A3-4E3C-9F94-EDECF2FF9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4213" y="620713"/>
            <a:ext cx="7772400" cy="1470025"/>
          </a:xfrm>
        </p:spPr>
        <p:txBody>
          <a:bodyPr/>
          <a:lstStyle/>
          <a:p>
            <a:r>
              <a:rPr lang="ru-RU" dirty="0" smtClean="0"/>
              <a:t>Свойства и признаки четырехугольников</a:t>
            </a:r>
          </a:p>
        </p:txBody>
      </p:sp>
      <p:pic>
        <p:nvPicPr>
          <p:cNvPr id="3" name="Picture 4" descr="img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915816" y="2564904"/>
            <a:ext cx="3275856" cy="3196019"/>
          </a:xfrm>
          <a:prstGeom prst="rect">
            <a:avLst/>
          </a:prstGeom>
          <a:solidFill>
            <a:srgbClr val="FFFF00"/>
          </a:solidFill>
          <a:ln/>
          <a:effectLst>
            <a:innerShdw blurRad="114300">
              <a:prstClr val="black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1643042" y="5929330"/>
            <a:ext cx="5290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Составитель:   Рыбкина </a:t>
            </a:r>
            <a:r>
              <a:rPr lang="ru-RU" dirty="0" smtClean="0"/>
              <a:t>Е.В</a:t>
            </a:r>
            <a:r>
              <a:rPr lang="ru-RU" dirty="0" smtClean="0"/>
              <a:t>. </a:t>
            </a:r>
            <a:r>
              <a:rPr lang="ru-RU" dirty="0" smtClean="0"/>
              <a:t>, МБОУ </a:t>
            </a:r>
            <a:r>
              <a:rPr lang="ru-RU" dirty="0" smtClean="0"/>
              <a:t>СОШ № 5 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 smtClean="0"/>
              <a:t>. Камышин </a:t>
            </a:r>
            <a:r>
              <a:rPr lang="ru-RU" dirty="0" smtClean="0"/>
              <a:t>Волгоградская область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3012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707904" y="476672"/>
            <a:ext cx="1944688" cy="792163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4-х-угольники</a:t>
            </a:r>
          </a:p>
        </p:txBody>
      </p:sp>
      <p:sp>
        <p:nvSpPr>
          <p:cNvPr id="6" name="Блок-схема: данные 5"/>
          <p:cNvSpPr/>
          <p:nvPr/>
        </p:nvSpPr>
        <p:spPr>
          <a:xfrm>
            <a:off x="900113" y="1557338"/>
            <a:ext cx="3384550" cy="935037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2" action="ppaction://hlinksldjump"/>
              </a:rPr>
              <a:t>Параллелограмм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Трапеция 6"/>
          <p:cNvSpPr/>
          <p:nvPr/>
        </p:nvSpPr>
        <p:spPr>
          <a:xfrm>
            <a:off x="5580063" y="1412875"/>
            <a:ext cx="2232025" cy="936625"/>
          </a:xfrm>
          <a:prstGeom prst="trapezoid">
            <a:avLst>
              <a:gd name="adj" fmla="val 523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3" action="ppaction://hlinksldjump"/>
              </a:rPr>
              <a:t>трапеция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ручной ввод 7">
            <a:hlinkClick r:id="rId4" action="ppaction://hlinksldjump"/>
          </p:cNvPr>
          <p:cNvSpPr/>
          <p:nvPr/>
        </p:nvSpPr>
        <p:spPr>
          <a:xfrm rot="5400000">
            <a:off x="5256076" y="2816932"/>
            <a:ext cx="1296144" cy="1368152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4" action="ppaction://hlinksldjump"/>
              </a:rPr>
              <a:t>Прямоугольная трапеция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Трапеция 8"/>
          <p:cNvSpPr/>
          <p:nvPr/>
        </p:nvSpPr>
        <p:spPr>
          <a:xfrm>
            <a:off x="7019925" y="2708275"/>
            <a:ext cx="1584325" cy="129698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5" action="ppaction://hlinksldjump"/>
              </a:rPr>
              <a:t>Равнобедренная трапеция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188" y="3213100"/>
            <a:ext cx="18002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6" action="ppaction://hlinksldjump"/>
              </a:rPr>
              <a:t>прямоугольник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84438" y="5013325"/>
            <a:ext cx="1366837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hlinkClick r:id="rId7" action="ppaction://hlinksldjump"/>
              </a:rPr>
              <a:t>квадрат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Ромб 11"/>
          <p:cNvSpPr/>
          <p:nvPr/>
        </p:nvSpPr>
        <p:spPr>
          <a:xfrm>
            <a:off x="3492500" y="2708275"/>
            <a:ext cx="1511300" cy="180022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hlinkClick r:id="rId8" action="ppaction://hlinksldjump"/>
              </a:rPr>
              <a:t>ромб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3708400" y="1268413"/>
            <a:ext cx="539750" cy="2159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859338" y="1268413"/>
            <a:ext cx="936625" cy="5048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0" idx="0"/>
          </p:cNvCxnSpPr>
          <p:nvPr/>
        </p:nvCxnSpPr>
        <p:spPr>
          <a:xfrm flipH="1">
            <a:off x="1511300" y="2492375"/>
            <a:ext cx="1116013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4"/>
          </p:cNvCxnSpPr>
          <p:nvPr/>
        </p:nvCxnSpPr>
        <p:spPr>
          <a:xfrm>
            <a:off x="2592388" y="2492375"/>
            <a:ext cx="1187450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5435600" y="2349500"/>
            <a:ext cx="792163" cy="431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2"/>
          </p:cNvCxnSpPr>
          <p:nvPr/>
        </p:nvCxnSpPr>
        <p:spPr>
          <a:xfrm>
            <a:off x="6696075" y="2349500"/>
            <a:ext cx="971550" cy="2873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3348038" y="4149725"/>
            <a:ext cx="503237" cy="863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835150" y="4292600"/>
            <a:ext cx="1152525" cy="7207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772816"/>
          <a:ext cx="8568952" cy="4824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59409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0146">
                <a:tc>
                  <a:txBody>
                    <a:bodyPr/>
                    <a:lstStyle/>
                    <a:p>
                      <a:pPr marL="514350" indent="-514350" algn="l">
                        <a:buAutoNum type="arabicParenR"/>
                      </a:pP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0146">
                <a:tc>
                  <a:txBody>
                    <a:bodyPr/>
                    <a:lstStyle/>
                    <a:p>
                      <a:pPr algn="l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0146">
                <a:tc>
                  <a:txBody>
                    <a:bodyPr/>
                    <a:lstStyle/>
                    <a:p>
                      <a:pPr algn="l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02" name="TextBox 5"/>
          <p:cNvSpPr txBox="1">
            <a:spLocks noChangeArrowheads="1"/>
          </p:cNvSpPr>
          <p:nvPr/>
        </p:nvSpPr>
        <p:spPr bwMode="auto">
          <a:xfrm>
            <a:off x="2268538" y="1196975"/>
            <a:ext cx="323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А</a:t>
            </a:r>
          </a:p>
        </p:txBody>
      </p:sp>
      <p:sp>
        <p:nvSpPr>
          <p:cNvPr id="16403" name="TextBox 6"/>
          <p:cNvSpPr txBox="1">
            <a:spLocks noChangeArrowheads="1"/>
          </p:cNvSpPr>
          <p:nvPr/>
        </p:nvSpPr>
        <p:spPr bwMode="auto">
          <a:xfrm>
            <a:off x="3059113" y="0"/>
            <a:ext cx="315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</a:t>
            </a:r>
          </a:p>
        </p:txBody>
      </p:sp>
      <p:sp>
        <p:nvSpPr>
          <p:cNvPr id="16404" name="TextBox 7"/>
          <p:cNvSpPr txBox="1">
            <a:spLocks noChangeArrowheads="1"/>
          </p:cNvSpPr>
          <p:nvPr/>
        </p:nvSpPr>
        <p:spPr bwMode="auto">
          <a:xfrm>
            <a:off x="6948488" y="0"/>
            <a:ext cx="306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С</a:t>
            </a:r>
          </a:p>
        </p:txBody>
      </p:sp>
      <p:sp>
        <p:nvSpPr>
          <p:cNvPr id="16405" name="TextBox 8"/>
          <p:cNvSpPr txBox="1">
            <a:spLocks noChangeArrowheads="1"/>
          </p:cNvSpPr>
          <p:nvPr/>
        </p:nvSpPr>
        <p:spPr bwMode="auto">
          <a:xfrm>
            <a:off x="6227763" y="1268413"/>
            <a:ext cx="33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D</a:t>
            </a:r>
            <a:endParaRPr lang="ru-RU" b="1">
              <a:latin typeface="Calibri" pitchFamily="34" charset="0"/>
            </a:endParaRPr>
          </a:p>
        </p:txBody>
      </p:sp>
      <p:sp>
        <p:nvSpPr>
          <p:cNvPr id="16" name="Блок-схема: данные 15"/>
          <p:cNvSpPr/>
          <p:nvPr/>
        </p:nvSpPr>
        <p:spPr>
          <a:xfrm>
            <a:off x="2627313" y="260350"/>
            <a:ext cx="4248150" cy="118903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      </a:t>
            </a:r>
            <a:endParaRPr lang="ru-RU" b="1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492500" y="260350"/>
            <a:ext cx="1223963" cy="5762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5576" y="3789040"/>
            <a:ext cx="80359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Параллелограмм-это 4-х угольник,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которого противолежащие стороны параллельны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2627313" y="260350"/>
            <a:ext cx="865187" cy="115252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6011863" y="260350"/>
            <a:ext cx="863600" cy="1223963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492500" y="260350"/>
            <a:ext cx="338296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627784" y="1484784"/>
            <a:ext cx="338455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Арка 20"/>
          <p:cNvSpPr/>
          <p:nvPr/>
        </p:nvSpPr>
        <p:spPr>
          <a:xfrm rot="3198357">
            <a:off x="2797175" y="1289051"/>
            <a:ext cx="314325" cy="44450"/>
          </a:xfrm>
          <a:prstGeom prst="blockArc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Арка 21"/>
          <p:cNvSpPr/>
          <p:nvPr/>
        </p:nvSpPr>
        <p:spPr>
          <a:xfrm rot="14700610">
            <a:off x="6238081" y="431007"/>
            <a:ext cx="433387" cy="88900"/>
          </a:xfrm>
          <a:prstGeom prst="blockArc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Арка 27"/>
          <p:cNvSpPr/>
          <p:nvPr/>
        </p:nvSpPr>
        <p:spPr>
          <a:xfrm rot="20281999">
            <a:off x="5311775" y="1144588"/>
            <a:ext cx="936625" cy="288925"/>
          </a:xfrm>
          <a:prstGeom prst="blockArc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Арка 28"/>
          <p:cNvSpPr/>
          <p:nvPr/>
        </p:nvSpPr>
        <p:spPr>
          <a:xfrm rot="9233273">
            <a:off x="3147705" y="379664"/>
            <a:ext cx="935037" cy="288925"/>
          </a:xfrm>
          <a:prstGeom prst="blockArc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2627784" y="836712"/>
            <a:ext cx="2089150" cy="5762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716016" y="260648"/>
            <a:ext cx="2160240" cy="57626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716016" y="836712"/>
            <a:ext cx="1295697" cy="64817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Стрелка вправо с вырезом 55">
            <a:hlinkClick r:id="rId2" action="ppaction://hlinksldjump"/>
          </p:cNvPr>
          <p:cNvSpPr/>
          <p:nvPr/>
        </p:nvSpPr>
        <p:spPr>
          <a:xfrm>
            <a:off x="8027988" y="620713"/>
            <a:ext cx="979487" cy="484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572000" y="404664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prstClr val="white"/>
                </a:solidFill>
                <a:latin typeface="Calibri"/>
              </a:rPr>
              <a:t>O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39552" y="2348880"/>
            <a:ext cx="403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AB= CD, BC=AD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-противолежащие стороны равны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16016" y="2348880"/>
            <a:ext cx="4644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в 4-х-угольнике</a:t>
            </a:r>
          </a:p>
          <a:p>
            <a:pPr marL="342900" indent="-3429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AB= CD, BC=AD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 </a:t>
            </a:r>
          </a:p>
          <a:p>
            <a:pPr marL="342900" indent="-3429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-параллелограмм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9552" y="3789040"/>
            <a:ext cx="403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2) &lt;A=&lt;C,  &lt;B=&lt;D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противолежащие углы равны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0" y="3789040"/>
            <a:ext cx="46314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Если  в 4-х угольнике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две стороны равны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лельны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это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параллел-мм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9552" y="5229200"/>
            <a:ext cx="411452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AO=OC, BO=OD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диагонали точкой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делятся пополам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88024" y="5229200"/>
            <a:ext cx="3888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Если  в 4-хугольнике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AO=OC, BO=OD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параллелограмм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1" grpId="0" animBg="1"/>
      <p:bldP spid="21" grpId="1" animBg="1"/>
      <p:bldP spid="22" grpId="0" animBg="1"/>
      <p:bldP spid="22" grpId="1" animBg="1"/>
      <p:bldP spid="28" grpId="0" animBg="1"/>
      <p:bldP spid="28" grpId="1" animBg="1"/>
      <p:bldP spid="29" grpId="0" animBg="1"/>
      <p:bldP spid="29" grpId="1" animBg="1"/>
      <p:bldP spid="23" grpId="0"/>
      <p:bldP spid="23" grpId="1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76600" y="620713"/>
            <a:ext cx="3240088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2916238" y="404813"/>
            <a:ext cx="369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7411" name="TextBox 5"/>
          <p:cNvSpPr txBox="1">
            <a:spLocks noChangeArrowheads="1"/>
          </p:cNvSpPr>
          <p:nvPr/>
        </p:nvSpPr>
        <p:spPr bwMode="auto">
          <a:xfrm>
            <a:off x="6588125" y="404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6588125" y="1628775"/>
            <a:ext cx="347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771775" y="1628775"/>
            <a:ext cx="379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D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79512" y="2780928"/>
          <a:ext cx="8784976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55186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5350"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69173">
                <a:tc>
                  <a:txBody>
                    <a:bodyPr/>
                    <a:lstStyle/>
                    <a:p>
                      <a:pPr algn="l"/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Прямая соединительная линия 11"/>
          <p:cNvCxnSpPr>
            <a:stCxn id="17410" idx="3"/>
          </p:cNvCxnSpPr>
          <p:nvPr/>
        </p:nvCxnSpPr>
        <p:spPr>
          <a:xfrm flipH="1">
            <a:off x="3276600" y="635000"/>
            <a:ext cx="9525" cy="57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7410" idx="3"/>
          </p:cNvCxnSpPr>
          <p:nvPr/>
        </p:nvCxnSpPr>
        <p:spPr>
          <a:xfrm>
            <a:off x="3286125" y="635000"/>
            <a:ext cx="3230563" cy="120967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276600" y="620713"/>
            <a:ext cx="3240088" cy="122396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536" y="3068960"/>
            <a:ext cx="83756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Прямоугольник- это параллелограмм ,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которого все углы прямые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76600" y="620713"/>
            <a:ext cx="287338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276600" y="1628775"/>
            <a:ext cx="287338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227763" y="620713"/>
            <a:ext cx="288925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227763" y="1628775"/>
            <a:ext cx="288925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право с вырезом 15">
            <a:hlinkClick r:id="rId2" action="ppaction://hlinksldjump"/>
          </p:cNvPr>
          <p:cNvSpPr/>
          <p:nvPr/>
        </p:nvSpPr>
        <p:spPr>
          <a:xfrm>
            <a:off x="7596188" y="620713"/>
            <a:ext cx="977900" cy="484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99592" y="3356992"/>
            <a:ext cx="3816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свойства</a:t>
            </a:r>
          </a:p>
          <a:p>
            <a:pPr marL="514350" indent="-5143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параллелограмма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9592" y="4509120"/>
            <a:ext cx="30354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2) AC=BD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диагонали равны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5185" y="4509120"/>
            <a:ext cx="45688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параллелограмме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диагонали равны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прямоугольник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17" grpId="0"/>
      <p:bldP spid="18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endParaRPr lang="ru-RU" i="1" dirty="0" smtClean="0"/>
          </a:p>
        </p:txBody>
      </p:sp>
      <p:sp>
        <p:nvSpPr>
          <p:cNvPr id="4" name="Ромб 3"/>
          <p:cNvSpPr/>
          <p:nvPr/>
        </p:nvSpPr>
        <p:spPr>
          <a:xfrm>
            <a:off x="3924300" y="404813"/>
            <a:ext cx="1511300" cy="208756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3419475" y="1268413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А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4716463" y="260350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5435600" y="1125538"/>
            <a:ext cx="3492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8438" name="TextBox 7"/>
          <p:cNvSpPr txBox="1">
            <a:spLocks noChangeArrowheads="1"/>
          </p:cNvSpPr>
          <p:nvPr/>
        </p:nvSpPr>
        <p:spPr bwMode="auto">
          <a:xfrm>
            <a:off x="4716016" y="2204864"/>
            <a:ext cx="377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D</a:t>
            </a:r>
            <a:endParaRPr lang="ru-RU" sz="2400" b="1" dirty="0">
              <a:latin typeface="Calibri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0825" y="2636838"/>
          <a:ext cx="8712968" cy="4005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125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2583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2619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32693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>
            <a:stCxn id="4" idx="0"/>
          </p:cNvCxnSpPr>
          <p:nvPr/>
        </p:nvCxnSpPr>
        <p:spPr>
          <a:xfrm>
            <a:off x="4679950" y="404813"/>
            <a:ext cx="36513" cy="20875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1"/>
            <a:endCxn id="4" idx="3"/>
          </p:cNvCxnSpPr>
          <p:nvPr/>
        </p:nvCxnSpPr>
        <p:spPr>
          <a:xfrm>
            <a:off x="3924300" y="1449388"/>
            <a:ext cx="15113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8" name="TextBox 16"/>
          <p:cNvSpPr txBox="1">
            <a:spLocks noChangeArrowheads="1"/>
          </p:cNvSpPr>
          <p:nvPr/>
        </p:nvSpPr>
        <p:spPr bwMode="auto">
          <a:xfrm>
            <a:off x="4643438" y="1412875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O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31640" y="3861048"/>
            <a:ext cx="67579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Ромб- это параллелограмм,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 которого все стороны равны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>
            <a:stCxn id="4" idx="1"/>
          </p:cNvCxnSpPr>
          <p:nvPr/>
        </p:nvCxnSpPr>
        <p:spPr>
          <a:xfrm>
            <a:off x="3924300" y="1449388"/>
            <a:ext cx="719138" cy="1042987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4" idx="3"/>
          </p:cNvCxnSpPr>
          <p:nvPr/>
        </p:nvCxnSpPr>
        <p:spPr>
          <a:xfrm>
            <a:off x="4643438" y="404813"/>
            <a:ext cx="792162" cy="104457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643438" y="1484313"/>
            <a:ext cx="757237" cy="104457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924300" y="404813"/>
            <a:ext cx="755650" cy="104457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ый треугольник 25"/>
          <p:cNvSpPr/>
          <p:nvPr/>
        </p:nvSpPr>
        <p:spPr>
          <a:xfrm rot="16200000">
            <a:off x="4309145" y="523503"/>
            <a:ext cx="431800" cy="338138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ый треугольник 27"/>
          <p:cNvSpPr/>
          <p:nvPr/>
        </p:nvSpPr>
        <p:spPr>
          <a:xfrm>
            <a:off x="4716016" y="476672"/>
            <a:ext cx="265112" cy="411163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ый треугольник 29"/>
          <p:cNvSpPr/>
          <p:nvPr/>
        </p:nvSpPr>
        <p:spPr>
          <a:xfrm rot="5400000">
            <a:off x="4654897" y="1977951"/>
            <a:ext cx="409575" cy="287337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ый треугольник 31"/>
          <p:cNvSpPr/>
          <p:nvPr/>
        </p:nvSpPr>
        <p:spPr>
          <a:xfrm rot="10800000">
            <a:off x="4283968" y="1916832"/>
            <a:ext cx="338138" cy="409575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ый треугольник 32"/>
          <p:cNvSpPr/>
          <p:nvPr/>
        </p:nvSpPr>
        <p:spPr>
          <a:xfrm>
            <a:off x="5004048" y="980728"/>
            <a:ext cx="338138" cy="411162"/>
          </a:xfrm>
          <a:prstGeom prst="rtTriangl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рямоугольный треугольник 33"/>
          <p:cNvSpPr/>
          <p:nvPr/>
        </p:nvSpPr>
        <p:spPr>
          <a:xfrm rot="16200000">
            <a:off x="3970537" y="1006127"/>
            <a:ext cx="411162" cy="360363"/>
          </a:xfrm>
          <a:prstGeom prst="rtTriangl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Прямоугольный треугольник 34"/>
          <p:cNvSpPr/>
          <p:nvPr/>
        </p:nvSpPr>
        <p:spPr>
          <a:xfrm rot="5400000">
            <a:off x="4992936" y="1495896"/>
            <a:ext cx="360362" cy="338138"/>
          </a:xfrm>
          <a:prstGeom prst="rtTriangl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рямоугольный треугольник 35"/>
          <p:cNvSpPr/>
          <p:nvPr/>
        </p:nvSpPr>
        <p:spPr>
          <a:xfrm rot="10800000">
            <a:off x="3995936" y="1484784"/>
            <a:ext cx="360363" cy="360362"/>
          </a:xfrm>
          <a:prstGeom prst="rtTriangl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427984" y="1196752"/>
            <a:ext cx="215900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Стрелка вправо с вырезом 37">
            <a:hlinkClick r:id="rId2" action="ppaction://hlinksldjump"/>
          </p:cNvPr>
          <p:cNvSpPr/>
          <p:nvPr/>
        </p:nvSpPr>
        <p:spPr>
          <a:xfrm>
            <a:off x="7235825" y="620713"/>
            <a:ext cx="1296988" cy="57626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55576" y="2996952"/>
            <a:ext cx="24727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1)Все свойства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параллелограмма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3789040"/>
            <a:ext cx="37378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 ┴ BD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диагонали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пересекаются под прямым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углом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88024" y="3789040"/>
            <a:ext cx="38406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 параллелограмме </a:t>
            </a:r>
          </a:p>
          <a:p>
            <a:pPr marL="342900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 ┴ BD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</a:t>
            </a:r>
          </a:p>
          <a:p>
            <a:pPr marL="342900" indent="-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ABCD-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ромб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520" y="5085184"/>
            <a:ext cx="39587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Диагонали ромба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являются  биссектрисами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его углов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5013176"/>
            <a:ext cx="40421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Если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диагонали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паралле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лограмма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биссектрисами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его углов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ABCD-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ромб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8" grpId="0"/>
      <p:bldP spid="12" grpId="0"/>
      <p:bldP spid="12" grpId="1"/>
      <p:bldP spid="26" grpId="0" animBg="1"/>
      <p:bldP spid="26" grpId="1" animBg="1"/>
      <p:bldP spid="28" grpId="0" animBg="1"/>
      <p:bldP spid="28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7" grpId="2" animBg="1"/>
      <p:bldP spid="27" grpId="0"/>
      <p:bldP spid="31" grpId="0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55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140200" y="404813"/>
            <a:ext cx="1584325" cy="1368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3563938" y="1412875"/>
            <a:ext cx="369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9460" name="TextBox 5"/>
          <p:cNvSpPr txBox="1">
            <a:spLocks noChangeArrowheads="1"/>
          </p:cNvSpPr>
          <p:nvPr/>
        </p:nvSpPr>
        <p:spPr bwMode="auto">
          <a:xfrm>
            <a:off x="3563938" y="333375"/>
            <a:ext cx="3571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5724525" y="333375"/>
            <a:ext cx="3476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5724525" y="1484313"/>
            <a:ext cx="46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D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0825" y="2276475"/>
          <a:ext cx="8496944" cy="4248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98041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42392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5664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4140200" y="404813"/>
            <a:ext cx="1584325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140200" y="1773238"/>
            <a:ext cx="1584325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39952" y="404664"/>
            <a:ext cx="0" cy="136842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724525" y="404813"/>
            <a:ext cx="0" cy="136842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140200" y="404813"/>
            <a:ext cx="215900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140200" y="1557338"/>
            <a:ext cx="215900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508625" y="404813"/>
            <a:ext cx="215900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508104" y="1556792"/>
            <a:ext cx="215900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право с вырезом 16">
            <a:hlinkClick r:id="rId2" action="ppaction://hlinksldjump"/>
          </p:cNvPr>
          <p:cNvSpPr/>
          <p:nvPr/>
        </p:nvSpPr>
        <p:spPr>
          <a:xfrm>
            <a:off x="7164388" y="692150"/>
            <a:ext cx="1368425" cy="79216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51520" y="3356992"/>
            <a:ext cx="3761414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Квадрат – это прямо-</a:t>
            </a: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угольник , у которого </a:t>
            </a: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стороны равны</a:t>
            </a:r>
          </a:p>
          <a:p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644008" y="3429000"/>
            <a:ext cx="39569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свойства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параллелограмма,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прямоугольника и ромба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528" y="5445224"/>
            <a:ext cx="44489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Квадрат- это ромб,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которого все углы прямые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18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3059113" y="1557338"/>
            <a:ext cx="371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0483" name="TextBox 6"/>
          <p:cNvSpPr txBox="1">
            <a:spLocks noChangeArrowheads="1"/>
          </p:cNvSpPr>
          <p:nvPr/>
        </p:nvSpPr>
        <p:spPr bwMode="auto">
          <a:xfrm>
            <a:off x="3059113" y="0"/>
            <a:ext cx="358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0484" name="TextBox 7"/>
          <p:cNvSpPr txBox="1">
            <a:spLocks noChangeArrowheads="1"/>
          </p:cNvSpPr>
          <p:nvPr/>
        </p:nvSpPr>
        <p:spPr bwMode="auto">
          <a:xfrm>
            <a:off x="5148263" y="0"/>
            <a:ext cx="34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5508625" y="1557338"/>
            <a:ext cx="377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D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87450" y="2852738"/>
            <a:ext cx="681802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Трапеция-это 4-х-угольник,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 которого две стороны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параллельны, а две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другие не параллельны.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Трапеция 13"/>
          <p:cNvSpPr/>
          <p:nvPr/>
        </p:nvSpPr>
        <p:spPr>
          <a:xfrm>
            <a:off x="3419475" y="260350"/>
            <a:ext cx="2016125" cy="151288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779838" y="260350"/>
            <a:ext cx="1296987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419475" y="1772816"/>
            <a:ext cx="2016621" cy="42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трелка вправо с вырезом 25">
            <a:hlinkClick r:id="rId2" action="ppaction://hlinksldjump"/>
          </p:cNvPr>
          <p:cNvSpPr/>
          <p:nvPr/>
        </p:nvSpPr>
        <p:spPr>
          <a:xfrm>
            <a:off x="7164388" y="981075"/>
            <a:ext cx="1223962" cy="6477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419872" y="260648"/>
            <a:ext cx="360040" cy="15121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76056" y="260648"/>
            <a:ext cx="360040" cy="15121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" name="Блок-схема: ручной ввод 3"/>
          <p:cNvSpPr/>
          <p:nvPr/>
        </p:nvSpPr>
        <p:spPr>
          <a:xfrm rot="5400000">
            <a:off x="3731418" y="94457"/>
            <a:ext cx="1452563" cy="1930400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059113" y="1557338"/>
            <a:ext cx="371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3059113" y="0"/>
            <a:ext cx="358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5148263" y="0"/>
            <a:ext cx="34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5508625" y="1557338"/>
            <a:ext cx="377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D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850" y="2205038"/>
          <a:ext cx="8496944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120439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88096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492500" y="1484313"/>
            <a:ext cx="358775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трелка вправо с вырезом 18">
            <a:hlinkClick r:id="rId2" action="ppaction://hlinksldjump"/>
          </p:cNvPr>
          <p:cNvSpPr/>
          <p:nvPr/>
        </p:nvSpPr>
        <p:spPr>
          <a:xfrm>
            <a:off x="6804025" y="476250"/>
            <a:ext cx="1728788" cy="72072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23528" y="3573016"/>
            <a:ext cx="423019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Прямоугольная трапеция-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трапеция, у которой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один из углов прямой.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2160" y="3789040"/>
            <a:ext cx="69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3059113" y="1557338"/>
            <a:ext cx="371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2531" name="TextBox 6"/>
          <p:cNvSpPr txBox="1">
            <a:spLocks noChangeArrowheads="1"/>
          </p:cNvSpPr>
          <p:nvPr/>
        </p:nvSpPr>
        <p:spPr bwMode="auto">
          <a:xfrm>
            <a:off x="3059113" y="0"/>
            <a:ext cx="358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2532" name="TextBox 7"/>
          <p:cNvSpPr txBox="1">
            <a:spLocks noChangeArrowheads="1"/>
          </p:cNvSpPr>
          <p:nvPr/>
        </p:nvSpPr>
        <p:spPr bwMode="auto">
          <a:xfrm>
            <a:off x="5148263" y="0"/>
            <a:ext cx="34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C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2533" name="TextBox 8"/>
          <p:cNvSpPr txBox="1">
            <a:spLocks noChangeArrowheads="1"/>
          </p:cNvSpPr>
          <p:nvPr/>
        </p:nvSpPr>
        <p:spPr bwMode="auto">
          <a:xfrm>
            <a:off x="5508625" y="1557338"/>
            <a:ext cx="377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D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850" y="2205038"/>
          <a:ext cx="8496944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1114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2940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2940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Трапеция 10"/>
          <p:cNvSpPr/>
          <p:nvPr/>
        </p:nvSpPr>
        <p:spPr>
          <a:xfrm>
            <a:off x="3419475" y="260350"/>
            <a:ext cx="2089150" cy="1584325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851275" y="260350"/>
            <a:ext cx="1657350" cy="1584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3419475" y="260350"/>
            <a:ext cx="1657350" cy="15843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1520" y="3717032"/>
            <a:ext cx="85709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Равнобедренной трапецией называется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трапеция, у которой боковые стороны равны.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3419475" y="260350"/>
            <a:ext cx="431800" cy="158432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148263" y="260350"/>
            <a:ext cx="360362" cy="158432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Арка 22"/>
          <p:cNvSpPr/>
          <p:nvPr/>
        </p:nvSpPr>
        <p:spPr>
          <a:xfrm rot="2482522">
            <a:off x="3484563" y="1511300"/>
            <a:ext cx="431800" cy="358775"/>
          </a:xfrm>
          <a:prstGeom prst="blockArc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Арка 23"/>
          <p:cNvSpPr/>
          <p:nvPr/>
        </p:nvSpPr>
        <p:spPr>
          <a:xfrm rot="19882537">
            <a:off x="5064125" y="1566863"/>
            <a:ext cx="431800" cy="358775"/>
          </a:xfrm>
          <a:prstGeom prst="blockArc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Арка 24"/>
          <p:cNvSpPr/>
          <p:nvPr/>
        </p:nvSpPr>
        <p:spPr>
          <a:xfrm rot="8728630">
            <a:off x="3729038" y="330200"/>
            <a:ext cx="576262" cy="252413"/>
          </a:xfrm>
          <a:prstGeom prst="blockArc">
            <a:avLst>
              <a:gd name="adj1" fmla="val 11031640"/>
              <a:gd name="adj2" fmla="val 0"/>
              <a:gd name="adj3" fmla="val 25000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Арка 25"/>
          <p:cNvSpPr/>
          <p:nvPr/>
        </p:nvSpPr>
        <p:spPr>
          <a:xfrm rot="12949579">
            <a:off x="4664075" y="333375"/>
            <a:ext cx="574675" cy="252413"/>
          </a:xfrm>
          <a:prstGeom prst="blockArc">
            <a:avLst>
              <a:gd name="adj1" fmla="val 11031640"/>
              <a:gd name="adj2" fmla="val 0"/>
              <a:gd name="adj3" fmla="val 25000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Стрелка вправо с вырезом 26">
            <a:hlinkClick r:id="rId2" action="ppaction://hlinksldjump"/>
          </p:cNvPr>
          <p:cNvSpPr/>
          <p:nvPr/>
        </p:nvSpPr>
        <p:spPr>
          <a:xfrm>
            <a:off x="7092950" y="836613"/>
            <a:ext cx="1582738" cy="72072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23528" y="3356992"/>
            <a:ext cx="37902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&lt;A= &lt;D, &lt;B=&lt;C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углы при основаниях</a:t>
            </a:r>
          </a:p>
          <a:p>
            <a:pPr marL="514350" indent="-514350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равны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44008" y="3356992"/>
            <a:ext cx="421044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 в трапеции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&lt;A= &lt;D, &lt;B=&lt;C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 </a:t>
            </a: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равнобедренная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536" y="5013176"/>
            <a:ext cx="37071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AC=BD-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диагонали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равны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4008" y="5013176"/>
            <a:ext cx="42569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Если в трапеции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диагонали равны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 она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равнобедренная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19" grpId="0"/>
      <p:bldP spid="21" grpId="0"/>
      <p:bldP spid="22" grpId="0"/>
      <p:bldP spid="2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388</Words>
  <Application>Microsoft Office PowerPoint</Application>
  <PresentationFormat>Экран (4:3)</PresentationFormat>
  <Paragraphs>125</Paragraphs>
  <Slides>9</Slides>
  <Notes>0</Notes>
  <HiddenSlides>7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Свойства и признаки четырехугольников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и признаки четырехугольников</dc:title>
  <dc:creator>USER</dc:creator>
  <cp:lastModifiedBy>USER</cp:lastModifiedBy>
  <cp:revision>46</cp:revision>
  <dcterms:created xsi:type="dcterms:W3CDTF">2013-10-14T05:50:16Z</dcterms:created>
  <dcterms:modified xsi:type="dcterms:W3CDTF">2013-11-13T06:36:42Z</dcterms:modified>
</cp:coreProperties>
</file>