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71" r:id="rId2"/>
    <p:sldId id="256" r:id="rId3"/>
    <p:sldId id="263" r:id="rId4"/>
    <p:sldId id="264" r:id="rId5"/>
    <p:sldId id="257" r:id="rId6"/>
    <p:sldId id="265" r:id="rId7"/>
    <p:sldId id="258" r:id="rId8"/>
    <p:sldId id="259" r:id="rId9"/>
    <p:sldId id="260" r:id="rId10"/>
    <p:sldId id="262" r:id="rId11"/>
    <p:sldId id="266" r:id="rId12"/>
    <p:sldId id="267" r:id="rId13"/>
    <p:sldId id="268" r:id="rId14"/>
    <p:sldId id="276" r:id="rId15"/>
    <p:sldId id="272" r:id="rId16"/>
    <p:sldId id="269" r:id="rId17"/>
    <p:sldId id="270" r:id="rId18"/>
    <p:sldId id="273" r:id="rId19"/>
    <p:sldId id="277" r:id="rId20"/>
    <p:sldId id="278" r:id="rId21"/>
    <p:sldId id="274" r:id="rId22"/>
    <p:sldId id="279" r:id="rId23"/>
    <p:sldId id="280" r:id="rId24"/>
    <p:sldId id="282" r:id="rId25"/>
    <p:sldId id="281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A3C9-89D7-4F5C-947D-6D31535656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1853-4D0C-483F-88BD-C0EEA88AF9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A37C7-34ED-4BDF-AEE1-3255F773C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130AE-D157-44C9-9A5E-C3AED06C1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13EE5-79DE-474C-9CB0-332829BB0A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ADC51-58A7-4579-BF91-E3AA6204D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D8118-7A8B-41F0-8106-159B3016B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97B71-5C14-4DCF-BD80-491E93222B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AD2F0-F77F-4859-A5FD-20CE9D5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A461-29CE-4661-904D-47904BB11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75A05-69B6-47CA-B1DF-82A7347B8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31A089-93E9-4C6D-9B38-613C94262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Презентация к уроку «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Альдегиды»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 Тихомирова Ирина Юрьевна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№ 238-487-766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химии  «Лицей № 20»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город Кострома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2013г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 концентрированном виде альдегиды  имеют резкий, довольно раздражающий запах, но при сильном разбавлении  у них неожиданно появляются нежные цветочные ароматы. Поэтому в малых количествах они непременная часть самых ценных душистых эссенций, потому без них не обходятся ни одни высококачественные духи.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Функциональная группа 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Молекулы альдегидов содержат карбонильную группу</a:t>
            </a:r>
          </a:p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 альдегидах карбонильная группа находит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я на конце  углеродной цепи и с ней связаны алкильный или арильный заместитель  и водородный атом.</a:t>
            </a:r>
          </a:p>
        </p:txBody>
      </p:sp>
      <p:sp>
        <p:nvSpPr>
          <p:cNvPr id="4" name="Овал 3"/>
          <p:cNvSpPr/>
          <p:nvPr/>
        </p:nvSpPr>
        <p:spPr>
          <a:xfrm>
            <a:off x="2071688" y="1785938"/>
            <a:ext cx="4643437" cy="350043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  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</a:p>
          <a:p>
            <a:pPr algn="ctr">
              <a:defRPr/>
            </a:pPr>
            <a:r>
              <a:rPr lang="ru-RU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  <a:endParaRPr lang="en-U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ctr">
              <a:defRPr/>
            </a:pP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</a:p>
        </p:txBody>
      </p:sp>
      <p:sp>
        <p:nvSpPr>
          <p:cNvPr id="6" name="Овал 5"/>
          <p:cNvSpPr/>
          <p:nvPr/>
        </p:nvSpPr>
        <p:spPr>
          <a:xfrm>
            <a:off x="2071688" y="2786063"/>
            <a:ext cx="4786312" cy="350043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  <a:p>
            <a:pPr>
              <a:defRPr/>
            </a:pP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7200" dirty="0">
                <a:latin typeface="Times New Roman" pitchFamily="18" charset="0"/>
                <a:cs typeface="Times New Roman" pitchFamily="18" charset="0"/>
                <a:sym typeface="Symbol"/>
              </a:rPr>
              <a:t>CH</a:t>
            </a:r>
          </a:p>
          <a:p>
            <a:pPr algn="ctr">
              <a:defRPr/>
            </a:pPr>
            <a:r>
              <a:rPr lang="en-US" sz="7200" dirty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</a:p>
          <a:p>
            <a:pPr algn="ctr">
              <a:defRPr/>
            </a:pPr>
            <a:r>
              <a:rPr lang="en-US" sz="7200" dirty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3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3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4" grpId="0" animBg="1"/>
      <p:bldP spid="4" grpId="1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Гомологический ряд и номенклатура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Общая формула</a:t>
            </a:r>
          </a:p>
        </p:txBody>
      </p:sp>
      <p:sp>
        <p:nvSpPr>
          <p:cNvPr id="4" name="Овал 3"/>
          <p:cNvSpPr/>
          <p:nvPr/>
        </p:nvSpPr>
        <p:spPr>
          <a:xfrm>
            <a:off x="214313" y="2143125"/>
            <a:ext cx="4429125" cy="32146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     O</a:t>
            </a:r>
          </a:p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     </a:t>
            </a:r>
          </a:p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CH</a:t>
            </a:r>
            <a:r>
              <a:rPr lang="en-US" sz="48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 CH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29125" y="3000375"/>
            <a:ext cx="4714875" cy="35718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Этаналь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Уксусный альдегид </a:t>
            </a:r>
          </a:p>
          <a:p>
            <a:pPr algn="ctr"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ацетальдегид</a:t>
            </a:r>
          </a:p>
        </p:txBody>
      </p:sp>
      <p:sp>
        <p:nvSpPr>
          <p:cNvPr id="6" name="Овал 5"/>
          <p:cNvSpPr/>
          <p:nvPr/>
        </p:nvSpPr>
        <p:spPr>
          <a:xfrm>
            <a:off x="0" y="1571625"/>
            <a:ext cx="5143500" cy="37861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  <a:sym typeface="Symbol"/>
              </a:rPr>
              <a:t>   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 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  O</a:t>
            </a:r>
          </a:p>
          <a:p>
            <a:pPr algn="ctr"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            </a:t>
            </a:r>
          </a:p>
          <a:p>
            <a:pPr algn="ctr"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CH</a:t>
            </a:r>
            <a:r>
              <a:rPr lang="en-US" sz="40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3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 CH</a:t>
            </a:r>
            <a:r>
              <a:rPr lang="en-US" sz="4000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/>
              </a:rPr>
              <a:t>CH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Овал 6"/>
          <p:cNvSpPr/>
          <p:nvPr/>
        </p:nvSpPr>
        <p:spPr>
          <a:xfrm>
            <a:off x="4429125" y="2857500"/>
            <a:ext cx="4714875" cy="40005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Пропаналь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Пропионовый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альдегид</a:t>
            </a:r>
          </a:p>
        </p:txBody>
      </p:sp>
      <p:sp>
        <p:nvSpPr>
          <p:cNvPr id="8" name="Овал 7"/>
          <p:cNvSpPr/>
          <p:nvPr/>
        </p:nvSpPr>
        <p:spPr>
          <a:xfrm>
            <a:off x="142875" y="1428750"/>
            <a:ext cx="4500563" cy="364331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ctr"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</a:p>
          <a:p>
            <a:pPr algn="ctr"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  <a:sym typeface="Symbol"/>
              </a:rPr>
              <a:t>HCH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929188" y="1357313"/>
            <a:ext cx="4214812" cy="37861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Метаналь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Муравьиный альдегид</a:t>
            </a:r>
          </a:p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формальдегид</a:t>
            </a:r>
          </a:p>
        </p:txBody>
      </p:sp>
      <p:sp>
        <p:nvSpPr>
          <p:cNvPr id="11" name="Овал 10"/>
          <p:cNvSpPr/>
          <p:nvPr/>
        </p:nvSpPr>
        <p:spPr>
          <a:xfrm>
            <a:off x="1285875" y="2928938"/>
            <a:ext cx="6786563" cy="300037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8000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8000" baseline="-25000" dirty="0" smtClean="0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8000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4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Изомерия альдегидов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Изомерия альдегидов связана со строением углеродного скелета</a:t>
            </a:r>
          </a:p>
          <a:p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Межклассовая изомерия Альдегиды изомерны кетонам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3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Номенклатура альдегидов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международной номенклатуре названия</a:t>
            </a:r>
          </a:p>
          <a:p>
            <a:pPr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альдегидов образуют, прибавляя суффикс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 названию углеводорода с самой длинной углеродной цепью, включая карбонильную группу, от которой начинается нумерация цепи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Овал 3"/>
          <p:cNvSpPr/>
          <p:nvPr/>
        </p:nvSpPr>
        <p:spPr>
          <a:xfrm>
            <a:off x="2286000" y="4214813"/>
            <a:ext cx="4000500" cy="264318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аль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43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28575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изомеров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изомеры и назовите по систематической номенклатуре данный альдегид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>                                    </a:t>
            </a:r>
            <a:r>
              <a:rPr lang="ru-RU" dirty="0" smtClean="0"/>
              <a:t>             </a:t>
            </a:r>
            <a:r>
              <a:rPr lang="en-US" dirty="0" smtClean="0"/>
              <a:t>O</a:t>
            </a:r>
          </a:p>
          <a:p>
            <a:pPr>
              <a:buFont typeface="Arial" charset="0"/>
              <a:buNone/>
            </a:pPr>
            <a:r>
              <a:rPr lang="en-US" dirty="0" smtClean="0"/>
              <a:t>                                     </a:t>
            </a:r>
            <a:r>
              <a:rPr lang="ru-RU" dirty="0" smtClean="0"/>
              <a:t>            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</a:t>
            </a:r>
            <a:endParaRPr lang="ru-RU" dirty="0" smtClean="0"/>
          </a:p>
          <a:p>
            <a:r>
              <a:rPr lang="ru-RU" dirty="0" smtClean="0"/>
              <a:t>           </a:t>
            </a:r>
            <a:r>
              <a:rPr lang="en-US" dirty="0" smtClean="0"/>
              <a:t>CH</a:t>
            </a:r>
            <a:r>
              <a:rPr lang="en-US" baseline="-25000" dirty="0" smtClean="0"/>
              <a:t>3</a:t>
            </a:r>
            <a:r>
              <a:rPr lang="en-US" dirty="0" smtClean="0">
                <a:sym typeface="Symbol" pitchFamily="18" charset="2"/>
              </a:rPr>
              <a:t></a:t>
            </a:r>
            <a:r>
              <a:rPr lang="en-US" dirty="0" smtClean="0"/>
              <a:t>  CH</a:t>
            </a:r>
            <a:r>
              <a:rPr lang="en-US" dirty="0" smtClean="0">
                <a:sym typeface="Symbol" pitchFamily="18" charset="2"/>
              </a:rPr>
              <a:t></a:t>
            </a:r>
            <a:r>
              <a:rPr lang="en-US" dirty="0" smtClean="0"/>
              <a:t>    CH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</a:t>
            </a:r>
            <a:r>
              <a:rPr lang="en-US" dirty="0" smtClean="0"/>
              <a:t>  C</a:t>
            </a:r>
            <a:r>
              <a:rPr lang="en-US" dirty="0" smtClean="0">
                <a:sym typeface="Symbol" pitchFamily="18" charset="2"/>
              </a:rPr>
              <a:t>H</a:t>
            </a:r>
          </a:p>
          <a:p>
            <a:pPr>
              <a:buFont typeface="Arial" charset="0"/>
              <a:buNone/>
            </a:pPr>
            <a:r>
              <a:rPr lang="en-US" dirty="0" smtClean="0">
                <a:sym typeface="Symbol" pitchFamily="18" charset="2"/>
              </a:rPr>
              <a:t>              </a:t>
            </a:r>
            <a:r>
              <a:rPr lang="ru-RU" dirty="0" smtClean="0">
                <a:sym typeface="Symbol" pitchFamily="18" charset="2"/>
              </a:rPr>
              <a:t>          </a:t>
            </a:r>
            <a:r>
              <a:rPr lang="en-US" dirty="0" smtClean="0">
                <a:sym typeface="Symbol" pitchFamily="18" charset="2"/>
              </a:rPr>
              <a:t>  </a:t>
            </a:r>
          </a:p>
          <a:p>
            <a:pPr>
              <a:buFont typeface="Arial" charset="0"/>
              <a:buNone/>
            </a:pPr>
            <a:r>
              <a:rPr lang="en-US" dirty="0" smtClean="0">
                <a:sym typeface="Symbol" pitchFamily="18" charset="2"/>
              </a:rPr>
              <a:t>              </a:t>
            </a:r>
            <a:r>
              <a:rPr lang="ru-RU" dirty="0" smtClean="0">
                <a:sym typeface="Symbol" pitchFamily="18" charset="2"/>
              </a:rPr>
              <a:t>           </a:t>
            </a:r>
            <a:r>
              <a:rPr lang="en-US" dirty="0" smtClean="0">
                <a:sym typeface="Symbol" pitchFamily="18" charset="2"/>
              </a:rPr>
              <a:t> CH</a:t>
            </a:r>
            <a:r>
              <a:rPr lang="en-US" baseline="-25000" dirty="0" smtClean="0">
                <a:sym typeface="Symbol" pitchFamily="18" charset="2"/>
              </a:rPr>
              <a:t>3</a:t>
            </a:r>
            <a:endParaRPr lang="ru-RU" baseline="-25000" dirty="0" smtClean="0"/>
          </a:p>
          <a:p>
            <a:endParaRPr lang="ru-RU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Получение альдегидов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Гидратация  ацетилена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«Реакция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Кучерова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CH  + 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Hg2+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 C H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Окисление спиртов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OH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+ Cu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3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3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Химические свойства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Альдегиды химически активные соединения, которые склонны к реакциям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присоединения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связи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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O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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  +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Ni  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OH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3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3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3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Реакции окисления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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 + Ag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  NH3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COOH +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2Ag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Реакция «серебряного зеркала»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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  +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u(OH)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CH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COOH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</a:p>
          <a:p>
            <a:pPr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Применение альдегидов</a:t>
            </a:r>
          </a:p>
        </p:txBody>
      </p:sp>
      <p:pic>
        <p:nvPicPr>
          <p:cNvPr id="5" name="Содержимое 4" descr="Изображение 00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282" y="1928802"/>
            <a:ext cx="4500594" cy="42148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Овал 3"/>
          <p:cNvSpPr/>
          <p:nvPr/>
        </p:nvSpPr>
        <p:spPr>
          <a:xfrm>
            <a:off x="2286000" y="1357313"/>
            <a:ext cx="4286250" cy="35718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ctr">
              <a:defRPr/>
            </a:pPr>
            <a:r>
              <a:rPr lang="en-US" sz="5400" dirty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</a:p>
          <a:p>
            <a:pPr algn="ctr">
              <a:defRPr/>
            </a:pPr>
            <a:r>
              <a:rPr lang="en-US" sz="5400" dirty="0">
                <a:latin typeface="Times New Roman" pitchFamily="18" charset="0"/>
                <a:cs typeface="Times New Roman" pitchFamily="18" charset="0"/>
                <a:sym typeface="Symbol"/>
              </a:rPr>
              <a:t>HCH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Изображение 00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374" y="1857364"/>
            <a:ext cx="4500626" cy="40719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Рисунок 12" descr="ффсмол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1857364"/>
            <a:ext cx="4857784" cy="43577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Рисунок 13" descr="древесно струж плиты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6314" y="1785926"/>
            <a:ext cx="4357686" cy="4572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500"/>
                            </p:stCondLst>
                            <p:childTnLst>
                              <p:par>
                                <p:cTn id="2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500"/>
                            </p:stCondLst>
                            <p:childTnLst>
                              <p:par>
                                <p:cTn id="3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500"/>
                            </p:stCondLst>
                            <p:childTnLst>
                              <p:par>
                                <p:cTn id="3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4" grpId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>
            <a:alphaModFix amt="40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2428875"/>
            <a:ext cx="7915275" cy="1379538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mtClean="0">
                <a:latin typeface="Monotype Corsiva" pitchFamily="66" charset="0"/>
                <a:cs typeface="Times New Roman" pitchFamily="18" charset="0"/>
              </a:rPr>
            </a:br>
            <a:r>
              <a:rPr lang="ru-RU" smtClean="0">
                <a:latin typeface="Monotype Corsiva" pitchFamily="66" charset="0"/>
                <a:cs typeface="Times New Roman" pitchFamily="18" charset="0"/>
              </a:rPr>
              <a:t>«Если бы однажды удалось превратить уксусную кислоту  в спирт , а из последнего получить сахар  и гликоген, то мы были бы в состоянии собирать искусственным путём самые главные составные части растительного мира…»</a:t>
            </a:r>
            <a:br>
              <a:rPr lang="ru-RU" smtClean="0">
                <a:latin typeface="Monotype Corsiva" pitchFamily="66" charset="0"/>
                <a:cs typeface="Times New Roman" pitchFamily="18" charset="0"/>
              </a:rPr>
            </a:br>
            <a:r>
              <a:rPr lang="ru-RU" smtClean="0">
                <a:latin typeface="Monotype Corsiva" pitchFamily="66" charset="0"/>
                <a:cs typeface="Times New Roman" pitchFamily="18" charset="0"/>
              </a:rPr>
              <a:t>                               Герман Кольбе</a:t>
            </a:r>
            <a:r>
              <a:rPr lang="ru-RU" sz="4000" smtClean="0">
                <a:latin typeface="Monotype Corsiva" pitchFamily="66" charset="0"/>
                <a:cs typeface="Times New Roman" pitchFamily="18" charset="0"/>
              </a:rPr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072063"/>
            <a:ext cx="4714875" cy="135731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5" name="Содержимое 4" descr="IMG_419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158" y="3214686"/>
            <a:ext cx="3429024" cy="3429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Овал 3"/>
          <p:cNvSpPr/>
          <p:nvPr/>
        </p:nvSpPr>
        <p:spPr>
          <a:xfrm>
            <a:off x="2357438" y="357188"/>
            <a:ext cx="4071937" cy="292893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O</a:t>
            </a:r>
          </a:p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    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>
                <a:latin typeface="Times New Roman" pitchFamily="18" charset="0"/>
                <a:cs typeface="Times New Roman" pitchFamily="18" charset="0"/>
                <a:sym typeface="Symbol"/>
              </a:rPr>
              <a:t>CH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зеркала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3286124"/>
            <a:ext cx="3524268" cy="3286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Решите задачу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Как  в две стадии из уксусного альдегида получить бромэтан?</a:t>
            </a:r>
          </a:p>
          <a:p>
            <a:pPr>
              <a:buFont typeface="Arial" charset="0"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8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Проверяем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CH=O + 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t 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OH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OH +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HBr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 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Br + 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Домашнее задание 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285750" y="1214438"/>
            <a:ext cx="8401050" cy="4911725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§ 11 вопросы 1-5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Решить цепочку превращений: этан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хлорэтан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этанол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этаналь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Решите задачу: При реакции аммиачного раствора оксида серебра с 6,6гнекоторого альдегида было получено 32,4г металлического серебра. Назовите этот альдегид.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229600" cy="4525963"/>
          </a:xfrm>
        </p:spPr>
        <p:txBody>
          <a:bodyPr/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Кузьменко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Н.Е. Начала химии –   М: </a:t>
            </a:r>
          </a:p>
          <a:p>
            <a:pPr>
              <a:buFont typeface="Arial" charset="0"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Издвтельство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«Экзамен»,2010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Слесарёв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В.И. Химия: Основы химии живого – СПб: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Химиздат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2005.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Габриелян О.С. Химия 10 класс М:Дрофа, 2011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Ароматы мира –  М: Мир энциклопедий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Аванта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+ 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Астрель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2008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857375"/>
            <a:ext cx="8229600" cy="1143000"/>
          </a:xfrm>
        </p:spPr>
        <p:txBody>
          <a:bodyPr/>
          <a:lstStyle/>
          <a:p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5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5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  химики выделили из природных источников множество органических соединений; для некоторых из них были составлены структурные формулы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9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Альдегиды несущие запах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4300" smtClean="0">
                <a:latin typeface="Times New Roman" pitchFamily="18" charset="0"/>
                <a:cs typeface="Times New Roman" pitchFamily="18" charset="0"/>
              </a:rPr>
              <a:t>В 1803г из горького миндаля выделено новое вещество со специфическим запахом – бензойный альдегид. Впоследствии это вещество было найдено в косточках вишни, абрикоса, персика</a:t>
            </a:r>
          </a:p>
        </p:txBody>
      </p:sp>
      <p:pic>
        <p:nvPicPr>
          <p:cNvPr id="4100" name="Рисунок 3" descr="benzaldehid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285860"/>
            <a:ext cx="7000924" cy="50530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2500313" y="5715000"/>
            <a:ext cx="9286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52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1841г. 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куминовый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альдегид  из масла цветков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антемиса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1869г гелиотропин из сирени</a:t>
            </a:r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</p:txBody>
      </p:sp>
      <p:pic>
        <p:nvPicPr>
          <p:cNvPr id="5124" name="Рисунок 3" descr="антемис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714625"/>
            <a:ext cx="4976813" cy="39290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5" name="Рисунок 5" descr="сирень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571875"/>
            <a:ext cx="4143375" cy="3286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3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3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4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1880г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Лауриновый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альдегид из масла руты, лимона, шишек пихты</a:t>
            </a: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1883г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Каприновый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альдегид (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деканаль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из масла кориандра , мандарина и лимона</a:t>
            </a:r>
            <a:endParaRPr lang="ru-RU" sz="4400" dirty="0" smtClean="0"/>
          </a:p>
        </p:txBody>
      </p:sp>
      <p:pic>
        <p:nvPicPr>
          <p:cNvPr id="6148" name="Рисунок 4" descr="пихта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14688"/>
            <a:ext cx="4357688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49" name="Рисунок 5" descr="цветы лимона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57166"/>
            <a:ext cx="4214813" cy="3286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3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3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3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3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3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37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1888г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цитраль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из масла цитрусовых</a:t>
            </a:r>
          </a:p>
        </p:txBody>
      </p:sp>
      <p:pic>
        <p:nvPicPr>
          <p:cNvPr id="7172" name="Рисунок 4" descr="мандарин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2500313"/>
            <a:ext cx="4786312" cy="4000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3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85938" y="214313"/>
            <a:ext cx="7143750" cy="2143125"/>
          </a:xfrm>
          <a:prstGeom prst="roundRect">
            <a:avLst>
              <a:gd name="adj" fmla="val 1601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1900г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пеларгоновый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альдегид или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нональ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aseline="-25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розового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масла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68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1816г из стручков ванили выделено  новое вещество с пряным запахом, которое назвали  ванилин. Ванилин производное бензальдегида. </a:t>
            </a:r>
          </a:p>
          <a:p>
            <a:pPr eaLnBrk="1" hangingPunct="1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Первое же синтетическое душистое вещество было получено Уильямом Генри  Перкином- старшим в 1867 г.</a:t>
            </a:r>
          </a:p>
          <a:p>
            <a:pPr eaLnBrk="1" hangingPunct="1"/>
            <a:endParaRPr lang="ru-RU" smtClean="0"/>
          </a:p>
        </p:txBody>
      </p:sp>
      <p:pic>
        <p:nvPicPr>
          <p:cNvPr id="6" name="Рисунок 5" descr="уильман генри старший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214290"/>
            <a:ext cx="3929090" cy="3786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</TotalTime>
  <Words>657</Words>
  <Application>Microsoft Office PowerPoint</Application>
  <PresentationFormat>Экран (4:3)</PresentationFormat>
  <Paragraphs>118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Презентация к уроку «Альдегиды»</vt:lpstr>
      <vt:lpstr> «Если бы однажды удалось превратить уксусную кислоту  в спирт , а из последнего получить сахар  и гликоген, то мы были бы в состоянии собирать искусственным путём самые главные составные части растительного мира…»                                Герман Кольбе.</vt:lpstr>
      <vt:lpstr>Слайд 3</vt:lpstr>
      <vt:lpstr>Альдегиды несущие запах</vt:lpstr>
      <vt:lpstr>Слайд 5</vt:lpstr>
      <vt:lpstr>Слайд 6</vt:lpstr>
      <vt:lpstr>Слайд 7</vt:lpstr>
      <vt:lpstr>Слайд 8</vt:lpstr>
      <vt:lpstr>Слайд 9</vt:lpstr>
      <vt:lpstr>Слайд 10</vt:lpstr>
      <vt:lpstr>Функциональная группа </vt:lpstr>
      <vt:lpstr>Гомологический ряд и номенклатура</vt:lpstr>
      <vt:lpstr>Изомерия альдегидов</vt:lpstr>
      <vt:lpstr>Номенклатура альдегидов</vt:lpstr>
      <vt:lpstr>Составление изомеров</vt:lpstr>
      <vt:lpstr>Получение альдегидов</vt:lpstr>
      <vt:lpstr>Химические свойства</vt:lpstr>
      <vt:lpstr>Реакции окисления</vt:lpstr>
      <vt:lpstr>Применение альдегидов</vt:lpstr>
      <vt:lpstr>Слайд 20</vt:lpstr>
      <vt:lpstr>Решите задачу</vt:lpstr>
      <vt:lpstr>Проверяем</vt:lpstr>
      <vt:lpstr>Домашнее задание </vt:lpstr>
      <vt:lpstr>Список литературы </vt:lpstr>
      <vt:lpstr>Спасибо за внимание </vt:lpstr>
    </vt:vector>
  </TitlesOfParts>
  <Company>Home 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«Если бы однажды удалось превратить уксусную кислоту  в спирт , а из последнего получить сахар  и гликоген, то мы были бы в состоянии собирать искусственным путём самые главные составные части растительного мира…»                                         Герман Кольбе.</dc:title>
  <dc:creator>Тихомирова Ирина</dc:creator>
  <cp:lastModifiedBy>Кабинет химии</cp:lastModifiedBy>
  <cp:revision>110</cp:revision>
  <dcterms:created xsi:type="dcterms:W3CDTF">2010-01-21T10:31:43Z</dcterms:created>
  <dcterms:modified xsi:type="dcterms:W3CDTF">2013-12-23T07:29:04Z</dcterms:modified>
</cp:coreProperties>
</file>