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89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6" r:id="rId33"/>
    <p:sldId id="290" r:id="rId34"/>
    <p:sldId id="286" r:id="rId35"/>
    <p:sldId id="283" r:id="rId36"/>
    <p:sldId id="284" r:id="rId37"/>
    <p:sldId id="285" r:id="rId38"/>
    <p:sldId id="291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800045" initials="8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C175D-1139-4468-9D4C-1C301F7ADC0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34F4-D8CE-4624-BC14-974E089A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4CF-2512-4DC5-8757-F40360E3EBAD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828B-7277-4A1B-A8AC-A677B5FE15AF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DDDC-BB8D-43A6-AE9B-89CCD6D0DAFD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D1DD1-E531-4A6B-B99F-8960283DE9A6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5BB-3C0D-46F1-95EA-667E1286C271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EB2-E21F-4B33-8EF3-9B3683523A64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9A1B-F9ED-42D0-9D26-D6EE2AA9F398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E6BA-2241-4D66-9D92-C7AC9757D686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AE32-828D-483B-9179-9643D53160AA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28B856-5308-4DA3-961D-242DE109F7DB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E99-5896-44AE-B5B3-EB573FF107DA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D18E1D-FD76-4FAA-BDE0-79FCAA2C101D}" type="datetime1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F501B3-F45B-4361-BA52-9CD563CFC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itvinovs.net/pantry/mm_artwork/bes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tvinovs.net/pantry/mm_artwork/korole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itvinovs.net/pantry/mm_artwork/retrogr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su.edu.ru/files/e-learning/History_of_Art/Pictures/imgs/new/gl7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litvinovs.net/pantry/mm_artwork/fedorov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litvinovs.net/pantry/mm_artwork/shaw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638.imageshack.us/my.php?image=19853242jennyferd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057920" cy="38576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М.А.Булгаков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«Мастер и Маргарита»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ru-RU" sz="3200" b="1" i="1" dirty="0" smtClean="0">
                <a:solidFill>
                  <a:schemeClr val="tx1"/>
                </a:solidFill>
              </a:rPr>
              <a:t>Рукописи не горят…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 Лучшие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68"/>
            <a:ext cx="3786214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435769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Учитель русского языка и литературы МБОУ «СОШ № 31» Ново – Савиновского района</a:t>
            </a:r>
          </a:p>
          <a:p>
            <a:pPr algn="ctr"/>
            <a:r>
              <a:rPr lang="ru-RU" b="1" dirty="0" smtClean="0"/>
              <a:t> г. Казани</a:t>
            </a:r>
          </a:p>
          <a:p>
            <a:pPr algn="ctr"/>
            <a:r>
              <a:rPr lang="ru-RU" b="1" dirty="0" err="1" smtClean="0"/>
              <a:t>Мишагина</a:t>
            </a:r>
            <a:r>
              <a:rPr lang="ru-RU" b="1" dirty="0" smtClean="0"/>
              <a:t> Анна Васильевна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ет Фауста и Мефистофеля Врубель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5786454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М.Врубель. «Полет Фауста и Мефистофеля».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Королев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Почему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Булгаков эпиграфом к роману берет строки из «Фауста»Гете?</a:t>
            </a:r>
            <a:r>
              <a:rPr lang="ru-RU" sz="3600" dirty="0">
                <a:solidFill>
                  <a:schemeClr val="tx1"/>
                </a:solidFill>
                <a:effectLst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Почему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роман называется </a:t>
            </a: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«Мастер и Маргарита»?</a:t>
            </a:r>
            <a:r>
              <a:rPr lang="ru-RU" sz="3600" dirty="0">
                <a:solidFill>
                  <a:schemeClr val="tx1"/>
                </a:solidFill>
                <a:effectLst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Содержимое 7" descr="http://litvinovs.net/pantry/mm_artwork/other/m&amp;m_kurasov_master_and_margari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214422"/>
            <a:ext cx="3757610" cy="450059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effectLst/>
              </a:rPr>
              <a:t>Почему автор отказался от вынесения в заглавие имени дьявола, как это было в черновиках?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http://litvinovs.net/pantry/mm_artwork/other/m&amp;m_woland_orangesu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14422"/>
            <a:ext cx="44291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508318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effectLst/>
              </a:rPr>
              <a:t>Назовите темы романа. Какая из них основная? Докажите свою точку зрения.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http://litvinovs.net/pantry/mm_artwork/other/m&amp;m_woland_literator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7149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3614734" cy="307183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/>
              </a:rPr>
              <a:t>В чем особенности композиции произведения?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Содержимое 7" descr="http://litvinovs.net/pantry/mm_artwork/efimenko/efimenko_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543296" cy="342902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effectLst/>
              </a:rPr>
              <a:t>В чем заключается миссия </a:t>
            </a:r>
            <a:r>
              <a:rPr lang="ru-RU" sz="3200" b="1" i="1" dirty="0" err="1">
                <a:solidFill>
                  <a:schemeClr val="tx1"/>
                </a:solidFill>
                <a:effectLst/>
              </a:rPr>
              <a:t>Воланда</a:t>
            </a:r>
            <a:r>
              <a:rPr lang="ru-RU" sz="3200" b="1" i="1" dirty="0">
                <a:solidFill>
                  <a:schemeClr val="tx1"/>
                </a:solidFill>
                <a:effectLst/>
              </a:rPr>
              <a:t> в Москве?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Содержимое 5" descr="http://litvinovs.net/pantry/mm_artwork/efimenko/efimenko_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57166"/>
            <a:ext cx="4186238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Главы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романа </a:t>
            </a:r>
            <a:r>
              <a:rPr lang="ru-RU" sz="3600" b="1" i="1" dirty="0" smtClean="0">
                <a:solidFill>
                  <a:schemeClr val="tx1"/>
                </a:solidFill>
                <a:effectLst/>
              </a:rPr>
              <a:t>Мастера не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отделяются от глав, описывающих современную Булгакову Москву. Почему?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http://litvinovs.net/pantry/mm_artwork/efimenko/efimenko_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615475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романе часто звучат слова «вина», «суд». Каждый из героев как – то наказан. Почему так жестоко </a:t>
            </a:r>
            <a:r>
              <a:rPr lang="ru-RU" sz="3600" b="1" i="1" dirty="0" err="1">
                <a:solidFill>
                  <a:schemeClr val="tx1"/>
                </a:solidFill>
                <a:effectLst/>
              </a:rPr>
              <a:t>Воланд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 обходится с Берлиозом?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 Неизвестный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Ретроград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14554"/>
            <a:ext cx="49292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чем отличие </a:t>
            </a:r>
            <a:r>
              <a:rPr lang="ru-RU" sz="3600" b="1" i="1" dirty="0" err="1">
                <a:solidFill>
                  <a:schemeClr val="tx1"/>
                </a:solidFill>
                <a:effectLst/>
              </a:rPr>
              <a:t>булгаковской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 версии древних событий от канонических Евангелий?</a:t>
            </a:r>
            <a:r>
              <a:rPr lang="ru-RU" sz="3600" b="1" dirty="0">
                <a:solidFill>
                  <a:schemeClr val="tx1"/>
                </a:solidFill>
                <a:effectLst/>
              </a:rPr>
              <a:t/>
            </a:r>
            <a:br>
              <a:rPr lang="ru-RU" sz="3600" b="1" dirty="0">
                <a:solidFill>
                  <a:schemeClr val="tx1"/>
                </a:solidFill>
                <a:effectLst/>
              </a:rPr>
            </a:b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4614866" cy="428628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Роман Булгакова «Мастер и Маргарита» - одно из загадочнейших явлений русской литературы </a:t>
            </a:r>
            <a:r>
              <a:rPr lang="en-US" sz="2200" b="1" dirty="0">
                <a:solidFill>
                  <a:schemeClr val="tx1"/>
                </a:solidFill>
                <a:effectLst/>
                <a:latin typeface="+mn-lt"/>
              </a:rPr>
              <a:t>XX</a:t>
            </a: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 века. Это произведение имеет множество вариантов прочтения, </a:t>
            </a:r>
            <a:r>
              <a:rPr lang="ru-RU" sz="2200" b="1">
                <a:solidFill>
                  <a:schemeClr val="tx1"/>
                </a:solidFill>
                <a:effectLst/>
                <a:latin typeface="+mn-lt"/>
              </a:rPr>
              <a:t>ни </a:t>
            </a:r>
            <a:r>
              <a:rPr lang="ru-RU" sz="2200" b="1" smtClean="0">
                <a:solidFill>
                  <a:schemeClr val="tx1"/>
                </a:solidFill>
                <a:effectLst/>
                <a:latin typeface="+mn-lt"/>
              </a:rPr>
              <a:t> один </a:t>
            </a: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из </a:t>
            </a:r>
            <a:r>
              <a:rPr lang="ru-RU" sz="2200" b="1">
                <a:solidFill>
                  <a:schemeClr val="tx1"/>
                </a:solidFill>
                <a:effectLst/>
                <a:latin typeface="+mn-lt"/>
              </a:rPr>
              <a:t>читателей </a:t>
            </a:r>
            <a:r>
              <a:rPr lang="ru-RU" sz="2200" b="1" smtClean="0">
                <a:solidFill>
                  <a:schemeClr val="tx1"/>
                </a:solidFill>
                <a:effectLst/>
                <a:latin typeface="+mn-lt"/>
              </a:rPr>
              <a:t>не  </a:t>
            </a: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остается равнодушным.</a:t>
            </a:r>
            <a:br>
              <a:rPr lang="ru-RU" sz="22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 В чем же специфика 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</a:rPr>
              <a:t>произведения</a:t>
            </a: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, как реализовался здесь талант Булгакова, что хотел сказать  своим читателям автор?</a:t>
            </a:r>
            <a:br>
              <a:rPr lang="ru-RU" sz="22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b="1" dirty="0">
                <a:solidFill>
                  <a:schemeClr val="tx1"/>
                </a:solidFill>
                <a:effectLst/>
                <a:latin typeface="+mn-lt"/>
              </a:rPr>
              <a:t>Попробуем вместе ответить на эти вопросы. Я предлагаю вам свой вариант прочтения произведения.</a:t>
            </a:r>
            <a:r>
              <a:rPr lang="ru-RU" sz="1800" b="1" dirty="0">
                <a:solidFill>
                  <a:schemeClr val="tx1"/>
                </a:solidFill>
                <a:effectLst/>
              </a:rPr>
              <a:t/>
            </a:r>
            <a:br>
              <a:rPr lang="ru-RU" sz="1800" b="1" dirty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 Траугот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su.edu.ru/files/e-learning/History_of_Art/Pictures/imgs/new/gl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6147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447199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Образ </a:t>
            </a:r>
            <a:r>
              <a:rPr lang="ru-RU" sz="3200" b="1" i="1" dirty="0" err="1">
                <a:solidFill>
                  <a:schemeClr val="tx1"/>
                </a:solidFill>
              </a:rPr>
              <a:t>Иешуа</a:t>
            </a:r>
            <a:r>
              <a:rPr lang="ru-RU" sz="3200" b="1" i="1" dirty="0">
                <a:solidFill>
                  <a:schemeClr val="tx1"/>
                </a:solidFill>
              </a:rPr>
              <a:t>. Чего в нем больше – </a:t>
            </a:r>
            <a:r>
              <a:rPr lang="ru-RU" sz="3200" b="1" i="1" dirty="0" smtClean="0">
                <a:solidFill>
                  <a:schemeClr val="tx1"/>
                </a:solidFill>
              </a:rPr>
              <a:t>божественного </a:t>
            </a:r>
            <a:r>
              <a:rPr lang="ru-RU" sz="3200" b="1" i="1" dirty="0">
                <a:solidFill>
                  <a:schemeClr val="tx1"/>
                </a:solidFill>
              </a:rPr>
              <a:t>или человеческого?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514351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И.Глазунов. «Голгофа» (фрагмент)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tvinovs.net/pantry/mm_artwork/efimenko/efimenko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litvinovs.net/pantry/mm_artwork/efimenko/efimenko_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24000"/>
            <a:ext cx="3643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50070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Крысобой</a:t>
            </a:r>
            <a:r>
              <a:rPr lang="ru-RU" b="1" dirty="0" smtClean="0"/>
              <a:t> и  </a:t>
            </a:r>
            <a:r>
              <a:rPr lang="ru-RU" b="1" dirty="0" err="1" smtClean="0"/>
              <a:t>Иешуа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614364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Понтий Пилат и </a:t>
            </a:r>
            <a:r>
              <a:rPr lang="ru-RU" b="1" dirty="0" err="1" smtClean="0"/>
              <a:t>Иешуа</a:t>
            </a:r>
            <a:r>
              <a:rPr lang="ru-RU" b="1" dirty="0" smtClean="0"/>
              <a:t> Га - </a:t>
            </a:r>
            <a:r>
              <a:rPr lang="ru-RU" b="1" dirty="0" err="1" smtClean="0"/>
              <a:t>Ноцри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Фёдорова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401161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/>
              </a:rPr>
              <a:t>За что наказан Пилат?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28604"/>
            <a:ext cx="3186106" cy="64293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effectLst/>
              </a:rPr>
              <a:t>«Один из самых главных пороков человеческих – трусость».</a:t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err="1" smtClean="0">
                <a:solidFill>
                  <a:schemeClr val="tx1"/>
                </a:solidFill>
                <a:effectLst/>
              </a:rPr>
              <a:t>Иешуа</a:t>
            </a:r>
            <a:r>
              <a:rPr lang="ru-RU" sz="3600" b="1" i="1" dirty="0" smtClean="0">
                <a:solidFill>
                  <a:schemeClr val="tx1"/>
                </a:solidFill>
                <a:effectLst/>
              </a:rPr>
              <a:t> Га – </a:t>
            </a:r>
            <a:r>
              <a:rPr lang="ru-RU" sz="3600" b="1" i="1" dirty="0" err="1" smtClean="0">
                <a:solidFill>
                  <a:schemeClr val="tx1"/>
                </a:solidFill>
                <a:effectLst/>
              </a:rPr>
              <a:t>Ноцри</a:t>
            </a: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</a:rPr>
              <a:t>Как </a:t>
            </a:r>
            <a:r>
              <a:rPr lang="ru-RU" sz="3600" b="1" i="1" dirty="0">
                <a:solidFill>
                  <a:schemeClr val="tx1"/>
                </a:solidFill>
                <a:effectLst/>
              </a:rPr>
              <a:t>Булгаков относится к трусости человека?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Содержимое 5" descr="http://litvinovs.net/pantry/mm_artwork/efimenko/efimenko_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itvinovs.net/pantry/mm_artwork/efimenko/efimenko_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449" y="428604"/>
            <a:ext cx="460710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401161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/>
              </a:rPr>
              <a:t>Почему</a:t>
            </a:r>
            <a:r>
              <a:rPr lang="ru-RU" sz="3200" b="1" i="1" dirty="0">
                <a:solidFill>
                  <a:schemeClr val="tx1"/>
                </a:solidFill>
              </a:rPr>
              <a:t> Пилат «убивает» Иуду?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www.krotov.info/pictures/mashiah/14/1305_28_Juda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857232"/>
            <a:ext cx="50720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451168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</a:rPr>
              <a:t>Как создается образ Мастера? Почему у него нет имени?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Содержимое 5" descr="http://t0.gstatic.com/images?q=tbn:ANd9GcTNF3Kp4qGcGvr9nvz5Ay2VxXpK-YygBYR7-2tEv-DZf6sMZIpH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Есть ли сходство в </a:t>
            </a:r>
            <a:r>
              <a:rPr lang="ru-RU" sz="3200" b="1" i="1" dirty="0" smtClean="0">
                <a:solidFill>
                  <a:schemeClr val="tx1"/>
                </a:solidFill>
              </a:rPr>
              <a:t>судьбе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>
                <a:solidFill>
                  <a:schemeClr val="tx1"/>
                </a:solidFill>
              </a:rPr>
              <a:t>Мастера и </a:t>
            </a:r>
            <a:r>
              <a:rPr lang="ru-RU" sz="3200" b="1" i="1" dirty="0" err="1">
                <a:solidFill>
                  <a:schemeClr val="tx1"/>
                </a:solidFill>
              </a:rPr>
              <a:t>Иешуа</a:t>
            </a:r>
            <a:r>
              <a:rPr lang="ru-RU" sz="3200" b="1" i="1" dirty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litvinovs.net/pantry/mm_artwork/efimenko/efimenko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000" y="1524000"/>
            <a:ext cx="378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3688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Как создается образ Маргариты?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litvinovs.net/pantry/mm_artwork/efimenko/efimenko_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Laura the Shawl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49292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258285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Что основное в Маргарите?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4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smtClean="0"/>
              <a:t>В </a:t>
            </a:r>
            <a:r>
              <a:rPr lang="ru-RU" sz="2000" b="1" dirty="0"/>
              <a:t>первоначальном варианте романа не было </a:t>
            </a:r>
            <a:r>
              <a:rPr lang="ru-RU" sz="2000" b="1" dirty="0" smtClean="0"/>
              <a:t>Мастера </a:t>
            </a:r>
            <a:r>
              <a:rPr lang="ru-RU" sz="2000" b="1" dirty="0"/>
              <a:t>и Маргариты. Сатирический роман «о дьяволе» в сохранившихся черновиках имел следующие варианты названия: «Гастроль», «»Сын…», «Черный маг», «Копыто инженера», «Консультант с копытом». В 1932 году автор рассматривает несколько вариантов названия: «Сатана», «Черный  богослов», «Он появился», «Подкова иностранца».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Как относится автор к Маргарите? Докажите свою точку зрения.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 Мартынюк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Нео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76500"/>
            <a:ext cx="4429156" cy="34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3614734" cy="30718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b="1" i="1" dirty="0" smtClean="0">
                <a:solidFill>
                  <a:schemeClr val="tx1"/>
                </a:solidFill>
              </a:rPr>
              <a:t>Какова </a:t>
            </a:r>
            <a:r>
              <a:rPr lang="ru-RU" sz="3200" b="1" i="1" dirty="0">
                <a:solidFill>
                  <a:schemeClr val="tx1"/>
                </a:solidFill>
              </a:rPr>
              <a:t>функция фантастики в романе?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 Чистяков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42918"/>
            <a:ext cx="39290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algn="ctr">
              <a:buNone/>
            </a:pPr>
            <a:r>
              <a:rPr lang="ru-RU" sz="3200" b="1" i="1" dirty="0" smtClean="0"/>
              <a:t>«Рассеянные в разных местах, пели очень складно, как будто весь хор стоял, не спуская глаз с невидимого дирижера…»</a:t>
            </a:r>
            <a:endParaRPr lang="ru-RU" sz="32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itvinovs.net/pantry/mm_artwork/efimenko/efimenko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3578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621508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Социалистический строй 20-х – 30-х годов </a:t>
            </a:r>
            <a:r>
              <a:rPr lang="en-US" b="1" dirty="0" smtClean="0"/>
              <a:t>XX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85 Белов П.А. Беломорканал. Картон, гуашь, 32х42 @jennyferd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571501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П. Белов. «Беломорканал»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91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Почему Мастеру дарован покой, а не свет?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litvinovs.net/pantry/mm_artwork/efimenko/efimenko_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24000"/>
            <a:ext cx="3714776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tvinovs.net/pantry/mm_artwork/efimenko/efimenko_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5"/>
            <a:ext cx="4071966" cy="47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reationism.org/images/DoreBibleIllus/tLuk2334Dore_TheCrucifixi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857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Что символизирует свет?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621508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Иллюстрация Библии </a:t>
            </a:r>
            <a:r>
              <a:rPr lang="ru-RU" b="1" dirty="0" err="1" smtClean="0"/>
              <a:t>Г.Доре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Кто из героев романа достоин света?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http://litvinovs.net/pantry/mm_artwork/efimenko/efimenko_5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tvinovs.net/pantry/mm_artwork/efimenko/efimenko_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786214" cy="48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«Мы увидим чистую реку  воды жизни…»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litvinovs.net/pantry/mm_artwork/efimenko/efimenko_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     1. Булгаков М. Мастер и Маргарита.- М.: Художественная литература. 1980. – 400с.</a:t>
            </a:r>
          </a:p>
          <a:p>
            <a:pPr marL="514350" indent="-514350">
              <a:buNone/>
            </a:pPr>
            <a:r>
              <a:rPr lang="ru-RU" dirty="0" smtClean="0"/>
              <a:t>     2. </a:t>
            </a:r>
            <a:r>
              <a:rPr lang="en-US" dirty="0" smtClean="0"/>
              <a:t>http </a:t>
            </a:r>
            <a:r>
              <a:rPr lang="ru-RU" dirty="0" smtClean="0"/>
              <a:t>:</a:t>
            </a:r>
            <a:r>
              <a:rPr lang="en-US" dirty="0" smtClean="0"/>
              <a:t>//litvinovs.net/panty/mm  artwork/other/</a:t>
            </a:r>
            <a:endParaRPr lang="ru-RU" dirty="0" smtClean="0"/>
          </a:p>
          <a:p>
            <a:pPr marL="514350" indent="-514350">
              <a:buNone/>
            </a:pP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en-US" dirty="0" smtClean="0"/>
              <a:t>http </a:t>
            </a:r>
            <a:r>
              <a:rPr lang="ru-RU" dirty="0" smtClean="0"/>
              <a:t>:</a:t>
            </a:r>
            <a:r>
              <a:rPr lang="en-US" dirty="0" smtClean="0"/>
              <a:t>//litvinovs.net/panty/mm  artwork/</a:t>
            </a:r>
            <a:r>
              <a:rPr lang="en-US" dirty="0" err="1" smtClean="0"/>
              <a:t>efimenko</a:t>
            </a:r>
            <a:r>
              <a:rPr lang="en-US" dirty="0" smtClean="0"/>
              <a:t>/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Список использованной литературы и Интернет  - ресурсов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reationism.org/images/DoreBibleIllus/rMat2733Dore_TheArrivalAtCalva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29750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</a:rPr>
              <a:t>Многие образы романа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восходят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к впечатлениям и фантазиям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детства. Однажды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своей сестре Наде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двенадцатилетний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Булгаков сказал: « Ты думаешь, я сегодня  ночью спал? Я был на приеме у сатаны!» Огромное впечатление на юного Михаила Афанасьевича произвела открывшаяся  в Киеве в начале 1902 года панорама «Голгофа».  Будущий автор знаменитейшего романа хорошо  знал библейские тексты – в гимназии по закону Божию у него была «пятерка».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Г.Доре</a:t>
            </a:r>
            <a:r>
              <a:rPr lang="ru-RU" sz="2000" b="1" dirty="0" smtClean="0"/>
              <a:t>. Иллюстрация Библии.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/>
              <a:t>Более </a:t>
            </a:r>
            <a:r>
              <a:rPr lang="ru-RU" b="1" dirty="0"/>
              <a:t>всего </a:t>
            </a:r>
            <a:r>
              <a:rPr lang="ru-RU" b="1" dirty="0" err="1"/>
              <a:t>Воланд</a:t>
            </a:r>
            <a:r>
              <a:rPr lang="ru-RU" b="1" dirty="0"/>
              <a:t>  связан с Мефистофелем из трагедии «Фауст» Гете пишет: «</a:t>
            </a:r>
            <a:r>
              <a:rPr lang="en-US" b="1" dirty="0"/>
              <a:t>Junker </a:t>
            </a:r>
            <a:r>
              <a:rPr lang="en-US" b="1" dirty="0" err="1"/>
              <a:t>Voland</a:t>
            </a:r>
            <a:r>
              <a:rPr lang="en-US" b="1" dirty="0"/>
              <a:t> </a:t>
            </a:r>
            <a:r>
              <a:rPr lang="en-US" b="1" dirty="0" err="1"/>
              <a:t>kommt</a:t>
            </a:r>
            <a:r>
              <a:rPr lang="ru-RU" b="1" dirty="0"/>
              <a:t>!» «Дорогу! – </a:t>
            </a:r>
            <a:r>
              <a:rPr lang="ru-RU" b="1" dirty="0" err="1"/>
              <a:t>чорт</a:t>
            </a:r>
            <a:r>
              <a:rPr lang="ru-RU" b="1" dirty="0"/>
              <a:t> идет!» (в сцене «Вальпургиева ночь», прокладывая себе и Фаусту дорогу на гору </a:t>
            </a:r>
            <a:r>
              <a:rPr lang="ru-RU" b="1" dirty="0" err="1"/>
              <a:t>Брокен</a:t>
            </a:r>
            <a:r>
              <a:rPr lang="ru-RU" b="1" dirty="0"/>
              <a:t> среди нечисти) Связь эта закреплена и эпиграфом к роману, сначала он был выписан по -  </a:t>
            </a:r>
            <a:r>
              <a:rPr lang="ru-RU" b="1" dirty="0" err="1"/>
              <a:t>немецки</a:t>
            </a:r>
            <a:r>
              <a:rPr lang="ru-RU" b="1" dirty="0"/>
              <a:t>, потом – переведен  на русский. Но первым толчком к замыслу образа была музыка – опера Шарля </a:t>
            </a:r>
            <a:r>
              <a:rPr lang="ru-RU" b="1" dirty="0" err="1"/>
              <a:t>Гуно</a:t>
            </a:r>
            <a:r>
              <a:rPr lang="ru-RU" b="1" dirty="0"/>
              <a:t>, написанная на сюжет Гете и поразившая </a:t>
            </a:r>
            <a:r>
              <a:rPr lang="ru-RU" b="1" dirty="0" smtClean="0"/>
              <a:t>Булгакова в детстве</a:t>
            </a:r>
            <a:r>
              <a:rPr lang="ru-RU" b="1" dirty="0"/>
              <a:t>. Вероятно, писатель видел в роли Мефистофеля Федора Шаляпина, ибо одеяние </a:t>
            </a:r>
            <a:r>
              <a:rPr lang="ru-RU" b="1" dirty="0" err="1"/>
              <a:t>булгаковского</a:t>
            </a:r>
            <a:r>
              <a:rPr lang="ru-RU" b="1" dirty="0"/>
              <a:t>  </a:t>
            </a:r>
            <a:r>
              <a:rPr lang="ru-RU" b="1" dirty="0" err="1"/>
              <a:t>Воланда</a:t>
            </a:r>
            <a:r>
              <a:rPr lang="ru-RU" b="1" dirty="0"/>
              <a:t> повторяет сценический костюм оперного певца.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sz="4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Воланда</a:t>
            </a:r>
            <a:endParaRPr lang="ru-RU" sz="4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dirty="0" smtClean="0"/>
              <a:t>Образ </a:t>
            </a:r>
            <a:r>
              <a:rPr lang="ru-RU" sz="2000" b="1" dirty="0"/>
              <a:t>был </a:t>
            </a:r>
            <a:r>
              <a:rPr lang="ru-RU" sz="2000" b="1" dirty="0" err="1"/>
              <a:t>автопортретным</a:t>
            </a:r>
            <a:r>
              <a:rPr lang="ru-RU" sz="2000" b="1" dirty="0"/>
              <a:t>, много совпадений  в судьбе героя и Булгакова. У Михаила Афанасьевича были легкие, рассыпающиеся светлые волосы, они мешали ему, и работать он любил, натянув на голову колпак. (Колпак с вышитой руками Маргариты буквой «М» Мастер показывает Ивану Бездомному в сцене знакомства).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</a:rPr>
              <a:t>Образ Мастера</a:t>
            </a:r>
            <a:endParaRPr lang="ru-RU" sz="4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http://litvinovs.net/pantry/mm_artwork/efimenko/efimenko_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00372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3257544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000" b="1" dirty="0" smtClean="0"/>
              <a:t>Всего </a:t>
            </a:r>
            <a:r>
              <a:rPr lang="ru-RU" sz="2000" b="1" dirty="0"/>
              <a:t>в романе 506 персонажей, 156 из них имеют собственные имена, 249 – безымянны, более 100- «коллективные» персонажи.</a:t>
            </a:r>
          </a:p>
          <a:p>
            <a:pPr>
              <a:buNone/>
            </a:pPr>
            <a:r>
              <a:rPr lang="ru-RU" sz="2000" b="1" dirty="0" smtClean="0"/>
              <a:t>    В  </a:t>
            </a:r>
            <a:r>
              <a:rPr lang="ru-RU" sz="2000" b="1" dirty="0"/>
              <a:t>1921 – 1924 годах писатель жил  на Большой </a:t>
            </a:r>
            <a:r>
              <a:rPr lang="ru-RU" sz="2000" b="1" dirty="0" smtClean="0"/>
              <a:t>Садовой</a:t>
            </a:r>
            <a:r>
              <a:rPr lang="ru-RU" sz="2000" b="1" dirty="0"/>
              <a:t>, в доме №10, который он изобразил в романе под  № 302 – бис.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28604"/>
            <a:ext cx="385765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litvinovs.net/pantry/mm_artwork/efimenko/efimenko_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429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Первый </a:t>
            </a:r>
            <a:r>
              <a:rPr lang="ru-RU" sz="2000" b="1" dirty="0"/>
              <a:t>полный вариант романа Булгаков завершил в 1934 году, последний – в 1938. При жизни роман не был опубликован, лишь в конце 1966 года в журнале «Москва» была начата его публикация, при этом </a:t>
            </a:r>
            <a:r>
              <a:rPr lang="ru-RU" sz="2000" b="1" dirty="0" smtClean="0"/>
              <a:t>было изъято 12</a:t>
            </a:r>
            <a:r>
              <a:rPr lang="ru-RU" sz="2000" b="1" dirty="0"/>
              <a:t>% текста. Но Булгаков был убежден, что для писателя созданное – создано, даже если оно не сохранилось. Мы с вами имеем возможность прочитать роман без купюр. Попробуем понять то, что так  хотел сообщить своим читателям автор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мон Врубел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7"/>
            <a:ext cx="50006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rubel-lermontov.ru/i/illustration/demon_ar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F501B3-F45B-4361-BA52-9CD563CFC0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285720" y="464344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М. Врубель. Демон.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601</TotalTime>
  <Words>808</Words>
  <Application>Microsoft Office PowerPoint</Application>
  <PresentationFormat>Экран (4:3)</PresentationFormat>
  <Paragraphs>94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М.А.Булгаков  «Мастер и Маргарита»                                    Рукописи не горят… </vt:lpstr>
      <vt:lpstr>Роман Булгакова «Мастер и Маргарита» - одно из загадочнейших явлений русской литературы XX века. Это произведение имеет множество вариантов прочтения, ни  один из читателей не  остается равнодушным.  В чем же специфика произведения, как реализовался здесь талант Булгакова, что хотел сказать  своим читателям автор? Попробуем вместе ответить на эти вопросы. Я предлагаю вам свой вариант прочтения произведения. </vt:lpstr>
      <vt:lpstr>Слайд 3</vt:lpstr>
      <vt:lpstr>Многие образы романа восходят к впечатлениям и фантазиям детства. Однажды своей сестре Наде двенадцатилетний Булгаков сказал: « Ты думаешь, я сегодня  ночью спал? Я был на приеме у сатаны!» Огромное впечатление на юного Михаила Афанасьевича произвела открывшаяся  в Киеве в начале 1902 года панорама «Голгофа».  Будущий автор знаменитейшего романа хорошо  знал библейские тексты – в гимназии по закону Божию у него была «пятерка». </vt:lpstr>
      <vt:lpstr>          Образ Воланда</vt:lpstr>
      <vt:lpstr>Образ Мастера</vt:lpstr>
      <vt:lpstr>Слайд 7</vt:lpstr>
      <vt:lpstr>Слайд 8</vt:lpstr>
      <vt:lpstr>Слайд 9</vt:lpstr>
      <vt:lpstr>Слайд 10</vt:lpstr>
      <vt:lpstr>   Почему Булгаков эпиграфом к роману берет строки из «Фауста»Гете? </vt:lpstr>
      <vt:lpstr>   Почему роман называется  «Мастер и Маргарита»? </vt:lpstr>
      <vt:lpstr>Почему автор отказался от вынесения в заглавие имени дьявола, как это было в черновиках? </vt:lpstr>
      <vt:lpstr>Назовите темы романа. Какая из них основная? Докажите свою точку зрения. </vt:lpstr>
      <vt:lpstr>В чем особенности композиции произведения?</vt:lpstr>
      <vt:lpstr>В чем заключается миссия Воланда в Москве? </vt:lpstr>
      <vt:lpstr>      Главы романа Мастера не отделяются от глав, описывающих современную Булгакову Москву. Почему? </vt:lpstr>
      <vt:lpstr> В романе часто звучат слова «вина», «суд». Каждый из героев как – то наказан. Почему так жестоко Воланд обходится с Берлиозом? </vt:lpstr>
      <vt:lpstr> В чем отличие булгаковской версии древних событий от канонических Евангелий? </vt:lpstr>
      <vt:lpstr>Образ Иешуа. Чего в нем больше – божественного или человеческого?</vt:lpstr>
      <vt:lpstr>Слайд 21</vt:lpstr>
      <vt:lpstr>За что наказан Пилат?</vt:lpstr>
      <vt:lpstr>«Один из самых главных пороков человеческих – трусость». Иешуа Га – Ноцри  Как Булгаков относится к трусости человека? </vt:lpstr>
      <vt:lpstr>Слайд 24</vt:lpstr>
      <vt:lpstr>Почему Пилат «убивает» Иуду? </vt:lpstr>
      <vt:lpstr>Как создается образ Мастера? Почему у него нет имени? </vt:lpstr>
      <vt:lpstr>Есть ли сходство в судьбе  Мастера и Иешуа?</vt:lpstr>
      <vt:lpstr>Как создается образ Маргариты? </vt:lpstr>
      <vt:lpstr>Что основное в Маргарите? </vt:lpstr>
      <vt:lpstr>Как относится автор к Маргарите? Докажите свою точку зрения.</vt:lpstr>
      <vt:lpstr> Какова функция фантастики в романе? </vt:lpstr>
      <vt:lpstr>Слайд 32</vt:lpstr>
      <vt:lpstr>Слайд 33</vt:lpstr>
      <vt:lpstr>Слайд 34</vt:lpstr>
      <vt:lpstr>Почему Мастеру дарован покой, а не свет?</vt:lpstr>
      <vt:lpstr>Что символизирует свет? </vt:lpstr>
      <vt:lpstr>Кто из героев романа достоин света? </vt:lpstr>
      <vt:lpstr>«Мы увидим чистую реку  воды жизни…»</vt:lpstr>
      <vt:lpstr>Список использованной литературы и Интернет  - ресурсов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М.А.Булгаков  «Мастер и Маргарита»</dc:title>
  <dc:creator>800045</dc:creator>
  <cp:lastModifiedBy>800045</cp:lastModifiedBy>
  <cp:revision>54</cp:revision>
  <dcterms:created xsi:type="dcterms:W3CDTF">2013-03-02T17:18:35Z</dcterms:created>
  <dcterms:modified xsi:type="dcterms:W3CDTF">2013-12-02T13:10:51Z</dcterms:modified>
</cp:coreProperties>
</file>