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301" r:id="rId3"/>
    <p:sldId id="302" r:id="rId4"/>
    <p:sldId id="303" r:id="rId5"/>
    <p:sldId id="262" r:id="rId6"/>
    <p:sldId id="263" r:id="rId7"/>
    <p:sldId id="264" r:id="rId8"/>
    <p:sldId id="259" r:id="rId9"/>
    <p:sldId id="261" r:id="rId10"/>
    <p:sldId id="260" r:id="rId11"/>
    <p:sldId id="265" r:id="rId12"/>
    <p:sldId id="267" r:id="rId13"/>
    <p:sldId id="266" r:id="rId14"/>
    <p:sldId id="268" r:id="rId15"/>
    <p:sldId id="280" r:id="rId16"/>
    <p:sldId id="292" r:id="rId17"/>
    <p:sldId id="294" r:id="rId18"/>
    <p:sldId id="297" r:id="rId19"/>
    <p:sldId id="298" r:id="rId20"/>
    <p:sldId id="295" r:id="rId21"/>
    <p:sldId id="299" r:id="rId22"/>
    <p:sldId id="300" r:id="rId23"/>
    <p:sldId id="278" r:id="rId24"/>
    <p:sldId id="30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7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B37B-8F60-4878-A493-B7105B3E875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CFBF-3F3B-4958-8D8A-51ADFDF18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B37B-8F60-4878-A493-B7105B3E875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CFBF-3F3B-4958-8D8A-51ADFDF18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B37B-8F60-4878-A493-B7105B3E875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CFBF-3F3B-4958-8D8A-51ADFDF18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B37B-8F60-4878-A493-B7105B3E875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CFBF-3F3B-4958-8D8A-51ADFDF18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B37B-8F60-4878-A493-B7105B3E875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CFBF-3F3B-4958-8D8A-51ADFDF18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B37B-8F60-4878-A493-B7105B3E875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CFBF-3F3B-4958-8D8A-51ADFDF18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B37B-8F60-4878-A493-B7105B3E875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CFBF-3F3B-4958-8D8A-51ADFDF18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B37B-8F60-4878-A493-B7105B3E875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CFBF-3F3B-4958-8D8A-51ADFDF18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B37B-8F60-4878-A493-B7105B3E875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CFBF-3F3B-4958-8D8A-51ADFDF18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B37B-8F60-4878-A493-B7105B3E875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CFBF-3F3B-4958-8D8A-51ADFDF18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B37B-8F60-4878-A493-B7105B3E875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CFBF-3F3B-4958-8D8A-51ADFDF18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7B37B-8F60-4878-A493-B7105B3E875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9CFBF-3F3B-4958-8D8A-51ADFDF18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</a:rPr>
              <a:t>Решение задач по теме: «Плотность»</a:t>
            </a:r>
            <a:endParaRPr lang="ru-RU" sz="54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14908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Автор-составитель: учитель физики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ГБОУ СОШ №137 г.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Санкт- Петербурга </a:t>
            </a: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Шарыпина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Васильевна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79704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Старик </a:t>
            </a:r>
            <a:r>
              <a:rPr lang="ru-RU" sz="2400" dirty="0" err="1" smtClean="0"/>
              <a:t>Хоттабыч</a:t>
            </a:r>
            <a:r>
              <a:rPr lang="ru-RU" sz="2400" dirty="0" smtClean="0"/>
              <a:t>, когда находился в обществе своего спасителя </a:t>
            </a:r>
            <a:r>
              <a:rPr lang="ru-RU" sz="2400" dirty="0" err="1" smtClean="0"/>
              <a:t>Вольки</a:t>
            </a:r>
            <a:r>
              <a:rPr lang="ru-RU" sz="2400" dirty="0" smtClean="0"/>
              <a:t>, имел плотность своего организма 980 кг/м³ и объем равный 0,08 м³. Какова была плотность </a:t>
            </a:r>
            <a:r>
              <a:rPr lang="ru-RU" sz="2400" dirty="0" err="1" smtClean="0"/>
              <a:t>Хоттабыча</a:t>
            </a:r>
            <a:r>
              <a:rPr lang="ru-RU" sz="2400" dirty="0" smtClean="0"/>
              <a:t>, когда он на протяжении 2000 лет в полном одиночестве сидел в кувшине объемом 2 л ?</a:t>
            </a:r>
            <a:endParaRPr lang="ru-RU" sz="2400" dirty="0"/>
          </a:p>
        </p:txBody>
      </p:sp>
      <p:pic>
        <p:nvPicPr>
          <p:cNvPr id="4" name="Содержимое 3" descr="http://freeday.com.ua/uploads/posts/2011-08/thumbs/1314347179_starik.hotabich.1956.hdrip.avi_00041537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64"/>
            <a:ext cx="514353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6 из 6045"/>
          <p:cNvPicPr/>
          <p:nvPr/>
        </p:nvPicPr>
        <p:blipFill>
          <a:blip r:embed="rId3" cstate="print"/>
          <a:srcRect l="13133" r="13133"/>
          <a:stretch>
            <a:fillRect/>
          </a:stretch>
        </p:blipFill>
        <p:spPr bwMode="auto">
          <a:xfrm>
            <a:off x="142844" y="1857364"/>
            <a:ext cx="514353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929322" y="2071678"/>
            <a:ext cx="2315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ρ</a:t>
            </a:r>
            <a:r>
              <a:rPr lang="ru-RU" sz="1400" dirty="0" smtClean="0"/>
              <a:t>1</a:t>
            </a:r>
            <a:r>
              <a:rPr lang="ru-RU" sz="3200" dirty="0" smtClean="0"/>
              <a:t>=980 кг/м³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2714620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</a:t>
            </a:r>
            <a:r>
              <a:rPr lang="en-US" dirty="0" smtClean="0"/>
              <a:t>1</a:t>
            </a:r>
            <a:r>
              <a:rPr lang="en-US" sz="3200" dirty="0" smtClean="0"/>
              <a:t>=0</a:t>
            </a:r>
            <a:r>
              <a:rPr lang="ru-RU" sz="3200" dirty="0" smtClean="0"/>
              <a:t>,</a:t>
            </a:r>
            <a:r>
              <a:rPr lang="en-US" sz="3200" dirty="0" smtClean="0"/>
              <a:t>08 </a:t>
            </a:r>
            <a:r>
              <a:rPr lang="ru-RU" sz="3200" dirty="0" smtClean="0"/>
              <a:t>м³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000760" y="3357562"/>
            <a:ext cx="1281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</a:t>
            </a:r>
            <a:r>
              <a:rPr lang="en-US" dirty="0" smtClean="0"/>
              <a:t>1</a:t>
            </a:r>
            <a:r>
              <a:rPr lang="en-US" sz="3200" dirty="0" smtClean="0"/>
              <a:t>=m</a:t>
            </a:r>
            <a:r>
              <a:rPr lang="en-US" dirty="0" smtClean="0"/>
              <a:t>2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00760" y="4000504"/>
            <a:ext cx="1250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</a:t>
            </a:r>
            <a:r>
              <a:rPr lang="en-US" dirty="0" smtClean="0"/>
              <a:t>2</a:t>
            </a:r>
            <a:r>
              <a:rPr lang="en-US" sz="3200" dirty="0" smtClean="0"/>
              <a:t>=2 </a:t>
            </a:r>
            <a:r>
              <a:rPr lang="ru-RU" sz="3200" dirty="0" smtClean="0"/>
              <a:t>л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929322" y="4643446"/>
            <a:ext cx="13500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Найти:</a:t>
            </a:r>
          </a:p>
          <a:p>
            <a:r>
              <a:rPr lang="en-US" sz="3200" dirty="0" smtClean="0"/>
              <a:t>ρ</a:t>
            </a:r>
            <a:r>
              <a:rPr lang="ru-RU" sz="3200" dirty="0" smtClean="0"/>
              <a:t>=?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2132" y="5715016"/>
            <a:ext cx="128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Ответ: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Два сплошных куба изготовлены из одного и того же материала. Во сколько раз масса первого куба меньше, чем масса второго, если ребро первого куба в 3 раза меньше, чем ребро второго?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Дано:</a:t>
            </a:r>
          </a:p>
          <a:p>
            <a:pPr>
              <a:buNone/>
            </a:pPr>
            <a:r>
              <a:rPr lang="ru-RU" dirty="0" smtClean="0"/>
              <a:t>                                       </a:t>
            </a:r>
            <a:r>
              <a:rPr lang="el-GR" dirty="0" smtClean="0"/>
              <a:t>ρ</a:t>
            </a:r>
            <a:r>
              <a:rPr lang="ru-RU" dirty="0" smtClean="0"/>
              <a:t>₁=</a:t>
            </a:r>
            <a:r>
              <a:rPr lang="el-GR" dirty="0" smtClean="0"/>
              <a:t>ρ₂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Найти:</a:t>
            </a:r>
          </a:p>
          <a:p>
            <a:pPr>
              <a:buNone/>
            </a:pPr>
            <a:r>
              <a:rPr lang="ru-RU" dirty="0" smtClean="0"/>
              <a:t>                                       </a:t>
            </a:r>
            <a:r>
              <a:rPr lang="en-US" dirty="0" smtClean="0"/>
              <a:t>m₂/m₁=?</a:t>
            </a:r>
            <a:endParaRPr lang="ru-RU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785786" y="2214554"/>
            <a:ext cx="1295406" cy="714380"/>
            <a:chOff x="785786" y="2214554"/>
            <a:chExt cx="1295406" cy="714380"/>
          </a:xfrm>
        </p:grpSpPr>
        <p:sp>
          <p:nvSpPr>
            <p:cNvPr id="5" name="Куб 4"/>
            <p:cNvSpPr/>
            <p:nvPr/>
          </p:nvSpPr>
          <p:spPr>
            <a:xfrm>
              <a:off x="785786" y="2214554"/>
              <a:ext cx="714380" cy="71438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56"/>
            <p:cNvGrpSpPr/>
            <p:nvPr/>
          </p:nvGrpSpPr>
          <p:grpSpPr>
            <a:xfrm>
              <a:off x="1500166" y="2214554"/>
              <a:ext cx="581026" cy="501654"/>
              <a:chOff x="1500166" y="2214554"/>
              <a:chExt cx="581026" cy="501654"/>
            </a:xfrm>
          </p:grpSpPr>
          <p:grpSp>
            <p:nvGrpSpPr>
              <p:cNvPr id="56" name="Группа 55"/>
              <p:cNvGrpSpPr/>
              <p:nvPr/>
            </p:nvGrpSpPr>
            <p:grpSpPr>
              <a:xfrm>
                <a:off x="1500166" y="2214554"/>
                <a:ext cx="357190" cy="501654"/>
                <a:chOff x="1500166" y="2214554"/>
                <a:chExt cx="357190" cy="501654"/>
              </a:xfrm>
            </p:grpSpPr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>
                  <a:off x="1500166" y="2214554"/>
                  <a:ext cx="35719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1500166" y="2714620"/>
                  <a:ext cx="35719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 стрелкой 14"/>
                <p:cNvCxnSpPr/>
                <p:nvPr/>
              </p:nvCxnSpPr>
              <p:spPr>
                <a:xfrm rot="5400000">
                  <a:off x="1464447" y="2464587"/>
                  <a:ext cx="500066" cy="1588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/>
              <p:cNvSpPr txBox="1"/>
              <p:nvPr/>
            </p:nvSpPr>
            <p:spPr>
              <a:xfrm>
                <a:off x="1785918" y="2285992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а</a:t>
                </a:r>
                <a:endParaRPr lang="ru-RU" dirty="0"/>
              </a:p>
            </p:txBody>
          </p:sp>
        </p:grpSp>
      </p:grpSp>
      <p:grpSp>
        <p:nvGrpSpPr>
          <p:cNvPr id="35" name="Группа 34"/>
          <p:cNvGrpSpPr/>
          <p:nvPr/>
        </p:nvGrpSpPr>
        <p:grpSpPr>
          <a:xfrm>
            <a:off x="642910" y="3357562"/>
            <a:ext cx="2894084" cy="2000264"/>
            <a:chOff x="642910" y="3357562"/>
            <a:chExt cx="2894084" cy="2000264"/>
          </a:xfrm>
        </p:grpSpPr>
        <p:sp>
          <p:nvSpPr>
            <p:cNvPr id="4" name="Куб 3"/>
            <p:cNvSpPr/>
            <p:nvPr/>
          </p:nvSpPr>
          <p:spPr>
            <a:xfrm>
              <a:off x="642910" y="3357562"/>
              <a:ext cx="2071702" cy="200026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2714612" y="3357562"/>
              <a:ext cx="822382" cy="1501786"/>
              <a:chOff x="2714612" y="3357562"/>
              <a:chExt cx="822382" cy="1501786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714612" y="3357562"/>
                <a:ext cx="500066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2714612" y="4857760"/>
                <a:ext cx="571504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/>
              <p:cNvCxnSpPr/>
              <p:nvPr/>
            </p:nvCxnSpPr>
            <p:spPr>
              <a:xfrm rot="5400000">
                <a:off x="2250265" y="4107661"/>
                <a:ext cx="1500198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3071802" y="3857628"/>
                <a:ext cx="4651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3 а</a:t>
                </a:r>
                <a:endParaRPr lang="ru-RU" dirty="0"/>
              </a:p>
            </p:txBody>
          </p:sp>
        </p:grpSp>
      </p:grpSp>
      <p:sp>
        <p:nvSpPr>
          <p:cNvPr id="24" name="Прямоугольная выноска 23"/>
          <p:cNvSpPr/>
          <p:nvPr/>
        </p:nvSpPr>
        <p:spPr>
          <a:xfrm>
            <a:off x="3643306" y="4071942"/>
            <a:ext cx="4857784" cy="214314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Решение:</a:t>
            </a:r>
          </a:p>
          <a:p>
            <a:r>
              <a:rPr lang="en-US" dirty="0" smtClean="0"/>
              <a:t>m₁= </a:t>
            </a:r>
            <a:r>
              <a:rPr lang="el-GR" dirty="0" smtClean="0"/>
              <a:t>ρ₁·</a:t>
            </a:r>
            <a:r>
              <a:rPr lang="en-US" dirty="0" smtClean="0"/>
              <a:t>V</a:t>
            </a:r>
            <a:r>
              <a:rPr lang="el-GR" dirty="0" smtClean="0"/>
              <a:t>₁</a:t>
            </a:r>
            <a:r>
              <a:rPr lang="en-US" dirty="0" smtClean="0"/>
              <a:t> </a:t>
            </a:r>
            <a:r>
              <a:rPr lang="ru-RU" dirty="0" smtClean="0"/>
              <a:t>;  </a:t>
            </a:r>
            <a:r>
              <a:rPr lang="en-US" dirty="0" smtClean="0"/>
              <a:t>m₂= </a:t>
            </a:r>
            <a:r>
              <a:rPr lang="el-GR" dirty="0" smtClean="0"/>
              <a:t>ρ₂·</a:t>
            </a:r>
            <a:r>
              <a:rPr lang="en-US" dirty="0" smtClean="0"/>
              <a:t>V</a:t>
            </a:r>
            <a:r>
              <a:rPr lang="el-GR" dirty="0" smtClean="0"/>
              <a:t>₂</a:t>
            </a:r>
            <a:endParaRPr lang="en-US" dirty="0" smtClean="0"/>
          </a:p>
          <a:p>
            <a:r>
              <a:rPr lang="en-US" dirty="0" smtClean="0"/>
              <a:t>V₁=</a:t>
            </a:r>
            <a:r>
              <a:rPr lang="en-US" dirty="0" err="1" smtClean="0"/>
              <a:t>a·a·a</a:t>
            </a:r>
            <a:r>
              <a:rPr lang="en-US" dirty="0" smtClean="0"/>
              <a:t>=a³ </a:t>
            </a:r>
            <a:r>
              <a:rPr lang="ru-RU" dirty="0" smtClean="0"/>
              <a:t>; </a:t>
            </a:r>
            <a:r>
              <a:rPr lang="en-US" dirty="0" smtClean="0"/>
              <a:t>V₂= 3a·3a·3a=27a³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5072074"/>
            <a:ext cx="3200400" cy="8572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3200400" cy="85725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5429256" y="5143512"/>
            <a:ext cx="285752" cy="28575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5572132" y="5572140"/>
            <a:ext cx="285752" cy="28575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6000760" y="5072074"/>
            <a:ext cx="357190" cy="35719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5786446" y="5500702"/>
            <a:ext cx="357190" cy="35719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5" name="Прямоугольная выноска 54"/>
          <p:cNvSpPr/>
          <p:nvPr/>
        </p:nvSpPr>
        <p:spPr>
          <a:xfrm>
            <a:off x="3643306" y="4071942"/>
            <a:ext cx="4857784" cy="214314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Ответ: масса первого куба в 27 раз меньше   массы второго куба.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allAtOnce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Герои романа И. Ильфа и Е. Петрова «Золотой теленок» распиливают две шестнадцатикилограммовые гири для того, чтобы определить, нет ли внутри них золота. Предложите более легкий путь решения проблемы.</a:t>
            </a:r>
            <a:endParaRPr lang="ru-RU" sz="2400" dirty="0"/>
          </a:p>
        </p:txBody>
      </p:sp>
      <p:grpSp>
        <p:nvGrpSpPr>
          <p:cNvPr id="6" name="Содержимое 5"/>
          <p:cNvGrpSpPr>
            <a:grpSpLocks noGrp="1"/>
          </p:cNvGrpSpPr>
          <p:nvPr>
            <p:ph idx="1"/>
          </p:nvPr>
        </p:nvGrpSpPr>
        <p:grpSpPr>
          <a:xfrm>
            <a:off x="5572132" y="2714620"/>
            <a:ext cx="2257412" cy="971544"/>
            <a:chOff x="6858016" y="2000240"/>
            <a:chExt cx="1643074" cy="78581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858016" y="2000240"/>
              <a:ext cx="1214446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001024" y="2000240"/>
              <a:ext cx="500066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072462" y="2071678"/>
              <a:ext cx="214314" cy="5000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58016" y="2071678"/>
              <a:ext cx="7143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6929454" y="2571744"/>
              <a:ext cx="1071570" cy="7143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flipH="1" flipV="1">
              <a:off x="6858016" y="2643182"/>
              <a:ext cx="142876" cy="14287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H="1" flipV="1">
              <a:off x="7000892" y="2643182"/>
              <a:ext cx="142876" cy="14287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flipH="1" flipV="1">
              <a:off x="7143768" y="2643182"/>
              <a:ext cx="142876" cy="14287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flipH="1" flipV="1">
              <a:off x="7286644" y="2643182"/>
              <a:ext cx="142876" cy="14287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H="1" flipV="1">
              <a:off x="7429520" y="2643182"/>
              <a:ext cx="142876" cy="14287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 flipH="1" flipV="1">
              <a:off x="7572396" y="2643182"/>
              <a:ext cx="142876" cy="14287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flipH="1" flipV="1">
              <a:off x="7715272" y="2643182"/>
              <a:ext cx="142876" cy="14287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 flipH="1" flipV="1">
              <a:off x="7858148" y="2643182"/>
              <a:ext cx="142876" cy="14287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572000" y="3929066"/>
            <a:ext cx="1500198" cy="2071702"/>
            <a:chOff x="3071802" y="2428868"/>
            <a:chExt cx="1500198" cy="2071702"/>
          </a:xfrm>
          <a:solidFill>
            <a:schemeClr val="tx1"/>
          </a:solidFill>
        </p:grpSpPr>
        <p:sp>
          <p:nvSpPr>
            <p:cNvPr id="5" name="Арка 4"/>
            <p:cNvSpPr/>
            <p:nvPr/>
          </p:nvSpPr>
          <p:spPr>
            <a:xfrm>
              <a:off x="3214678" y="2428868"/>
              <a:ext cx="1143008" cy="1357322"/>
            </a:xfrm>
            <a:prstGeom prst="blockArc">
              <a:avLst>
                <a:gd name="adj1" fmla="val 9103579"/>
                <a:gd name="adj2" fmla="val 1398117"/>
                <a:gd name="adj3" fmla="val 2928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1500198" cy="13573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current-image" descr="Попробовать распилить золотую гирю вслед за Шурой Балагановым из «Золотого теленка» может любой желающий"/>
          <p:cNvPicPr>
            <a:picLocks/>
          </p:cNvPicPr>
          <p:nvPr/>
        </p:nvPicPr>
        <p:blipFill>
          <a:blip r:embed="rId2" cstate="print"/>
          <a:srcRect l="36200" t="34940" r="36600" b="29719"/>
          <a:stretch>
            <a:fillRect/>
          </a:stretch>
        </p:blipFill>
        <p:spPr bwMode="auto">
          <a:xfrm>
            <a:off x="500034" y="2428868"/>
            <a:ext cx="207170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1.48148E-6 L -0.31163 0.06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944 0.06504 L 0.00782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3.33333E-6 L -0.31163 0.0650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63 0.06504 L 0.01129 0.002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Герои романа И. Ильфа и Е. Петрова «Золотой теленок» распиливают две шестнадцатикилограммовые гири для того, чтобы определить, нет ли внутри них золота. Предложите более легкий путь решения проблемы.</a:t>
            </a:r>
            <a:endParaRPr lang="ru-RU" sz="2400" dirty="0"/>
          </a:p>
        </p:txBody>
      </p:sp>
      <p:pic>
        <p:nvPicPr>
          <p:cNvPr id="33" name="current-image" descr="Попробовать распилить золотую гирю вслед за Шурой Балагановым из «Золотого теленка» может любой желающий"/>
          <p:cNvPicPr>
            <a:picLocks noGrp="1"/>
          </p:cNvPicPr>
          <p:nvPr>
            <p:ph idx="1"/>
          </p:nvPr>
        </p:nvPicPr>
        <p:blipFill>
          <a:blip r:embed="rId2" cstate="print"/>
          <a:srcRect l="36200" t="34940" r="36600" b="29719"/>
          <a:stretch>
            <a:fillRect/>
          </a:stretch>
        </p:blipFill>
        <p:spPr bwMode="auto">
          <a:xfrm>
            <a:off x="500034" y="2428868"/>
            <a:ext cx="207170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Группа 34"/>
          <p:cNvGrpSpPr/>
          <p:nvPr/>
        </p:nvGrpSpPr>
        <p:grpSpPr>
          <a:xfrm>
            <a:off x="4643438" y="4000504"/>
            <a:ext cx="1285884" cy="1785950"/>
            <a:chOff x="4929190" y="2214554"/>
            <a:chExt cx="1071570" cy="1785950"/>
          </a:xfrm>
          <a:solidFill>
            <a:schemeClr val="tx1"/>
          </a:solidFill>
        </p:grpSpPr>
        <p:sp>
          <p:nvSpPr>
            <p:cNvPr id="9" name="Хорда 8"/>
            <p:cNvSpPr/>
            <p:nvPr/>
          </p:nvSpPr>
          <p:spPr>
            <a:xfrm flipH="1">
              <a:off x="4929190" y="2857496"/>
              <a:ext cx="1000132" cy="1143008"/>
            </a:xfrm>
            <a:prstGeom prst="chord">
              <a:avLst>
                <a:gd name="adj1" fmla="val 4825427"/>
                <a:gd name="adj2" fmla="val 1620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Арка 12"/>
            <p:cNvSpPr/>
            <p:nvPr/>
          </p:nvSpPr>
          <p:spPr>
            <a:xfrm>
              <a:off x="5000628" y="2214554"/>
              <a:ext cx="1000132" cy="1000132"/>
            </a:xfrm>
            <a:prstGeom prst="blockArc">
              <a:avLst>
                <a:gd name="adj1" fmla="val 16158345"/>
                <a:gd name="adj2" fmla="val 2801334"/>
                <a:gd name="adj3" fmla="val 2307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215074" y="3714752"/>
            <a:ext cx="1928826" cy="1071570"/>
            <a:chOff x="6858016" y="2000240"/>
            <a:chExt cx="1643074" cy="78581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858016" y="2000240"/>
              <a:ext cx="1214446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001024" y="2000240"/>
              <a:ext cx="500066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072462" y="2071678"/>
              <a:ext cx="214314" cy="5000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858016" y="2071678"/>
              <a:ext cx="7143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Блок-схема: процесс 21"/>
            <p:cNvSpPr/>
            <p:nvPr/>
          </p:nvSpPr>
          <p:spPr>
            <a:xfrm>
              <a:off x="6929454" y="2571744"/>
              <a:ext cx="1071570" cy="7143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flipH="1" flipV="1">
              <a:off x="6858016" y="2643182"/>
              <a:ext cx="142876" cy="14287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 flipH="1" flipV="1">
              <a:off x="7000892" y="2643182"/>
              <a:ext cx="142876" cy="14287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 flipH="1" flipV="1">
              <a:off x="7143768" y="2643182"/>
              <a:ext cx="142876" cy="14287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flipH="1" flipV="1">
              <a:off x="7286644" y="2643182"/>
              <a:ext cx="142876" cy="14287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/>
            <p:cNvSpPr/>
            <p:nvPr/>
          </p:nvSpPr>
          <p:spPr>
            <a:xfrm flipH="1" flipV="1">
              <a:off x="7429520" y="2643182"/>
              <a:ext cx="142876" cy="14287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 flipH="1" flipV="1">
              <a:off x="7572396" y="2643182"/>
              <a:ext cx="142876" cy="14287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 flipH="1" flipV="1">
              <a:off x="7715272" y="2643182"/>
              <a:ext cx="142876" cy="14287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Равнобедренный треугольник 29"/>
            <p:cNvSpPr/>
            <p:nvPr/>
          </p:nvSpPr>
          <p:spPr>
            <a:xfrm flipH="1" flipV="1">
              <a:off x="7858148" y="2643182"/>
              <a:ext cx="142876" cy="14287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429124" y="3929066"/>
            <a:ext cx="1378945" cy="1818988"/>
            <a:chOff x="4714876" y="2181516"/>
            <a:chExt cx="1164631" cy="1818988"/>
          </a:xfrm>
          <a:solidFill>
            <a:schemeClr val="tx1"/>
          </a:solidFill>
        </p:grpSpPr>
        <p:sp>
          <p:nvSpPr>
            <p:cNvPr id="38" name="Хорда 37"/>
            <p:cNvSpPr/>
            <p:nvPr/>
          </p:nvSpPr>
          <p:spPr>
            <a:xfrm>
              <a:off x="4714876" y="2857496"/>
              <a:ext cx="1009656" cy="1143008"/>
            </a:xfrm>
            <a:prstGeom prst="chord">
              <a:avLst>
                <a:gd name="adj1" fmla="val 4825427"/>
                <a:gd name="adj2" fmla="val 1620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Арка 38"/>
            <p:cNvSpPr/>
            <p:nvPr/>
          </p:nvSpPr>
          <p:spPr>
            <a:xfrm rot="734728" flipH="1">
              <a:off x="4736499" y="2181516"/>
              <a:ext cx="1143008" cy="1000132"/>
            </a:xfrm>
            <a:prstGeom prst="blockArc">
              <a:avLst>
                <a:gd name="adj1" fmla="val 16953028"/>
                <a:gd name="adj2" fmla="val 2801334"/>
                <a:gd name="adj3" fmla="val 2307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00034" y="35716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Какой была бы масса золотой гири, такой же по объему, как чугунная гиря массой 16 кг?</a:t>
            </a:r>
            <a:endParaRPr lang="ru-RU" sz="2400" dirty="0"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357554" y="2500306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ρ</a:t>
            </a:r>
            <a:r>
              <a:rPr lang="ru-RU" sz="1400" dirty="0" smtClean="0"/>
              <a:t>(чугуна)</a:t>
            </a:r>
            <a:r>
              <a:rPr lang="ru-RU" sz="3200" dirty="0" smtClean="0"/>
              <a:t>=</a:t>
            </a:r>
            <a:endParaRPr lang="ru-RU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3357554" y="3143248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ρ</a:t>
            </a:r>
            <a:r>
              <a:rPr lang="ru-RU" sz="1400" dirty="0" smtClean="0"/>
              <a:t>(золота)</a:t>
            </a:r>
            <a:r>
              <a:rPr lang="ru-RU" sz="4000" dirty="0" smtClean="0"/>
              <a:t>=</a:t>
            </a:r>
            <a:endParaRPr lang="ru-RU"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6000760" y="2428868"/>
            <a:ext cx="2475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</a:t>
            </a:r>
            <a:r>
              <a:rPr lang="en-US" dirty="0" smtClean="0"/>
              <a:t>(</a:t>
            </a:r>
            <a:r>
              <a:rPr lang="ru-RU" dirty="0" smtClean="0"/>
              <a:t>чугуна)</a:t>
            </a:r>
            <a:r>
              <a:rPr lang="ru-RU" sz="3200" dirty="0" smtClean="0"/>
              <a:t>=</a:t>
            </a:r>
            <a:r>
              <a:rPr lang="en-US" sz="3200" dirty="0" smtClean="0"/>
              <a:t>V</a:t>
            </a:r>
            <a:r>
              <a:rPr lang="en-US" dirty="0" smtClean="0"/>
              <a:t>(</a:t>
            </a:r>
            <a:r>
              <a:rPr lang="ru-RU" dirty="0" smtClean="0"/>
              <a:t>золота)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9 -0.08796 L -0.37187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968 0.00532 L 0.06129 -0.0879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-0.08796 L -0.3875 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968 0.00532 L 0.05348 -0.0879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Имеются сплошные медные куб и шар, причем диаметр шара равен ребру куба. Масса какого тела больше?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Найти: </a:t>
            </a:r>
            <a:r>
              <a:rPr lang="en-US" dirty="0" smtClean="0"/>
              <a:t>m</a:t>
            </a:r>
            <a:r>
              <a:rPr lang="en-US" sz="1100" dirty="0" smtClean="0"/>
              <a:t>1</a:t>
            </a:r>
            <a:r>
              <a:rPr lang="ru-RU" dirty="0" smtClean="0"/>
              <a:t>/</a:t>
            </a:r>
            <a:r>
              <a:rPr lang="en-US" dirty="0" smtClean="0"/>
              <a:t>m</a:t>
            </a:r>
            <a:r>
              <a:rPr lang="en-US" sz="1100" dirty="0" smtClean="0"/>
              <a:t>2</a:t>
            </a:r>
            <a:r>
              <a:rPr lang="en-US" dirty="0" smtClean="0"/>
              <a:t>=</a:t>
            </a:r>
            <a:r>
              <a:rPr lang="ru-RU" dirty="0" smtClean="0"/>
              <a:t>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                                                   Решение: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                                                   </a:t>
            </a:r>
            <a:r>
              <a:rPr lang="en-US" dirty="0" smtClean="0"/>
              <a:t>m</a:t>
            </a:r>
            <a:r>
              <a:rPr lang="en-US" sz="1100" dirty="0" smtClean="0"/>
              <a:t>1</a:t>
            </a:r>
            <a:r>
              <a:rPr lang="en-US" dirty="0" smtClean="0"/>
              <a:t>=V</a:t>
            </a:r>
            <a:r>
              <a:rPr lang="en-US" sz="1100" dirty="0" smtClean="0"/>
              <a:t>1</a:t>
            </a:r>
            <a:r>
              <a:rPr lang="en-US" dirty="0" smtClean="0"/>
              <a:t>∙</a:t>
            </a:r>
            <a:r>
              <a:rPr lang="ru-RU" dirty="0" err="1" smtClean="0"/>
              <a:t>ρ</a:t>
            </a:r>
            <a:r>
              <a:rPr lang="en-US" dirty="0" smtClean="0"/>
              <a:t> </a:t>
            </a:r>
            <a:r>
              <a:rPr lang="ru-RU" dirty="0" smtClean="0"/>
              <a:t>; </a:t>
            </a:r>
            <a:r>
              <a:rPr lang="en-US" dirty="0" smtClean="0"/>
              <a:t>m</a:t>
            </a:r>
            <a:r>
              <a:rPr lang="en-US" sz="1100" dirty="0" smtClean="0"/>
              <a:t>2</a:t>
            </a:r>
            <a:r>
              <a:rPr lang="en-US" dirty="0" smtClean="0"/>
              <a:t>=V</a:t>
            </a:r>
            <a:r>
              <a:rPr lang="en-US" sz="1100" dirty="0" smtClean="0"/>
              <a:t>2</a:t>
            </a:r>
            <a:r>
              <a:rPr lang="en-US" dirty="0" smtClean="0"/>
              <a:t>∙</a:t>
            </a:r>
            <a:r>
              <a:rPr lang="ru-RU" dirty="0" err="1" smtClean="0"/>
              <a:t>ρ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=                          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=</a:t>
            </a:r>
          </a:p>
          <a:p>
            <a:pPr>
              <a:buNone/>
            </a:pPr>
            <a:r>
              <a:rPr lang="ru-RU" dirty="0" smtClean="0"/>
              <a:t>            </a:t>
            </a:r>
            <a:r>
              <a:rPr lang="en-US" dirty="0" smtClean="0"/>
              <a:t>= a³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ru-RU" dirty="0" smtClean="0"/>
              <a:t> =</a:t>
            </a:r>
            <a:r>
              <a:rPr lang="en-US" dirty="0" smtClean="0"/>
              <a:t>    </a:t>
            </a:r>
            <a:r>
              <a:rPr lang="ru-RU" dirty="0" smtClean="0"/>
              <a:t>·</a:t>
            </a:r>
            <a:r>
              <a:rPr lang="en-US" dirty="0" smtClean="0"/>
              <a:t>R</a:t>
            </a:r>
            <a:r>
              <a:rPr lang="ru-RU" dirty="0" smtClean="0"/>
              <a:t>²</a:t>
            </a:r>
            <a:r>
              <a:rPr lang="en-US" dirty="0" smtClean="0"/>
              <a:t>=3</a:t>
            </a:r>
            <a:r>
              <a:rPr lang="ru-RU" dirty="0" smtClean="0"/>
              <a:t>,</a:t>
            </a:r>
            <a:r>
              <a:rPr lang="en-US" dirty="0" smtClean="0"/>
              <a:t>1</a:t>
            </a:r>
            <a:r>
              <a:rPr lang="ru-RU" dirty="0" smtClean="0"/>
              <a:t>4·    =0,785а²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Ответ : масса куба больше.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Куб 3"/>
          <p:cNvSpPr/>
          <p:nvPr/>
        </p:nvSpPr>
        <p:spPr>
          <a:xfrm>
            <a:off x="857224" y="2132856"/>
            <a:ext cx="1554536" cy="158189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V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ru-RU" sz="44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23728" y="2492896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051720" y="3717032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929198"/>
            <a:ext cx="314325" cy="9144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5143512"/>
            <a:ext cx="276225" cy="61912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286124"/>
            <a:ext cx="1266825" cy="800100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286124"/>
            <a:ext cx="628650" cy="781050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3929066"/>
            <a:ext cx="733425" cy="714375"/>
          </a:xfrm>
          <a:prstGeom prst="rect">
            <a:avLst/>
          </a:prstGeom>
          <a:noFill/>
        </p:spPr>
      </p:pic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5893603" y="3321843"/>
            <a:ext cx="285752" cy="21431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5893603" y="3821909"/>
            <a:ext cx="285752" cy="21431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3214686"/>
            <a:ext cx="1323975" cy="828675"/>
          </a:xfrm>
          <a:prstGeom prst="rect">
            <a:avLst/>
          </a:prstGeom>
          <a:noFill/>
        </p:spPr>
      </p:pic>
      <p:cxnSp>
        <p:nvCxnSpPr>
          <p:cNvPr id="47" name="Прямая соединительная линия 46"/>
          <p:cNvCxnSpPr/>
          <p:nvPr/>
        </p:nvCxnSpPr>
        <p:spPr>
          <a:xfrm rot="10800000">
            <a:off x="7500958" y="3214686"/>
            <a:ext cx="357190" cy="14287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046" idx="2"/>
          </p:cNvCxnSpPr>
          <p:nvPr/>
        </p:nvCxnSpPr>
        <p:spPr>
          <a:xfrm rot="5400000" flipH="1" flipV="1">
            <a:off x="7810523" y="3638547"/>
            <a:ext cx="400047" cy="40958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987824" y="2492896"/>
            <a:ext cx="128588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V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987824" y="2492896"/>
            <a:ext cx="1296144" cy="1224136"/>
          </a:xfrm>
          <a:prstGeom prst="ellipse">
            <a:avLst/>
          </a:prstGeom>
          <a:gradFill flip="none" rotWithShape="1">
            <a:gsLst>
              <a:gs pos="73000">
                <a:schemeClr val="tx2"/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V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0.00347 0.2486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093 L -0.24948 0.3469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5.07.07 г. Фото арбуза КS 83 F1: компактный, сладкий, мало семечек. АР Крым, Красногвардейский р-он.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396044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kitanoseeds.ua/img/catalog/293/4347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12976"/>
            <a:ext cx="3995286" cy="3410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Много арбузо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4664"/>
            <a:ext cx="370725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836712"/>
            <a:ext cx="4412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Как определить плотность тела?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916832"/>
            <a:ext cx="3043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Например арбуза?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4437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3202689"/>
            <a:ext cx="5328592" cy="10183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052736"/>
            <a:ext cx="28803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5" idx="0"/>
            <a:endCxn id="5" idx="2"/>
          </p:cNvCxnSpPr>
          <p:nvPr/>
        </p:nvCxnSpPr>
        <p:spPr>
          <a:xfrm>
            <a:off x="4716016" y="1052736"/>
            <a:ext cx="0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/>
          <p:cNvGrpSpPr/>
          <p:nvPr/>
        </p:nvGrpSpPr>
        <p:grpSpPr>
          <a:xfrm>
            <a:off x="1979712" y="2348880"/>
            <a:ext cx="2304256" cy="853809"/>
            <a:chOff x="1979712" y="2348880"/>
            <a:chExt cx="2304256" cy="85380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843808" y="2636912"/>
              <a:ext cx="288032" cy="56577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979712" y="2348880"/>
              <a:ext cx="2304256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076056" y="2348880"/>
            <a:ext cx="2232248" cy="1419586"/>
            <a:chOff x="5076056" y="2348880"/>
            <a:chExt cx="2232248" cy="141958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084168" y="2636912"/>
              <a:ext cx="288032" cy="113155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76056" y="2348880"/>
              <a:ext cx="223224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1" name="Прямая со стрелкой 10"/>
          <p:cNvCxnSpPr>
            <a:stCxn id="5" idx="2"/>
          </p:cNvCxnSpPr>
          <p:nvPr/>
        </p:nvCxnSpPr>
        <p:spPr>
          <a:xfrm flipV="1">
            <a:off x="4716016" y="1484784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" name="Группа 13"/>
          <p:cNvGrpSpPr/>
          <p:nvPr/>
        </p:nvGrpSpPr>
        <p:grpSpPr>
          <a:xfrm>
            <a:off x="395536" y="5013176"/>
            <a:ext cx="432048" cy="1008114"/>
            <a:chOff x="395539" y="5013176"/>
            <a:chExt cx="432048" cy="100811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39552" y="5085184"/>
              <a:ext cx="14401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95539" y="5321784"/>
              <a:ext cx="432048" cy="69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10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467544" y="5013176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7"/>
          <p:cNvGrpSpPr/>
          <p:nvPr/>
        </p:nvGrpSpPr>
        <p:grpSpPr>
          <a:xfrm>
            <a:off x="1043608" y="5157192"/>
            <a:ext cx="360040" cy="864098"/>
            <a:chOff x="395539" y="5013176"/>
            <a:chExt cx="432048" cy="100811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39552" y="5085184"/>
              <a:ext cx="14401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95539" y="5321784"/>
              <a:ext cx="432048" cy="69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5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467544" y="5013176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21"/>
          <p:cNvGrpSpPr/>
          <p:nvPr/>
        </p:nvGrpSpPr>
        <p:grpSpPr>
          <a:xfrm>
            <a:off x="1619672" y="5229200"/>
            <a:ext cx="288032" cy="792090"/>
            <a:chOff x="395539" y="5013176"/>
            <a:chExt cx="432048" cy="100811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539552" y="5085184"/>
              <a:ext cx="14401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95539" y="5321784"/>
              <a:ext cx="432048" cy="69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2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467544" y="5013176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5"/>
          <p:cNvGrpSpPr/>
          <p:nvPr/>
        </p:nvGrpSpPr>
        <p:grpSpPr>
          <a:xfrm>
            <a:off x="2123728" y="5373216"/>
            <a:ext cx="216024" cy="648074"/>
            <a:chOff x="395539" y="5013176"/>
            <a:chExt cx="432048" cy="1008114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39552" y="5085184"/>
              <a:ext cx="14401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95539" y="5321784"/>
              <a:ext cx="432048" cy="69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1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467544" y="5013176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1" name="Picture 3" descr="D:\Школа\плотность\dvz_0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725144"/>
            <a:ext cx="1923551" cy="192996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-0.46459 -0.66134 " pathEditMode="relative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458 -0.66134 L -0.46458 -0.61944 " pathEditMode="relative" ptsTypes="AA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4437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3202689"/>
            <a:ext cx="5328592" cy="10183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052736"/>
            <a:ext cx="28803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5" idx="0"/>
            <a:endCxn id="5" idx="2"/>
          </p:cNvCxnSpPr>
          <p:nvPr/>
        </p:nvCxnSpPr>
        <p:spPr>
          <a:xfrm>
            <a:off x="4716016" y="1052736"/>
            <a:ext cx="0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5076056" y="2348880"/>
            <a:ext cx="2232248" cy="1419586"/>
            <a:chOff x="5076056" y="2348880"/>
            <a:chExt cx="2232248" cy="141958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084168" y="2636912"/>
              <a:ext cx="288032" cy="113155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76056" y="2348880"/>
              <a:ext cx="223224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1" name="Прямая со стрелкой 10"/>
          <p:cNvCxnSpPr>
            <a:stCxn id="5" idx="2"/>
          </p:cNvCxnSpPr>
          <p:nvPr/>
        </p:nvCxnSpPr>
        <p:spPr>
          <a:xfrm flipV="1">
            <a:off x="4716016" y="1484784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 flipH="1" flipV="1">
            <a:off x="4067944" y="1556792"/>
            <a:ext cx="648072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" name="Группа 13"/>
          <p:cNvGrpSpPr/>
          <p:nvPr/>
        </p:nvGrpSpPr>
        <p:grpSpPr>
          <a:xfrm>
            <a:off x="395536" y="5013176"/>
            <a:ext cx="432048" cy="1008114"/>
            <a:chOff x="395539" y="5013176"/>
            <a:chExt cx="432048" cy="100811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39552" y="5085184"/>
              <a:ext cx="14401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95539" y="5321784"/>
              <a:ext cx="432048" cy="69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10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467544" y="5013176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7"/>
          <p:cNvGrpSpPr/>
          <p:nvPr/>
        </p:nvGrpSpPr>
        <p:grpSpPr>
          <a:xfrm>
            <a:off x="1043608" y="5157192"/>
            <a:ext cx="360040" cy="864098"/>
            <a:chOff x="395539" y="5013176"/>
            <a:chExt cx="432048" cy="100811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39552" y="5085184"/>
              <a:ext cx="14401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95539" y="5321784"/>
              <a:ext cx="432048" cy="69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5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467544" y="5013176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21"/>
          <p:cNvGrpSpPr/>
          <p:nvPr/>
        </p:nvGrpSpPr>
        <p:grpSpPr>
          <a:xfrm>
            <a:off x="1619672" y="5229200"/>
            <a:ext cx="288032" cy="792090"/>
            <a:chOff x="395539" y="5013176"/>
            <a:chExt cx="432048" cy="100811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539552" y="5085184"/>
              <a:ext cx="14401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95539" y="5321784"/>
              <a:ext cx="432048" cy="69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2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467544" y="5013176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5"/>
          <p:cNvGrpSpPr/>
          <p:nvPr/>
        </p:nvGrpSpPr>
        <p:grpSpPr>
          <a:xfrm>
            <a:off x="2123728" y="5373216"/>
            <a:ext cx="216024" cy="648074"/>
            <a:chOff x="395539" y="5013176"/>
            <a:chExt cx="432048" cy="1008114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39552" y="5085184"/>
              <a:ext cx="14401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95539" y="5321784"/>
              <a:ext cx="432048" cy="69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1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467544" y="5013176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979712" y="476672"/>
            <a:ext cx="2304256" cy="2726017"/>
            <a:chOff x="1979712" y="476672"/>
            <a:chExt cx="2304256" cy="2726017"/>
          </a:xfrm>
        </p:grpSpPr>
        <p:grpSp>
          <p:nvGrpSpPr>
            <p:cNvPr id="2" name="Группа 37"/>
            <p:cNvGrpSpPr/>
            <p:nvPr/>
          </p:nvGrpSpPr>
          <p:grpSpPr>
            <a:xfrm>
              <a:off x="1979712" y="2348880"/>
              <a:ext cx="2304256" cy="853809"/>
              <a:chOff x="1979712" y="2348880"/>
              <a:chExt cx="2304256" cy="853809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2843808" y="2636912"/>
                <a:ext cx="288032" cy="5657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979712" y="2348880"/>
                <a:ext cx="2304256" cy="2880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51" name="Picture 3" descr="D:\Школа\плотность\dvz_00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476672"/>
              <a:ext cx="1923551" cy="19299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4.72222E-6 0.084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2963E-6 L 5.55556E-7 -0.08402 " pathEditMode="relative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4437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3202689"/>
            <a:ext cx="5328592" cy="10183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052736"/>
            <a:ext cx="28803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5" idx="0"/>
            <a:endCxn id="5" idx="2"/>
          </p:cNvCxnSpPr>
          <p:nvPr/>
        </p:nvCxnSpPr>
        <p:spPr>
          <a:xfrm>
            <a:off x="4716016" y="1052736"/>
            <a:ext cx="0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5076056" y="1772815"/>
            <a:ext cx="2232248" cy="1440160"/>
            <a:chOff x="5076056" y="1971695"/>
            <a:chExt cx="2232248" cy="109726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084168" y="2204864"/>
              <a:ext cx="288032" cy="8640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76056" y="1971695"/>
              <a:ext cx="2232248" cy="2194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 flipH="1" flipV="1">
            <a:off x="4067944" y="1556792"/>
            <a:ext cx="648072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" name="Группа 17"/>
          <p:cNvGrpSpPr/>
          <p:nvPr/>
        </p:nvGrpSpPr>
        <p:grpSpPr>
          <a:xfrm>
            <a:off x="1043608" y="5157192"/>
            <a:ext cx="360040" cy="864098"/>
            <a:chOff x="395539" y="5013176"/>
            <a:chExt cx="432048" cy="100811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39552" y="5085184"/>
              <a:ext cx="14401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95539" y="5321784"/>
              <a:ext cx="432048" cy="69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5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467544" y="5013176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21"/>
          <p:cNvGrpSpPr/>
          <p:nvPr/>
        </p:nvGrpSpPr>
        <p:grpSpPr>
          <a:xfrm>
            <a:off x="1619672" y="5229200"/>
            <a:ext cx="288032" cy="792090"/>
            <a:chOff x="395539" y="5013176"/>
            <a:chExt cx="432048" cy="100811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539552" y="5085184"/>
              <a:ext cx="14401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95539" y="5321784"/>
              <a:ext cx="432048" cy="69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2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467544" y="5013176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25"/>
          <p:cNvGrpSpPr/>
          <p:nvPr/>
        </p:nvGrpSpPr>
        <p:grpSpPr>
          <a:xfrm>
            <a:off x="2123728" y="5373216"/>
            <a:ext cx="216024" cy="648074"/>
            <a:chOff x="395539" y="5013176"/>
            <a:chExt cx="432048" cy="1008114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39552" y="5085184"/>
              <a:ext cx="14401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95539" y="5321784"/>
              <a:ext cx="432048" cy="69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1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467544" y="5013176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9"/>
          <p:cNvGrpSpPr/>
          <p:nvPr/>
        </p:nvGrpSpPr>
        <p:grpSpPr>
          <a:xfrm>
            <a:off x="1979712" y="1052736"/>
            <a:ext cx="2304256" cy="2726017"/>
            <a:chOff x="1979712" y="476672"/>
            <a:chExt cx="2304256" cy="2726017"/>
          </a:xfrm>
        </p:grpSpPr>
        <p:grpSp>
          <p:nvGrpSpPr>
            <p:cNvPr id="26" name="Группа 37"/>
            <p:cNvGrpSpPr/>
            <p:nvPr/>
          </p:nvGrpSpPr>
          <p:grpSpPr>
            <a:xfrm>
              <a:off x="1979712" y="2348880"/>
              <a:ext cx="2304256" cy="853809"/>
              <a:chOff x="1979712" y="2348880"/>
              <a:chExt cx="2304256" cy="853809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2843808" y="2636912"/>
                <a:ext cx="288032" cy="5657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979712" y="2348880"/>
                <a:ext cx="2304256" cy="2880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51" name="Picture 3" descr="D:\Школа\плотность\dvz_00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476672"/>
              <a:ext cx="1923551" cy="1929961"/>
            </a:xfrm>
            <a:prstGeom prst="rect">
              <a:avLst/>
            </a:prstGeom>
            <a:noFill/>
          </p:spPr>
        </p:pic>
      </p:grpSp>
      <p:grpSp>
        <p:nvGrpSpPr>
          <p:cNvPr id="2" name="Группа 13"/>
          <p:cNvGrpSpPr/>
          <p:nvPr/>
        </p:nvGrpSpPr>
        <p:grpSpPr>
          <a:xfrm>
            <a:off x="395536" y="5013176"/>
            <a:ext cx="432048" cy="1008114"/>
            <a:chOff x="395539" y="5013176"/>
            <a:chExt cx="432048" cy="100811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39552" y="5085184"/>
              <a:ext cx="14401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95539" y="5321784"/>
              <a:ext cx="432048" cy="69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10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467544" y="5013176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63004 -0.67199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04 -0.67199 L 0.63004 -0.6194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4437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3202689"/>
            <a:ext cx="5328592" cy="10183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052736"/>
            <a:ext cx="28803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5" idx="0"/>
            <a:endCxn id="5" idx="2"/>
          </p:cNvCxnSpPr>
          <p:nvPr/>
        </p:nvCxnSpPr>
        <p:spPr>
          <a:xfrm>
            <a:off x="4716016" y="1052736"/>
            <a:ext cx="0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</p:cNvCxnSpPr>
          <p:nvPr/>
        </p:nvCxnSpPr>
        <p:spPr>
          <a:xfrm flipV="1">
            <a:off x="4716016" y="1628800"/>
            <a:ext cx="648072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 flipH="1" flipV="1">
            <a:off x="4067944" y="1556792"/>
            <a:ext cx="648072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5076056" y="764704"/>
            <a:ext cx="2232248" cy="2448271"/>
            <a:chOff x="5076056" y="764704"/>
            <a:chExt cx="2232248" cy="2448271"/>
          </a:xfrm>
        </p:grpSpPr>
        <p:grpSp>
          <p:nvGrpSpPr>
            <p:cNvPr id="2" name="Группа 31"/>
            <p:cNvGrpSpPr/>
            <p:nvPr/>
          </p:nvGrpSpPr>
          <p:grpSpPr>
            <a:xfrm>
              <a:off x="5076056" y="1772815"/>
              <a:ext cx="2232248" cy="1440160"/>
              <a:chOff x="5076056" y="1971695"/>
              <a:chExt cx="2232248" cy="1097265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6084168" y="2204864"/>
                <a:ext cx="288032" cy="86409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076056" y="1971695"/>
                <a:ext cx="2232248" cy="21945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13"/>
            <p:cNvGrpSpPr/>
            <p:nvPr/>
          </p:nvGrpSpPr>
          <p:grpSpPr>
            <a:xfrm>
              <a:off x="6156176" y="764704"/>
              <a:ext cx="432048" cy="1008114"/>
              <a:chOff x="395539" y="5013176"/>
              <a:chExt cx="432048" cy="1008114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539552" y="5085184"/>
                <a:ext cx="144016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395539" y="5321784"/>
                <a:ext cx="432048" cy="69950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</a:rPr>
                  <a:t>10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467544" y="5013176"/>
                <a:ext cx="288032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" name="Группа 17"/>
          <p:cNvGrpSpPr/>
          <p:nvPr/>
        </p:nvGrpSpPr>
        <p:grpSpPr>
          <a:xfrm>
            <a:off x="1043608" y="5157192"/>
            <a:ext cx="360040" cy="864098"/>
            <a:chOff x="395539" y="5013176"/>
            <a:chExt cx="432048" cy="100811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39552" y="5085184"/>
              <a:ext cx="14401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95539" y="5321784"/>
              <a:ext cx="432048" cy="69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5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467544" y="5013176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21"/>
          <p:cNvGrpSpPr/>
          <p:nvPr/>
        </p:nvGrpSpPr>
        <p:grpSpPr>
          <a:xfrm>
            <a:off x="1619672" y="5229200"/>
            <a:ext cx="288032" cy="792090"/>
            <a:chOff x="395539" y="5013176"/>
            <a:chExt cx="432048" cy="100811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539552" y="5085184"/>
              <a:ext cx="14401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95539" y="5321784"/>
              <a:ext cx="432048" cy="69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2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467544" y="5013176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5"/>
          <p:cNvGrpSpPr/>
          <p:nvPr/>
        </p:nvGrpSpPr>
        <p:grpSpPr>
          <a:xfrm>
            <a:off x="2123728" y="5373216"/>
            <a:ext cx="216024" cy="648074"/>
            <a:chOff x="395539" y="5013176"/>
            <a:chExt cx="432048" cy="1008114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39552" y="5085184"/>
              <a:ext cx="14401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95539" y="5321784"/>
              <a:ext cx="432048" cy="69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1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467544" y="5013176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9"/>
          <p:cNvGrpSpPr/>
          <p:nvPr/>
        </p:nvGrpSpPr>
        <p:grpSpPr>
          <a:xfrm>
            <a:off x="1979712" y="1052736"/>
            <a:ext cx="2304256" cy="2726017"/>
            <a:chOff x="1979712" y="476672"/>
            <a:chExt cx="2304256" cy="2726017"/>
          </a:xfrm>
        </p:grpSpPr>
        <p:grpSp>
          <p:nvGrpSpPr>
            <p:cNvPr id="30" name="Группа 37"/>
            <p:cNvGrpSpPr/>
            <p:nvPr/>
          </p:nvGrpSpPr>
          <p:grpSpPr>
            <a:xfrm>
              <a:off x="1979712" y="2348880"/>
              <a:ext cx="2304256" cy="853809"/>
              <a:chOff x="1979712" y="2348880"/>
              <a:chExt cx="2304256" cy="853809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2843808" y="2636912"/>
                <a:ext cx="288032" cy="5657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979712" y="2348880"/>
                <a:ext cx="2304256" cy="2880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51" name="Picture 3" descr="D:\Школа\плотность\dvz_00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476672"/>
              <a:ext cx="1923551" cy="19299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00382 0.1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4.72222E-6 -0.08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Определяем объем брусков</a:t>
            </a:r>
            <a:endParaRPr lang="ru-RU" dirty="0"/>
          </a:p>
        </p:txBody>
      </p:sp>
      <p:pic>
        <p:nvPicPr>
          <p:cNvPr id="4" name="Содержимое 3" descr="2011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1412776"/>
            <a:ext cx="3528392" cy="2520280"/>
          </a:xfrm>
        </p:spPr>
      </p:pic>
      <p:pic>
        <p:nvPicPr>
          <p:cNvPr id="5" name="Рисунок 4" descr="2011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412776"/>
            <a:ext cx="3552394" cy="2520280"/>
          </a:xfrm>
          <a:prstGeom prst="rect">
            <a:avLst/>
          </a:prstGeom>
        </p:spPr>
      </p:pic>
      <p:pic>
        <p:nvPicPr>
          <p:cNvPr id="7" name="Рисунок 6" descr="2011 015.jpg"/>
          <p:cNvPicPr>
            <a:picLocks noChangeAspect="1"/>
          </p:cNvPicPr>
          <p:nvPr/>
        </p:nvPicPr>
        <p:blipFill>
          <a:blip r:embed="rId4" cstate="print"/>
          <a:srcRect r="15132"/>
          <a:stretch>
            <a:fillRect/>
          </a:stretch>
        </p:blipFill>
        <p:spPr>
          <a:xfrm>
            <a:off x="5868144" y="1412776"/>
            <a:ext cx="3096345" cy="2520280"/>
          </a:xfrm>
          <a:prstGeom prst="rect">
            <a:avLst/>
          </a:prstGeom>
        </p:spPr>
      </p:pic>
      <p:pic>
        <p:nvPicPr>
          <p:cNvPr id="8" name="Рисунок 7" descr="2011 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077072"/>
            <a:ext cx="3347864" cy="2510898"/>
          </a:xfrm>
          <a:prstGeom prst="rect">
            <a:avLst/>
          </a:prstGeom>
        </p:spPr>
      </p:pic>
      <p:pic>
        <p:nvPicPr>
          <p:cNvPr id="9" name="Рисунок 8" descr="2011 0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4149080"/>
            <a:ext cx="3456384" cy="245689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4437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3202689"/>
            <a:ext cx="5328592" cy="10183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052736"/>
            <a:ext cx="28803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5" idx="0"/>
            <a:endCxn id="5" idx="2"/>
          </p:cNvCxnSpPr>
          <p:nvPr/>
        </p:nvCxnSpPr>
        <p:spPr>
          <a:xfrm>
            <a:off x="4716016" y="1052736"/>
            <a:ext cx="0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5076056" y="2780928"/>
            <a:ext cx="2232248" cy="1419586"/>
            <a:chOff x="5076056" y="2348880"/>
            <a:chExt cx="2232248" cy="141958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084168" y="2636912"/>
              <a:ext cx="288032" cy="113155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76056" y="2348880"/>
              <a:ext cx="223224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1" name="Прямая со стрелкой 10"/>
          <p:cNvCxnSpPr>
            <a:stCxn id="5" idx="2"/>
          </p:cNvCxnSpPr>
          <p:nvPr/>
        </p:nvCxnSpPr>
        <p:spPr>
          <a:xfrm flipV="1">
            <a:off x="4716016" y="1484784"/>
            <a:ext cx="43204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 flipH="1" flipV="1">
            <a:off x="4067944" y="1556792"/>
            <a:ext cx="648072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Группа 17"/>
          <p:cNvGrpSpPr/>
          <p:nvPr/>
        </p:nvGrpSpPr>
        <p:grpSpPr>
          <a:xfrm>
            <a:off x="1043608" y="5157192"/>
            <a:ext cx="360040" cy="864098"/>
            <a:chOff x="395539" y="5013176"/>
            <a:chExt cx="432048" cy="100811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39552" y="5085184"/>
              <a:ext cx="14401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95539" y="5321784"/>
              <a:ext cx="432048" cy="69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5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467544" y="5013176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21"/>
          <p:cNvGrpSpPr/>
          <p:nvPr/>
        </p:nvGrpSpPr>
        <p:grpSpPr>
          <a:xfrm>
            <a:off x="1619672" y="5229200"/>
            <a:ext cx="288032" cy="792090"/>
            <a:chOff x="395539" y="5013176"/>
            <a:chExt cx="432048" cy="100811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539552" y="5085184"/>
              <a:ext cx="14401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95539" y="5321784"/>
              <a:ext cx="432048" cy="69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2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467544" y="5013176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5"/>
          <p:cNvGrpSpPr/>
          <p:nvPr/>
        </p:nvGrpSpPr>
        <p:grpSpPr>
          <a:xfrm>
            <a:off x="2123728" y="5373216"/>
            <a:ext cx="216024" cy="648074"/>
            <a:chOff x="395539" y="5013176"/>
            <a:chExt cx="432048" cy="1008114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39552" y="5085184"/>
              <a:ext cx="14401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95539" y="5321784"/>
              <a:ext cx="432048" cy="69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1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467544" y="5013176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979712" y="476672"/>
            <a:ext cx="2304256" cy="2726017"/>
            <a:chOff x="1979712" y="476672"/>
            <a:chExt cx="2304256" cy="2726017"/>
          </a:xfrm>
        </p:grpSpPr>
        <p:grpSp>
          <p:nvGrpSpPr>
            <p:cNvPr id="2" name="Группа 37"/>
            <p:cNvGrpSpPr/>
            <p:nvPr/>
          </p:nvGrpSpPr>
          <p:grpSpPr>
            <a:xfrm>
              <a:off x="1979712" y="2348880"/>
              <a:ext cx="2304256" cy="853809"/>
              <a:chOff x="1979712" y="2348880"/>
              <a:chExt cx="2304256" cy="853809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2843808" y="2636912"/>
                <a:ext cx="288032" cy="5657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979712" y="2348880"/>
                <a:ext cx="2304256" cy="2880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51" name="Picture 3" descr="D:\Школа\плотность\dvz_00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476672"/>
              <a:ext cx="1923551" cy="1929961"/>
            </a:xfrm>
            <a:prstGeom prst="rect">
              <a:avLst/>
            </a:prstGeom>
            <a:noFill/>
          </p:spPr>
        </p:pic>
      </p:grpSp>
      <p:grpSp>
        <p:nvGrpSpPr>
          <p:cNvPr id="13" name="Группа 13"/>
          <p:cNvGrpSpPr/>
          <p:nvPr/>
        </p:nvGrpSpPr>
        <p:grpSpPr>
          <a:xfrm>
            <a:off x="6156176" y="1772816"/>
            <a:ext cx="432048" cy="1008114"/>
            <a:chOff x="395539" y="5013176"/>
            <a:chExt cx="432048" cy="100811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39552" y="5085184"/>
              <a:ext cx="14401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95539" y="5321784"/>
              <a:ext cx="432048" cy="69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10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467544" y="5013176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62205 0.472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" y="2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11111E-6 L -5.55556E-6 -0.13635 " pathEditMode="relative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4.72222E-6 0.084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4437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3202689"/>
            <a:ext cx="5328592" cy="10183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052736"/>
            <a:ext cx="28803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5" idx="0"/>
            <a:endCxn id="5" idx="2"/>
          </p:cNvCxnSpPr>
          <p:nvPr/>
        </p:nvCxnSpPr>
        <p:spPr>
          <a:xfrm>
            <a:off x="4716016" y="1052736"/>
            <a:ext cx="0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1"/>
          <p:cNvGrpSpPr/>
          <p:nvPr/>
        </p:nvGrpSpPr>
        <p:grpSpPr>
          <a:xfrm>
            <a:off x="5076056" y="1772816"/>
            <a:ext cx="2232248" cy="1440160"/>
            <a:chOff x="5076056" y="1971695"/>
            <a:chExt cx="2232248" cy="109726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084168" y="2204864"/>
              <a:ext cx="288032" cy="8640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76056" y="1971695"/>
              <a:ext cx="2232248" cy="2194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 flipH="1" flipV="1">
            <a:off x="4067944" y="1556792"/>
            <a:ext cx="648072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" name="Группа 21"/>
          <p:cNvGrpSpPr/>
          <p:nvPr/>
        </p:nvGrpSpPr>
        <p:grpSpPr>
          <a:xfrm>
            <a:off x="1619672" y="5229200"/>
            <a:ext cx="288032" cy="792090"/>
            <a:chOff x="395539" y="5013176"/>
            <a:chExt cx="432048" cy="100811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539552" y="5085184"/>
              <a:ext cx="14401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95539" y="5321784"/>
              <a:ext cx="432048" cy="69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2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467544" y="5013176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25"/>
          <p:cNvGrpSpPr/>
          <p:nvPr/>
        </p:nvGrpSpPr>
        <p:grpSpPr>
          <a:xfrm>
            <a:off x="2123728" y="5373216"/>
            <a:ext cx="216024" cy="648074"/>
            <a:chOff x="395539" y="5013176"/>
            <a:chExt cx="432048" cy="1008114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39552" y="5085184"/>
              <a:ext cx="14401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95539" y="5321784"/>
              <a:ext cx="432048" cy="69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1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467544" y="5013176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29"/>
          <p:cNvGrpSpPr/>
          <p:nvPr/>
        </p:nvGrpSpPr>
        <p:grpSpPr>
          <a:xfrm>
            <a:off x="1979712" y="1052736"/>
            <a:ext cx="2304256" cy="2726017"/>
            <a:chOff x="1979712" y="476672"/>
            <a:chExt cx="2304256" cy="2726017"/>
          </a:xfrm>
        </p:grpSpPr>
        <p:grpSp>
          <p:nvGrpSpPr>
            <p:cNvPr id="22" name="Группа 37"/>
            <p:cNvGrpSpPr/>
            <p:nvPr/>
          </p:nvGrpSpPr>
          <p:grpSpPr>
            <a:xfrm>
              <a:off x="1979712" y="2348880"/>
              <a:ext cx="2304256" cy="853809"/>
              <a:chOff x="1979712" y="2348880"/>
              <a:chExt cx="2304256" cy="853809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2843808" y="2636912"/>
                <a:ext cx="288032" cy="5657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979712" y="2348880"/>
                <a:ext cx="2304256" cy="2880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51" name="Picture 3" descr="D:\Школа\плотность\dvz_00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476672"/>
              <a:ext cx="1923551" cy="1929961"/>
            </a:xfrm>
            <a:prstGeom prst="rect">
              <a:avLst/>
            </a:prstGeom>
            <a:noFill/>
          </p:spPr>
        </p:pic>
      </p:grpSp>
      <p:grpSp>
        <p:nvGrpSpPr>
          <p:cNvPr id="26" name="Группа 13"/>
          <p:cNvGrpSpPr/>
          <p:nvPr/>
        </p:nvGrpSpPr>
        <p:grpSpPr>
          <a:xfrm>
            <a:off x="395536" y="5013176"/>
            <a:ext cx="432048" cy="1008114"/>
            <a:chOff x="395539" y="5013176"/>
            <a:chExt cx="432048" cy="100811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39552" y="5085184"/>
              <a:ext cx="14401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95539" y="5321784"/>
              <a:ext cx="432048" cy="69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10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467544" y="5013176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7"/>
          <p:cNvGrpSpPr/>
          <p:nvPr/>
        </p:nvGrpSpPr>
        <p:grpSpPr>
          <a:xfrm>
            <a:off x="1043608" y="5157192"/>
            <a:ext cx="360040" cy="864098"/>
            <a:chOff x="395539" y="5013176"/>
            <a:chExt cx="432048" cy="100811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39552" y="5085184"/>
              <a:ext cx="14401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95539" y="5321784"/>
              <a:ext cx="432048" cy="69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5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467544" y="5013176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 flipH="1" flipV="1">
            <a:off x="4572000" y="1340768"/>
            <a:ext cx="144016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716016" y="1340768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004048" y="5661248"/>
            <a:ext cx="2945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Масса арбуза 6 кг</a:t>
            </a:r>
            <a:endParaRPr lang="ru-RU" sz="2800" b="1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0.56702 -0.67199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701 -0.67199 L 0.57101 -0.6194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101 -0.61944 L 0.57101 -0.514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00382 0.105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5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4.72222E-6 -0.041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50399 -0.63009 " pathEditMode="relative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399 -0.6301 L 0.50798 -0.519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101 -0.51459 L 0.57101 -0.4935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1051 L 0.00382 0.126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798 -0.51968 L 0.50798 -0.498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508104" y="2780928"/>
            <a:ext cx="2664296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3284984"/>
            <a:ext cx="2664296" cy="2138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3717032"/>
            <a:ext cx="2664296" cy="778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7584" y="764704"/>
            <a:ext cx="1326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m</a:t>
            </a:r>
            <a:r>
              <a:rPr lang="en-US" sz="3200" dirty="0" smtClean="0"/>
              <a:t>=</a:t>
            </a:r>
            <a:r>
              <a:rPr lang="en-US" dirty="0" smtClean="0"/>
              <a:t> </a:t>
            </a:r>
            <a:r>
              <a:rPr lang="en-US" sz="2800" dirty="0" smtClean="0"/>
              <a:t>6 </a:t>
            </a:r>
            <a:r>
              <a:rPr lang="ru-RU" sz="2800" dirty="0" smtClean="0"/>
              <a:t>кг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580112" y="522920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08104" y="5229200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508104" y="4797152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08104" y="4365104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508104" y="3933056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508104" y="3501008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508104" y="3068960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508104" y="5013176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508104" y="4581128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508104" y="4149080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508104" y="3717032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508104" y="3284984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40152" y="47971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940152" y="43651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940152" y="39330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35010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16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940152" y="31409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27584" y="1484784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V</a:t>
            </a:r>
            <a:r>
              <a:rPr lang="en-US" sz="2800" dirty="0" smtClean="0"/>
              <a:t>=</a:t>
            </a:r>
            <a:r>
              <a:rPr lang="ru-RU" sz="2800" dirty="0" smtClean="0"/>
              <a:t>22 л</a:t>
            </a:r>
            <a:r>
              <a:rPr lang="ru-RU" sz="2800" baseline="30000" dirty="0" smtClean="0"/>
              <a:t> </a:t>
            </a:r>
            <a:r>
              <a:rPr lang="en-US" sz="2800" dirty="0" smtClean="0"/>
              <a:t>-</a:t>
            </a:r>
            <a:r>
              <a:rPr lang="ru-RU" sz="2800" dirty="0" smtClean="0"/>
              <a:t>16 л</a:t>
            </a:r>
            <a:r>
              <a:rPr lang="ru-RU" sz="2800" baseline="30000" dirty="0" smtClean="0"/>
              <a:t> </a:t>
            </a:r>
            <a:r>
              <a:rPr lang="en-US" sz="2800" dirty="0" smtClean="0"/>
              <a:t>=</a:t>
            </a:r>
            <a:r>
              <a:rPr lang="ru-RU" sz="2800" dirty="0" smtClean="0"/>
              <a:t> 4 л</a:t>
            </a:r>
          </a:p>
          <a:p>
            <a:endParaRPr lang="ru-RU" sz="4400" dirty="0"/>
          </a:p>
        </p:txBody>
      </p:sp>
      <p:sp>
        <p:nvSpPr>
          <p:cNvPr id="35" name="TextBox 34"/>
          <p:cNvSpPr txBox="1"/>
          <p:nvPr/>
        </p:nvSpPr>
        <p:spPr>
          <a:xfrm>
            <a:off x="7740352" y="285293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</a:t>
            </a:r>
            <a:endParaRPr lang="ru-RU" b="1" dirty="0"/>
          </a:p>
        </p:txBody>
      </p:sp>
      <p:pic>
        <p:nvPicPr>
          <p:cNvPr id="36" name="Picture 3" descr="D:\Школа\плотность\dvz_0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45024"/>
            <a:ext cx="1923551" cy="1929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56424 -0.392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424 -0.39282 L 0.56424 -0.046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1.66667E-6 -0.09445 " pathEditMode="fixed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83568" y="4941168"/>
            <a:ext cx="1224136" cy="1261872"/>
            <a:chOff x="6372200" y="4567428"/>
            <a:chExt cx="1224136" cy="1261872"/>
          </a:xfrm>
        </p:grpSpPr>
        <p:sp>
          <p:nvSpPr>
            <p:cNvPr id="3" name="Овал 2"/>
            <p:cNvSpPr/>
            <p:nvPr/>
          </p:nvSpPr>
          <p:spPr>
            <a:xfrm>
              <a:off x="6372200" y="4581128"/>
              <a:ext cx="1224136" cy="122413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6967728" y="4567428"/>
              <a:ext cx="483108" cy="1261872"/>
            </a:xfrm>
            <a:custGeom>
              <a:avLst/>
              <a:gdLst>
                <a:gd name="connsiteX0" fmla="*/ 18288 w 483108"/>
                <a:gd name="connsiteY0" fmla="*/ 13716 h 1261872"/>
                <a:gd name="connsiteX1" fmla="*/ 457200 w 483108"/>
                <a:gd name="connsiteY1" fmla="*/ 443484 h 1261872"/>
                <a:gd name="connsiteX2" fmla="*/ 173736 w 483108"/>
                <a:gd name="connsiteY2" fmla="*/ 1248156 h 1261872"/>
                <a:gd name="connsiteX3" fmla="*/ 347472 w 483108"/>
                <a:gd name="connsiteY3" fmla="*/ 525780 h 1261872"/>
                <a:gd name="connsiteX4" fmla="*/ 18288 w 483108"/>
                <a:gd name="connsiteY4" fmla="*/ 13716 h 126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108" h="1261872">
                  <a:moveTo>
                    <a:pt x="18288" y="13716"/>
                  </a:moveTo>
                  <a:cubicBezTo>
                    <a:pt x="36576" y="0"/>
                    <a:pt x="431292" y="237744"/>
                    <a:pt x="457200" y="443484"/>
                  </a:cubicBezTo>
                  <a:cubicBezTo>
                    <a:pt x="483108" y="649224"/>
                    <a:pt x="192024" y="1234440"/>
                    <a:pt x="173736" y="1248156"/>
                  </a:cubicBezTo>
                  <a:cubicBezTo>
                    <a:pt x="155448" y="1261872"/>
                    <a:pt x="373380" y="729996"/>
                    <a:pt x="347472" y="525780"/>
                  </a:cubicBezTo>
                  <a:cubicBezTo>
                    <a:pt x="321564" y="321564"/>
                    <a:pt x="0" y="27432"/>
                    <a:pt x="18288" y="13716"/>
                  </a:cubicBezTo>
                  <a:close/>
                </a:path>
              </a:pathLst>
            </a:custGeom>
            <a:solidFill>
              <a:srgbClr val="2B672E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6937248" y="4567428"/>
              <a:ext cx="227040" cy="1252728"/>
            </a:xfrm>
            <a:custGeom>
              <a:avLst/>
              <a:gdLst>
                <a:gd name="connsiteX0" fmla="*/ 12192 w 298704"/>
                <a:gd name="connsiteY0" fmla="*/ 4572 h 1252728"/>
                <a:gd name="connsiteX1" fmla="*/ 268224 w 298704"/>
                <a:gd name="connsiteY1" fmla="*/ 534924 h 1252728"/>
                <a:gd name="connsiteX2" fmla="*/ 195072 w 298704"/>
                <a:gd name="connsiteY2" fmla="*/ 1248156 h 1252728"/>
                <a:gd name="connsiteX3" fmla="*/ 195072 w 298704"/>
                <a:gd name="connsiteY3" fmla="*/ 562356 h 1252728"/>
                <a:gd name="connsiteX4" fmla="*/ 12192 w 298704"/>
                <a:gd name="connsiteY4" fmla="*/ 4572 h 125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704" h="1252728">
                  <a:moveTo>
                    <a:pt x="12192" y="4572"/>
                  </a:moveTo>
                  <a:cubicBezTo>
                    <a:pt x="24384" y="0"/>
                    <a:pt x="237744" y="327660"/>
                    <a:pt x="268224" y="534924"/>
                  </a:cubicBezTo>
                  <a:cubicBezTo>
                    <a:pt x="298704" y="742188"/>
                    <a:pt x="207264" y="1243584"/>
                    <a:pt x="195072" y="1248156"/>
                  </a:cubicBezTo>
                  <a:cubicBezTo>
                    <a:pt x="182880" y="1252728"/>
                    <a:pt x="220980" y="771144"/>
                    <a:pt x="195072" y="562356"/>
                  </a:cubicBezTo>
                  <a:cubicBezTo>
                    <a:pt x="169164" y="353568"/>
                    <a:pt x="0" y="9144"/>
                    <a:pt x="12192" y="4572"/>
                  </a:cubicBezTo>
                  <a:close/>
                </a:path>
              </a:pathLst>
            </a:custGeom>
            <a:solidFill>
              <a:srgbClr val="2B672E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516216" y="4567428"/>
              <a:ext cx="504056" cy="1261872"/>
            </a:xfrm>
            <a:custGeom>
              <a:avLst/>
              <a:gdLst>
                <a:gd name="connsiteX0" fmla="*/ 446532 w 652272"/>
                <a:gd name="connsiteY0" fmla="*/ 4572 h 1261872"/>
                <a:gd name="connsiteX1" fmla="*/ 217932 w 652272"/>
                <a:gd name="connsiteY1" fmla="*/ 571500 h 1261872"/>
                <a:gd name="connsiteX2" fmla="*/ 620268 w 652272"/>
                <a:gd name="connsiteY2" fmla="*/ 1257300 h 1261872"/>
                <a:gd name="connsiteX3" fmla="*/ 25908 w 652272"/>
                <a:gd name="connsiteY3" fmla="*/ 598932 h 1261872"/>
                <a:gd name="connsiteX4" fmla="*/ 446532 w 652272"/>
                <a:gd name="connsiteY4" fmla="*/ 4572 h 126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272" h="1261872">
                  <a:moveTo>
                    <a:pt x="446532" y="4572"/>
                  </a:moveTo>
                  <a:cubicBezTo>
                    <a:pt x="478536" y="0"/>
                    <a:pt x="188976" y="362712"/>
                    <a:pt x="217932" y="571500"/>
                  </a:cubicBezTo>
                  <a:cubicBezTo>
                    <a:pt x="246888" y="780288"/>
                    <a:pt x="652272" y="1252728"/>
                    <a:pt x="620268" y="1257300"/>
                  </a:cubicBezTo>
                  <a:cubicBezTo>
                    <a:pt x="588264" y="1261872"/>
                    <a:pt x="51816" y="806196"/>
                    <a:pt x="25908" y="598932"/>
                  </a:cubicBezTo>
                  <a:cubicBezTo>
                    <a:pt x="0" y="391668"/>
                    <a:pt x="414528" y="9144"/>
                    <a:pt x="446532" y="4572"/>
                  </a:cubicBezTo>
                  <a:close/>
                </a:path>
              </a:pathLst>
            </a:custGeom>
            <a:solidFill>
              <a:srgbClr val="2B672E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804248" y="4604004"/>
              <a:ext cx="216024" cy="1143000"/>
            </a:xfrm>
            <a:custGeom>
              <a:avLst/>
              <a:gdLst>
                <a:gd name="connsiteX0" fmla="*/ 123444 w 272796"/>
                <a:gd name="connsiteY0" fmla="*/ 4572 h 1143000"/>
                <a:gd name="connsiteX1" fmla="*/ 96012 w 272796"/>
                <a:gd name="connsiteY1" fmla="*/ 534924 h 1143000"/>
                <a:gd name="connsiteX2" fmla="*/ 260604 w 272796"/>
                <a:gd name="connsiteY2" fmla="*/ 1138428 h 1143000"/>
                <a:gd name="connsiteX3" fmla="*/ 22860 w 272796"/>
                <a:gd name="connsiteY3" fmla="*/ 562356 h 1143000"/>
                <a:gd name="connsiteX4" fmla="*/ 123444 w 272796"/>
                <a:gd name="connsiteY4" fmla="*/ 4572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796" h="1143000">
                  <a:moveTo>
                    <a:pt x="123444" y="4572"/>
                  </a:moveTo>
                  <a:cubicBezTo>
                    <a:pt x="135636" y="0"/>
                    <a:pt x="73152" y="345948"/>
                    <a:pt x="96012" y="534924"/>
                  </a:cubicBezTo>
                  <a:cubicBezTo>
                    <a:pt x="118872" y="723900"/>
                    <a:pt x="272796" y="1133856"/>
                    <a:pt x="260604" y="1138428"/>
                  </a:cubicBezTo>
                  <a:cubicBezTo>
                    <a:pt x="248412" y="1143000"/>
                    <a:pt x="45720" y="757428"/>
                    <a:pt x="22860" y="562356"/>
                  </a:cubicBezTo>
                  <a:cubicBezTo>
                    <a:pt x="0" y="367284"/>
                    <a:pt x="111252" y="9144"/>
                    <a:pt x="123444" y="4572"/>
                  </a:cubicBezTo>
                  <a:close/>
                </a:path>
              </a:pathLst>
            </a:custGeom>
            <a:solidFill>
              <a:srgbClr val="2B672E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27584" y="764704"/>
            <a:ext cx="220445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m</a:t>
            </a:r>
            <a:r>
              <a:rPr lang="en-US" sz="3200" dirty="0" smtClean="0"/>
              <a:t>=</a:t>
            </a:r>
            <a:r>
              <a:rPr lang="en-US" dirty="0" smtClean="0"/>
              <a:t> </a:t>
            </a:r>
            <a:r>
              <a:rPr lang="en-US" sz="2800" dirty="0" smtClean="0"/>
              <a:t>6 </a:t>
            </a:r>
            <a:r>
              <a:rPr lang="ru-RU" sz="2800" dirty="0" smtClean="0"/>
              <a:t>кг</a:t>
            </a:r>
          </a:p>
          <a:p>
            <a:r>
              <a:rPr lang="en-US" sz="3200" dirty="0" smtClean="0"/>
              <a:t>V</a:t>
            </a:r>
            <a:r>
              <a:rPr lang="en-US" sz="2800" dirty="0" smtClean="0"/>
              <a:t>=</a:t>
            </a:r>
            <a:r>
              <a:rPr lang="ru-RU" sz="2800" dirty="0" smtClean="0"/>
              <a:t>4л=0,004м</a:t>
            </a:r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404664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Дано: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1844824"/>
            <a:ext cx="2088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Найти:</a:t>
            </a:r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2348880"/>
            <a:ext cx="788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 smtClean="0"/>
              <a:t>ρ</a:t>
            </a:r>
            <a:r>
              <a:rPr lang="ru-RU" sz="3200" dirty="0" smtClean="0"/>
              <a:t>=?</a:t>
            </a:r>
            <a:endParaRPr lang="ru-RU" sz="32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03848" y="476672"/>
            <a:ext cx="0" cy="23042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55576" y="1772816"/>
            <a:ext cx="24482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91880" y="476672"/>
            <a:ext cx="1685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Решение:</a:t>
            </a:r>
            <a:endParaRPr lang="ru-RU" sz="28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3491880" y="2348880"/>
            <a:ext cx="2389918" cy="656783"/>
            <a:chOff x="3275856" y="2276872"/>
            <a:chExt cx="2389918" cy="65678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275856" y="2348880"/>
              <a:ext cx="229421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err="1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ρ=1000 </a:t>
              </a:r>
              <a:r>
                <a:rPr lang="ru-RU" sz="32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кг/м</a:t>
              </a:r>
              <a:endParaRPr lang="ru-RU" sz="3200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364088" y="2276872"/>
              <a:ext cx="3016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3</a:t>
              </a:r>
              <a:endParaRPr lang="ru-RU" dirty="0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2915816" y="1268760"/>
            <a:ext cx="229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3419872" y="1196752"/>
            <a:ext cx="2965982" cy="828092"/>
            <a:chOff x="3419872" y="1196752"/>
            <a:chExt cx="2965982" cy="828092"/>
          </a:xfrm>
        </p:grpSpPr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3419872" y="1196752"/>
              <a:ext cx="792106" cy="64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ρ </a:t>
              </a: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=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4" name="Группа 41"/>
            <p:cNvGrpSpPr/>
            <p:nvPr/>
          </p:nvGrpSpPr>
          <p:grpSpPr>
            <a:xfrm>
              <a:off x="4291188" y="1196752"/>
              <a:ext cx="712860" cy="814963"/>
              <a:chOff x="5929322" y="2428868"/>
              <a:chExt cx="642910" cy="742955"/>
            </a:xfrm>
          </p:grpSpPr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29322" y="2428868"/>
                <a:ext cx="285752" cy="742955"/>
              </a:xfrm>
              <a:prstGeom prst="rect">
                <a:avLst/>
              </a:prstGeom>
              <a:noFill/>
            </p:spPr>
          </p:pic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 flipV="1">
                <a:off x="6286512" y="2571744"/>
                <a:ext cx="28572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084168" y="1556792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</a:t>
              </a:r>
              <a:endParaRPr lang="ru-RU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4048" y="1196752"/>
              <a:ext cx="1104123" cy="828092"/>
            </a:xfrm>
            <a:prstGeom prst="rect">
              <a:avLst/>
            </a:prstGeom>
            <a:noFill/>
          </p:spPr>
        </p:pic>
      </p:grp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3275856" y="3284984"/>
            <a:ext cx="3182006" cy="584775"/>
            <a:chOff x="3275856" y="3284984"/>
            <a:chExt cx="3182006" cy="584775"/>
          </a:xfrm>
        </p:grpSpPr>
        <p:sp>
          <p:nvSpPr>
            <p:cNvPr id="44" name="TextBox 43"/>
            <p:cNvSpPr txBox="1"/>
            <p:nvPr/>
          </p:nvSpPr>
          <p:spPr>
            <a:xfrm>
              <a:off x="3275856" y="3284984"/>
              <a:ext cx="30017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/>
                <a:t>Ответ:</a:t>
              </a:r>
              <a:r>
                <a:rPr lang="ru-RU" sz="3200" dirty="0" smtClean="0"/>
                <a:t>1000 кг/м</a:t>
              </a:r>
              <a:endParaRPr lang="ru-RU" sz="3200" b="1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156176" y="3284984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3</a:t>
              </a:r>
              <a:endParaRPr lang="ru-RU" dirty="0"/>
            </a:p>
          </p:txBody>
        </p:sp>
      </p:grpSp>
      <p:pic>
        <p:nvPicPr>
          <p:cNvPr id="31" name="Picture 2" descr="D:\Школа\плотность\shar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09120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20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556792"/>
            <a:ext cx="6555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Определяем массы брусков</a:t>
            </a:r>
            <a:endParaRPr lang="ru-RU" dirty="0"/>
          </a:p>
        </p:txBody>
      </p:sp>
      <p:pic>
        <p:nvPicPr>
          <p:cNvPr id="4" name="Содержимое 3" descr="2011 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Определили массы брусков</a:t>
            </a:r>
            <a:endParaRPr lang="ru-RU" dirty="0"/>
          </a:p>
        </p:txBody>
      </p:sp>
      <p:pic>
        <p:nvPicPr>
          <p:cNvPr id="4" name="Содержимое 3" descr="2011 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 одну мензурку налита вода, а в другую керосин. </a:t>
            </a:r>
            <a:br>
              <a:rPr lang="ru-RU" sz="2800" dirty="0" smtClean="0"/>
            </a:br>
            <a:r>
              <a:rPr lang="ru-RU" sz="2800" dirty="0" smtClean="0"/>
              <a:t>В какой из мензурок может находиться вода, если ее масса больше, чем масса керосина? На сколько масса воды может превышать массу керосина?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  </a:t>
            </a:r>
            <a:endParaRPr lang="en-US" baseline="-25000" dirty="0" smtClean="0"/>
          </a:p>
        </p:txBody>
      </p:sp>
      <p:grpSp>
        <p:nvGrpSpPr>
          <p:cNvPr id="4" name="Группа 88"/>
          <p:cNvGrpSpPr/>
          <p:nvPr/>
        </p:nvGrpSpPr>
        <p:grpSpPr>
          <a:xfrm>
            <a:off x="1142976" y="2214554"/>
            <a:ext cx="928694" cy="3071834"/>
            <a:chOff x="1142976" y="2214554"/>
            <a:chExt cx="928694" cy="3071834"/>
          </a:xfrm>
        </p:grpSpPr>
        <p:grpSp>
          <p:nvGrpSpPr>
            <p:cNvPr id="7" name="Группа 12"/>
            <p:cNvGrpSpPr/>
            <p:nvPr/>
          </p:nvGrpSpPr>
          <p:grpSpPr>
            <a:xfrm>
              <a:off x="1142976" y="2214554"/>
              <a:ext cx="928694" cy="3071834"/>
              <a:chOff x="1142976" y="2214554"/>
              <a:chExt cx="928694" cy="3071834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1142976" y="2214554"/>
                <a:ext cx="92869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мл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142976" y="2714620"/>
                <a:ext cx="928694" cy="25717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928794" y="5214950"/>
                <a:ext cx="142876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1928794" y="5143512"/>
                <a:ext cx="142876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928794" y="507207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928794" y="500063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928794" y="485776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478632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928794" y="471488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794" y="464344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928794" y="450057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928794" y="442913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928794" y="435769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928794" y="428625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928794" y="414338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785918" y="492919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785918" y="457200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1785918" y="421481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928794" y="407194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928794" y="400050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928794" y="392906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1785918" y="385762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928794" y="378619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928794" y="371475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928794" y="364331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1928794" y="357187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785918" y="350043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928794" y="342900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1928794" y="335756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1928794" y="328612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1928794" y="321468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785918" y="314324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1928794" y="307181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1928794" y="300037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1928794" y="292893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928794" y="285749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785918" y="278605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1928794" y="271462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1928794" y="264318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Группа 89"/>
          <p:cNvGrpSpPr/>
          <p:nvPr/>
        </p:nvGrpSpPr>
        <p:grpSpPr>
          <a:xfrm>
            <a:off x="2643174" y="2214554"/>
            <a:ext cx="928694" cy="3071834"/>
            <a:chOff x="1142976" y="2214554"/>
            <a:chExt cx="928694" cy="3071834"/>
          </a:xfrm>
        </p:grpSpPr>
        <p:grpSp>
          <p:nvGrpSpPr>
            <p:cNvPr id="11" name="Группа 90"/>
            <p:cNvGrpSpPr/>
            <p:nvPr/>
          </p:nvGrpSpPr>
          <p:grpSpPr>
            <a:xfrm>
              <a:off x="1142976" y="2214554"/>
              <a:ext cx="928694" cy="3071834"/>
              <a:chOff x="1142976" y="2214554"/>
              <a:chExt cx="928694" cy="3071834"/>
            </a:xfrm>
          </p:grpSpPr>
          <p:sp>
            <p:nvSpPr>
              <p:cNvPr id="127" name="Прямоугольник 126"/>
              <p:cNvSpPr/>
              <p:nvPr/>
            </p:nvSpPr>
            <p:spPr>
              <a:xfrm>
                <a:off x="1142976" y="2214554"/>
                <a:ext cx="928694" cy="9286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>
                <a:off x="1142976" y="2928934"/>
                <a:ext cx="928694" cy="23574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29" name="Прямая соединительная линия 128"/>
              <p:cNvCxnSpPr/>
              <p:nvPr/>
            </p:nvCxnSpPr>
            <p:spPr>
              <a:xfrm>
                <a:off x="1928794" y="5214950"/>
                <a:ext cx="142876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единительная линия 129"/>
              <p:cNvCxnSpPr/>
              <p:nvPr/>
            </p:nvCxnSpPr>
            <p:spPr>
              <a:xfrm>
                <a:off x="1928794" y="5143512"/>
                <a:ext cx="142876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Прямая соединительная линия 91"/>
            <p:cNvCxnSpPr/>
            <p:nvPr/>
          </p:nvCxnSpPr>
          <p:spPr>
            <a:xfrm>
              <a:off x="1928794" y="507207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928794" y="500063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1928794" y="485776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1928794" y="478632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1928794" y="471488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1928794" y="464344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1928794" y="450057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1928794" y="442913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1928794" y="435769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1928794" y="428625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1928794" y="414338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1785918" y="492919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1785918" y="457200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1785918" y="421481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1928794" y="407194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1928794" y="400050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1928794" y="392906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1785918" y="385762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1928794" y="378619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1928794" y="371475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1928794" y="364331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1928794" y="357187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1785918" y="350043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1928794" y="342900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1928794" y="335756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1928794" y="328612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1928794" y="321468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1785918" y="314324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1928794" y="307181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1928794" y="300037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1928794" y="292893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1928794" y="285749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1785918" y="278605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1928794" y="271462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1928794" y="264318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1" name="TextBox 130"/>
          <p:cNvSpPr txBox="1"/>
          <p:nvPr/>
        </p:nvSpPr>
        <p:spPr>
          <a:xfrm>
            <a:off x="1357290" y="47863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132" name="TextBox 131"/>
          <p:cNvSpPr txBox="1"/>
          <p:nvPr/>
        </p:nvSpPr>
        <p:spPr>
          <a:xfrm>
            <a:off x="1285852" y="442913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133" name="TextBox 132"/>
          <p:cNvSpPr txBox="1"/>
          <p:nvPr/>
        </p:nvSpPr>
        <p:spPr>
          <a:xfrm>
            <a:off x="1285852" y="40719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150</a:t>
            </a:r>
            <a:endParaRPr lang="ru-RU" dirty="0"/>
          </a:p>
        </p:txBody>
      </p:sp>
      <p:sp>
        <p:nvSpPr>
          <p:cNvPr id="134" name="TextBox 133"/>
          <p:cNvSpPr txBox="1"/>
          <p:nvPr/>
        </p:nvSpPr>
        <p:spPr>
          <a:xfrm>
            <a:off x="1285852" y="371475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135" name="TextBox 134"/>
          <p:cNvSpPr txBox="1"/>
          <p:nvPr/>
        </p:nvSpPr>
        <p:spPr>
          <a:xfrm>
            <a:off x="1285852" y="335756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250</a:t>
            </a:r>
            <a:endParaRPr lang="ru-RU" dirty="0"/>
          </a:p>
        </p:txBody>
      </p:sp>
      <p:sp>
        <p:nvSpPr>
          <p:cNvPr id="136" name="TextBox 135"/>
          <p:cNvSpPr txBox="1"/>
          <p:nvPr/>
        </p:nvSpPr>
        <p:spPr>
          <a:xfrm>
            <a:off x="1285852" y="30003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300</a:t>
            </a:r>
            <a:endParaRPr lang="ru-RU" dirty="0"/>
          </a:p>
        </p:txBody>
      </p:sp>
      <p:sp>
        <p:nvSpPr>
          <p:cNvPr id="137" name="TextBox 136"/>
          <p:cNvSpPr txBox="1"/>
          <p:nvPr/>
        </p:nvSpPr>
        <p:spPr>
          <a:xfrm>
            <a:off x="2857488" y="47863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138" name="TextBox 137"/>
          <p:cNvSpPr txBox="1"/>
          <p:nvPr/>
        </p:nvSpPr>
        <p:spPr>
          <a:xfrm>
            <a:off x="2786050" y="442913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139" name="TextBox 138"/>
          <p:cNvSpPr txBox="1"/>
          <p:nvPr/>
        </p:nvSpPr>
        <p:spPr>
          <a:xfrm>
            <a:off x="2786050" y="40719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150</a:t>
            </a:r>
            <a:endParaRPr lang="ru-RU" dirty="0"/>
          </a:p>
        </p:txBody>
      </p:sp>
      <p:sp>
        <p:nvSpPr>
          <p:cNvPr id="140" name="TextBox 139"/>
          <p:cNvSpPr txBox="1"/>
          <p:nvPr/>
        </p:nvSpPr>
        <p:spPr>
          <a:xfrm>
            <a:off x="2786050" y="371475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141" name="TextBox 140"/>
          <p:cNvSpPr txBox="1"/>
          <p:nvPr/>
        </p:nvSpPr>
        <p:spPr>
          <a:xfrm>
            <a:off x="2786050" y="335756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250</a:t>
            </a:r>
            <a:endParaRPr lang="ru-RU" dirty="0"/>
          </a:p>
        </p:txBody>
      </p:sp>
      <p:sp>
        <p:nvSpPr>
          <p:cNvPr id="142" name="TextBox 141"/>
          <p:cNvSpPr txBox="1"/>
          <p:nvPr/>
        </p:nvSpPr>
        <p:spPr>
          <a:xfrm>
            <a:off x="2786050" y="30003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300</a:t>
            </a:r>
            <a:endParaRPr lang="ru-RU" dirty="0"/>
          </a:p>
        </p:txBody>
      </p:sp>
      <p:sp>
        <p:nvSpPr>
          <p:cNvPr id="143" name="TextBox 142"/>
          <p:cNvSpPr txBox="1"/>
          <p:nvPr/>
        </p:nvSpPr>
        <p:spPr>
          <a:xfrm>
            <a:off x="2786050" y="228599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мл</a:t>
            </a:r>
            <a:endParaRPr lang="ru-RU" dirty="0"/>
          </a:p>
        </p:txBody>
      </p:sp>
      <p:sp>
        <p:nvSpPr>
          <p:cNvPr id="144" name="Овальная выноска 143"/>
          <p:cNvSpPr/>
          <p:nvPr/>
        </p:nvSpPr>
        <p:spPr>
          <a:xfrm rot="10800000" flipV="1">
            <a:off x="4429124" y="1643050"/>
            <a:ext cx="3643338" cy="3286148"/>
          </a:xfrm>
          <a:prstGeom prst="wedgeEllipseCallout">
            <a:avLst>
              <a:gd name="adj1" fmla="val -59398"/>
              <a:gd name="adj2" fmla="val 65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</a:t>
            </a:r>
            <a:r>
              <a:rPr lang="ru-RU" sz="2000" baseline="-25000" dirty="0" smtClean="0"/>
              <a:t>воды</a:t>
            </a:r>
            <a:r>
              <a:rPr lang="en-US" sz="2000" dirty="0" smtClean="0"/>
              <a:t>=ρ</a:t>
            </a:r>
            <a:r>
              <a:rPr lang="ru-RU" sz="2000" baseline="-25000" dirty="0" smtClean="0"/>
              <a:t>воды</a:t>
            </a:r>
            <a:r>
              <a:rPr lang="en-US" sz="2000" dirty="0" smtClean="0"/>
              <a:t>∙V</a:t>
            </a:r>
            <a:r>
              <a:rPr lang="ru-RU" sz="2000" baseline="-25000" dirty="0" smtClean="0"/>
              <a:t>воды</a:t>
            </a:r>
            <a:endParaRPr lang="ru-RU" sz="2000" dirty="0"/>
          </a:p>
        </p:txBody>
      </p:sp>
      <p:sp>
        <p:nvSpPr>
          <p:cNvPr id="145" name="Овальная выноска 144"/>
          <p:cNvSpPr/>
          <p:nvPr/>
        </p:nvSpPr>
        <p:spPr>
          <a:xfrm>
            <a:off x="4286248" y="1643050"/>
            <a:ext cx="3929090" cy="3357586"/>
          </a:xfrm>
          <a:prstGeom prst="wedgeEllipseCallout">
            <a:avLst>
              <a:gd name="adj1" fmla="val -46599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aseline="-25000" dirty="0" smtClean="0"/>
              <a:t> </a:t>
            </a:r>
            <a:r>
              <a:rPr lang="en-US" sz="2800" dirty="0" smtClean="0"/>
              <a:t>m</a:t>
            </a:r>
            <a:r>
              <a:rPr lang="ru-RU" sz="2800" baseline="-25000" dirty="0" smtClean="0"/>
              <a:t>керосина</a:t>
            </a:r>
            <a:r>
              <a:rPr lang="en-US" sz="2800" dirty="0" smtClean="0"/>
              <a:t>=ρ</a:t>
            </a:r>
            <a:r>
              <a:rPr lang="ru-RU" sz="2800" baseline="-25000" dirty="0" smtClean="0"/>
              <a:t>керосина</a:t>
            </a:r>
            <a:r>
              <a:rPr lang="en-US" sz="2800" dirty="0" smtClean="0"/>
              <a:t>∙V</a:t>
            </a:r>
            <a:r>
              <a:rPr lang="ru-RU" sz="2800" baseline="-25000" dirty="0" smtClean="0"/>
              <a:t>керосина</a:t>
            </a:r>
            <a:endParaRPr lang="ru-RU" sz="2800" dirty="0"/>
          </a:p>
        </p:txBody>
      </p:sp>
      <p:sp>
        <p:nvSpPr>
          <p:cNvPr id="147" name="Стрелка влево 146"/>
          <p:cNvSpPr/>
          <p:nvPr/>
        </p:nvSpPr>
        <p:spPr>
          <a:xfrm>
            <a:off x="2143108" y="2500306"/>
            <a:ext cx="6357982" cy="25717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</a:t>
            </a:r>
            <a:r>
              <a:rPr lang="ru-RU" sz="3200" baseline="-25000" dirty="0" smtClean="0"/>
              <a:t>воды</a:t>
            </a:r>
            <a:r>
              <a:rPr lang="en-US" sz="3200" dirty="0" smtClean="0"/>
              <a:t>=</a:t>
            </a:r>
            <a:r>
              <a:rPr lang="ru-RU" sz="3200" dirty="0" smtClean="0"/>
              <a:t> 1 г/см³·360 см³=360 г</a:t>
            </a:r>
            <a:endParaRPr lang="ru-RU" sz="3200" dirty="0"/>
          </a:p>
        </p:txBody>
      </p:sp>
      <p:sp>
        <p:nvSpPr>
          <p:cNvPr id="148" name="Стрелка влево 147"/>
          <p:cNvSpPr/>
          <p:nvPr/>
        </p:nvSpPr>
        <p:spPr>
          <a:xfrm>
            <a:off x="3571868" y="2285992"/>
            <a:ext cx="5143536" cy="27860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</a:t>
            </a:r>
            <a:r>
              <a:rPr lang="ru-RU" sz="2400" baseline="-25000" dirty="0" smtClean="0"/>
              <a:t>керосина</a:t>
            </a:r>
            <a:r>
              <a:rPr lang="en-US" sz="2400" dirty="0" smtClean="0"/>
              <a:t>= 0</a:t>
            </a:r>
            <a:r>
              <a:rPr lang="ru-RU" sz="2400" dirty="0" smtClean="0"/>
              <a:t>,8 г/см³∙330 см³=264 г</a:t>
            </a:r>
            <a:endParaRPr lang="ru-RU" sz="2400" dirty="0"/>
          </a:p>
        </p:txBody>
      </p:sp>
      <p:sp>
        <p:nvSpPr>
          <p:cNvPr id="149" name="Выгнутая вниз стрелка 148"/>
          <p:cNvSpPr/>
          <p:nvPr/>
        </p:nvSpPr>
        <p:spPr>
          <a:xfrm rot="20575872">
            <a:off x="2579401" y="5015948"/>
            <a:ext cx="4129612" cy="1382440"/>
          </a:xfrm>
          <a:prstGeom prst="curvedUpArrow">
            <a:avLst>
              <a:gd name="adj1" fmla="val 27844"/>
              <a:gd name="adj2" fmla="val 53490"/>
              <a:gd name="adj3" fmla="val 33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0" name="Прямоугольная выноска 149"/>
          <p:cNvSpPr/>
          <p:nvPr/>
        </p:nvSpPr>
        <p:spPr>
          <a:xfrm>
            <a:off x="5072066" y="1928802"/>
            <a:ext cx="3286148" cy="207170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1" name="TextBox 150"/>
          <p:cNvSpPr txBox="1"/>
          <p:nvPr/>
        </p:nvSpPr>
        <p:spPr>
          <a:xfrm>
            <a:off x="5214942" y="2714620"/>
            <a:ext cx="3124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</a:t>
            </a:r>
            <a:r>
              <a:rPr lang="ru-RU" sz="2400" baseline="-25000" dirty="0" smtClean="0">
                <a:solidFill>
                  <a:schemeClr val="bg1"/>
                </a:solidFill>
              </a:rPr>
              <a:t>воды</a:t>
            </a:r>
            <a:r>
              <a:rPr lang="en-US" sz="2400" dirty="0" smtClean="0">
                <a:solidFill>
                  <a:schemeClr val="bg1"/>
                </a:solidFill>
              </a:rPr>
              <a:t>&gt; m</a:t>
            </a:r>
            <a:r>
              <a:rPr lang="ru-RU" sz="2400" baseline="-25000" dirty="0" smtClean="0">
                <a:solidFill>
                  <a:schemeClr val="bg1"/>
                </a:solidFill>
              </a:rPr>
              <a:t>керосина  </a:t>
            </a:r>
            <a:r>
              <a:rPr lang="ru-RU" sz="2400" dirty="0" smtClean="0">
                <a:solidFill>
                  <a:schemeClr val="bg1"/>
                </a:solidFill>
              </a:rPr>
              <a:t>на 96 г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4" grpId="1" animBg="1"/>
      <p:bldP spid="145" grpId="0" animBg="1"/>
      <p:bldP spid="145" grpId="1" animBg="1"/>
      <p:bldP spid="147" grpId="0" build="allAtOnce" animBg="1"/>
      <p:bldP spid="147" grpId="1" build="allAtOnce" animBg="1"/>
      <p:bldP spid="148" grpId="0" animBg="1"/>
      <p:bldP spid="148" grpId="1" animBg="1"/>
      <p:bldP spid="149" grpId="0" animBg="1"/>
      <p:bldP spid="150" grpId="0" animBg="1"/>
      <p:bldP spid="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 одну мензурку налита вода, а в другую керосин. </a:t>
            </a:r>
            <a:br>
              <a:rPr lang="ru-RU" sz="2800" dirty="0" smtClean="0"/>
            </a:br>
            <a:r>
              <a:rPr lang="ru-RU" sz="2800" dirty="0" smtClean="0"/>
              <a:t>В какой из мензурок может находиться вода, если ее масса больше, чем масса керосина? На сколько масса воды может превышать массу керосина?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  </a:t>
            </a:r>
            <a:endParaRPr lang="en-US" baseline="-25000" dirty="0" smtClean="0"/>
          </a:p>
        </p:txBody>
      </p:sp>
      <p:grpSp>
        <p:nvGrpSpPr>
          <p:cNvPr id="4" name="Группа 88"/>
          <p:cNvGrpSpPr/>
          <p:nvPr/>
        </p:nvGrpSpPr>
        <p:grpSpPr>
          <a:xfrm>
            <a:off x="1142976" y="2214554"/>
            <a:ext cx="928694" cy="3071834"/>
            <a:chOff x="1142976" y="2214554"/>
            <a:chExt cx="928694" cy="3071834"/>
          </a:xfrm>
        </p:grpSpPr>
        <p:grpSp>
          <p:nvGrpSpPr>
            <p:cNvPr id="7" name="Группа 12"/>
            <p:cNvGrpSpPr/>
            <p:nvPr/>
          </p:nvGrpSpPr>
          <p:grpSpPr>
            <a:xfrm>
              <a:off x="1142976" y="2214554"/>
              <a:ext cx="928694" cy="3071834"/>
              <a:chOff x="1142976" y="2214554"/>
              <a:chExt cx="928694" cy="3071834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1142976" y="2214554"/>
                <a:ext cx="92869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мл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142976" y="2714620"/>
                <a:ext cx="928694" cy="25717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928794" y="5214950"/>
                <a:ext cx="142876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1928794" y="5143512"/>
                <a:ext cx="142876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928794" y="507207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928794" y="500063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928794" y="485776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478632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928794" y="471488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794" y="464344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928794" y="450057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928794" y="442913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928794" y="435769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928794" y="428625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928794" y="414338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785918" y="492919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785918" y="457200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1785918" y="421481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928794" y="407194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928794" y="400050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928794" y="392906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1785918" y="385762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928794" y="378619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928794" y="371475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928794" y="364331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1928794" y="357187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785918" y="350043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928794" y="342900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1928794" y="335756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1928794" y="328612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1928794" y="321468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785918" y="314324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1928794" y="307181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1928794" y="300037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1928794" y="292893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928794" y="285749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785918" y="278605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1928794" y="271462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1928794" y="264318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Группа 89"/>
          <p:cNvGrpSpPr/>
          <p:nvPr/>
        </p:nvGrpSpPr>
        <p:grpSpPr>
          <a:xfrm>
            <a:off x="2643174" y="2214554"/>
            <a:ext cx="928694" cy="3071834"/>
            <a:chOff x="1142976" y="2214554"/>
            <a:chExt cx="928694" cy="3071834"/>
          </a:xfrm>
        </p:grpSpPr>
        <p:grpSp>
          <p:nvGrpSpPr>
            <p:cNvPr id="11" name="Группа 90"/>
            <p:cNvGrpSpPr/>
            <p:nvPr/>
          </p:nvGrpSpPr>
          <p:grpSpPr>
            <a:xfrm>
              <a:off x="1142976" y="2214554"/>
              <a:ext cx="928694" cy="3071834"/>
              <a:chOff x="1142976" y="2214554"/>
              <a:chExt cx="928694" cy="3071834"/>
            </a:xfrm>
          </p:grpSpPr>
          <p:sp>
            <p:nvSpPr>
              <p:cNvPr id="127" name="Прямоугольник 126"/>
              <p:cNvSpPr/>
              <p:nvPr/>
            </p:nvSpPr>
            <p:spPr>
              <a:xfrm>
                <a:off x="1142976" y="2214554"/>
                <a:ext cx="928694" cy="9286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>
                <a:off x="1142976" y="2928934"/>
                <a:ext cx="928694" cy="23574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29" name="Прямая соединительная линия 128"/>
              <p:cNvCxnSpPr/>
              <p:nvPr/>
            </p:nvCxnSpPr>
            <p:spPr>
              <a:xfrm>
                <a:off x="1928794" y="5214950"/>
                <a:ext cx="142876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единительная линия 129"/>
              <p:cNvCxnSpPr/>
              <p:nvPr/>
            </p:nvCxnSpPr>
            <p:spPr>
              <a:xfrm>
                <a:off x="1928794" y="5143512"/>
                <a:ext cx="142876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Прямая соединительная линия 91"/>
            <p:cNvCxnSpPr/>
            <p:nvPr/>
          </p:nvCxnSpPr>
          <p:spPr>
            <a:xfrm>
              <a:off x="1928794" y="507207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928794" y="500063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1928794" y="485776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1928794" y="478632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1928794" y="471488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1928794" y="464344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1928794" y="450057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1928794" y="442913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1928794" y="435769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1928794" y="428625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1928794" y="414338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1785918" y="492919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1785918" y="457200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1785918" y="421481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1928794" y="407194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1928794" y="400050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1928794" y="392906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1785918" y="385762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1928794" y="378619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1928794" y="371475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1928794" y="364331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1928794" y="357187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1785918" y="350043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1928794" y="342900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1928794" y="335756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1928794" y="328612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1928794" y="321468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1785918" y="314324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1928794" y="307181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1928794" y="300037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1928794" y="292893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1928794" y="285749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1785918" y="278605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1928794" y="271462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1928794" y="264318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1" name="TextBox 130"/>
          <p:cNvSpPr txBox="1"/>
          <p:nvPr/>
        </p:nvSpPr>
        <p:spPr>
          <a:xfrm>
            <a:off x="1357290" y="47863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132" name="TextBox 131"/>
          <p:cNvSpPr txBox="1"/>
          <p:nvPr/>
        </p:nvSpPr>
        <p:spPr>
          <a:xfrm>
            <a:off x="1285852" y="442913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133" name="TextBox 132"/>
          <p:cNvSpPr txBox="1"/>
          <p:nvPr/>
        </p:nvSpPr>
        <p:spPr>
          <a:xfrm>
            <a:off x="1285852" y="40719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150</a:t>
            </a:r>
            <a:endParaRPr lang="ru-RU" dirty="0"/>
          </a:p>
        </p:txBody>
      </p:sp>
      <p:sp>
        <p:nvSpPr>
          <p:cNvPr id="134" name="TextBox 133"/>
          <p:cNvSpPr txBox="1"/>
          <p:nvPr/>
        </p:nvSpPr>
        <p:spPr>
          <a:xfrm>
            <a:off x="1285852" y="371475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135" name="TextBox 134"/>
          <p:cNvSpPr txBox="1"/>
          <p:nvPr/>
        </p:nvSpPr>
        <p:spPr>
          <a:xfrm>
            <a:off x="1285852" y="335756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250</a:t>
            </a:r>
            <a:endParaRPr lang="ru-RU" dirty="0"/>
          </a:p>
        </p:txBody>
      </p:sp>
      <p:sp>
        <p:nvSpPr>
          <p:cNvPr id="136" name="TextBox 135"/>
          <p:cNvSpPr txBox="1"/>
          <p:nvPr/>
        </p:nvSpPr>
        <p:spPr>
          <a:xfrm>
            <a:off x="1285852" y="30003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300</a:t>
            </a:r>
            <a:endParaRPr lang="ru-RU" dirty="0"/>
          </a:p>
        </p:txBody>
      </p:sp>
      <p:sp>
        <p:nvSpPr>
          <p:cNvPr id="137" name="TextBox 136"/>
          <p:cNvSpPr txBox="1"/>
          <p:nvPr/>
        </p:nvSpPr>
        <p:spPr>
          <a:xfrm>
            <a:off x="2857488" y="47863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138" name="TextBox 137"/>
          <p:cNvSpPr txBox="1"/>
          <p:nvPr/>
        </p:nvSpPr>
        <p:spPr>
          <a:xfrm>
            <a:off x="2786050" y="442913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139" name="TextBox 138"/>
          <p:cNvSpPr txBox="1"/>
          <p:nvPr/>
        </p:nvSpPr>
        <p:spPr>
          <a:xfrm>
            <a:off x="2786050" y="40719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150</a:t>
            </a:r>
            <a:endParaRPr lang="ru-RU" dirty="0"/>
          </a:p>
        </p:txBody>
      </p:sp>
      <p:sp>
        <p:nvSpPr>
          <p:cNvPr id="140" name="TextBox 139"/>
          <p:cNvSpPr txBox="1"/>
          <p:nvPr/>
        </p:nvSpPr>
        <p:spPr>
          <a:xfrm>
            <a:off x="2786050" y="371475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141" name="TextBox 140"/>
          <p:cNvSpPr txBox="1"/>
          <p:nvPr/>
        </p:nvSpPr>
        <p:spPr>
          <a:xfrm>
            <a:off x="2786050" y="335756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250</a:t>
            </a:r>
            <a:endParaRPr lang="ru-RU" dirty="0"/>
          </a:p>
        </p:txBody>
      </p:sp>
      <p:sp>
        <p:nvSpPr>
          <p:cNvPr id="142" name="TextBox 141"/>
          <p:cNvSpPr txBox="1"/>
          <p:nvPr/>
        </p:nvSpPr>
        <p:spPr>
          <a:xfrm>
            <a:off x="2786050" y="30003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300</a:t>
            </a:r>
            <a:endParaRPr lang="ru-RU" dirty="0"/>
          </a:p>
        </p:txBody>
      </p:sp>
      <p:sp>
        <p:nvSpPr>
          <p:cNvPr id="143" name="TextBox 142"/>
          <p:cNvSpPr txBox="1"/>
          <p:nvPr/>
        </p:nvSpPr>
        <p:spPr>
          <a:xfrm>
            <a:off x="2786050" y="228599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мл</a:t>
            </a:r>
            <a:endParaRPr lang="ru-RU" dirty="0"/>
          </a:p>
        </p:txBody>
      </p:sp>
      <p:sp>
        <p:nvSpPr>
          <p:cNvPr id="144" name="Овальная выноска 143"/>
          <p:cNvSpPr/>
          <p:nvPr/>
        </p:nvSpPr>
        <p:spPr>
          <a:xfrm rot="10800000" flipV="1">
            <a:off x="4429124" y="1643050"/>
            <a:ext cx="3643338" cy="3286148"/>
          </a:xfrm>
          <a:prstGeom prst="wedgeEllipseCallout">
            <a:avLst>
              <a:gd name="adj1" fmla="val -59398"/>
              <a:gd name="adj2" fmla="val 65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</a:t>
            </a:r>
            <a:r>
              <a:rPr lang="ru-RU" sz="2000" baseline="-25000" dirty="0" smtClean="0"/>
              <a:t>воды</a:t>
            </a:r>
            <a:r>
              <a:rPr lang="en-US" sz="2000" dirty="0" smtClean="0"/>
              <a:t>=ρ</a:t>
            </a:r>
            <a:r>
              <a:rPr lang="ru-RU" sz="2000" baseline="-25000" dirty="0" smtClean="0"/>
              <a:t>воды</a:t>
            </a:r>
            <a:r>
              <a:rPr lang="en-US" sz="2000" dirty="0" smtClean="0"/>
              <a:t>∙V</a:t>
            </a:r>
            <a:r>
              <a:rPr lang="ru-RU" sz="2000" baseline="-25000" dirty="0" smtClean="0"/>
              <a:t>воды</a:t>
            </a:r>
            <a:endParaRPr lang="ru-RU" sz="2000" dirty="0"/>
          </a:p>
        </p:txBody>
      </p:sp>
      <p:sp>
        <p:nvSpPr>
          <p:cNvPr id="145" name="Овальная выноска 144"/>
          <p:cNvSpPr/>
          <p:nvPr/>
        </p:nvSpPr>
        <p:spPr>
          <a:xfrm>
            <a:off x="4214810" y="1714488"/>
            <a:ext cx="3929090" cy="3357586"/>
          </a:xfrm>
          <a:prstGeom prst="wedgeEllipseCallout">
            <a:avLst>
              <a:gd name="adj1" fmla="val -46599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aseline="-25000" dirty="0" smtClean="0"/>
              <a:t> </a:t>
            </a:r>
            <a:r>
              <a:rPr lang="en-US" sz="2800" dirty="0" smtClean="0"/>
              <a:t>m</a:t>
            </a:r>
            <a:r>
              <a:rPr lang="ru-RU" sz="2800" baseline="-25000" dirty="0" smtClean="0"/>
              <a:t>керосина</a:t>
            </a:r>
            <a:r>
              <a:rPr lang="en-US" sz="2800" dirty="0" smtClean="0"/>
              <a:t>=ρ</a:t>
            </a:r>
            <a:r>
              <a:rPr lang="ru-RU" sz="2800" baseline="-25000" dirty="0" smtClean="0"/>
              <a:t>керосина</a:t>
            </a:r>
            <a:r>
              <a:rPr lang="en-US" sz="2800" dirty="0" smtClean="0"/>
              <a:t>∙V</a:t>
            </a:r>
            <a:r>
              <a:rPr lang="ru-RU" sz="2800" baseline="-25000" dirty="0" smtClean="0"/>
              <a:t>керосина</a:t>
            </a:r>
            <a:endParaRPr lang="ru-RU" sz="2800" dirty="0"/>
          </a:p>
        </p:txBody>
      </p:sp>
      <p:sp>
        <p:nvSpPr>
          <p:cNvPr id="147" name="Стрелка влево 146"/>
          <p:cNvSpPr/>
          <p:nvPr/>
        </p:nvSpPr>
        <p:spPr>
          <a:xfrm>
            <a:off x="3643306" y="2643182"/>
            <a:ext cx="4857784" cy="25717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</a:t>
            </a:r>
            <a:r>
              <a:rPr lang="ru-RU" sz="2400" baseline="-25000" dirty="0" smtClean="0"/>
              <a:t>воды</a:t>
            </a:r>
            <a:r>
              <a:rPr lang="en-US" sz="2400" dirty="0" smtClean="0"/>
              <a:t>=</a:t>
            </a:r>
            <a:r>
              <a:rPr lang="ru-RU" sz="2400" dirty="0" smtClean="0"/>
              <a:t> 1 г/см³·330 см³=330 г</a:t>
            </a:r>
            <a:endParaRPr lang="ru-RU" sz="2400" dirty="0"/>
          </a:p>
        </p:txBody>
      </p:sp>
      <p:sp>
        <p:nvSpPr>
          <p:cNvPr id="148" name="Стрелка влево 147"/>
          <p:cNvSpPr/>
          <p:nvPr/>
        </p:nvSpPr>
        <p:spPr>
          <a:xfrm>
            <a:off x="2071670" y="2571744"/>
            <a:ext cx="6643734" cy="27860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</a:t>
            </a:r>
            <a:r>
              <a:rPr lang="ru-RU" sz="2400" baseline="-25000" dirty="0" smtClean="0"/>
              <a:t>керосина</a:t>
            </a:r>
            <a:r>
              <a:rPr lang="en-US" sz="2400" dirty="0" smtClean="0"/>
              <a:t>= 0</a:t>
            </a:r>
            <a:r>
              <a:rPr lang="ru-RU" sz="2400" dirty="0" smtClean="0"/>
              <a:t>,8 г/см³∙360 см³=288 г</a:t>
            </a:r>
            <a:endParaRPr lang="ru-RU" sz="2400" dirty="0"/>
          </a:p>
        </p:txBody>
      </p:sp>
      <p:sp>
        <p:nvSpPr>
          <p:cNvPr id="149" name="Выгнутая вниз стрелка 148"/>
          <p:cNvSpPr/>
          <p:nvPr/>
        </p:nvSpPr>
        <p:spPr>
          <a:xfrm rot="20575872">
            <a:off x="2579401" y="5015948"/>
            <a:ext cx="4129612" cy="1382440"/>
          </a:xfrm>
          <a:prstGeom prst="curvedUpArrow">
            <a:avLst>
              <a:gd name="adj1" fmla="val 27844"/>
              <a:gd name="adj2" fmla="val 53490"/>
              <a:gd name="adj3" fmla="val 33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0" name="Прямоугольная выноска 149"/>
          <p:cNvSpPr/>
          <p:nvPr/>
        </p:nvSpPr>
        <p:spPr>
          <a:xfrm>
            <a:off x="5072066" y="1928802"/>
            <a:ext cx="3286148" cy="207170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1" name="TextBox 150"/>
          <p:cNvSpPr txBox="1"/>
          <p:nvPr/>
        </p:nvSpPr>
        <p:spPr>
          <a:xfrm>
            <a:off x="5214942" y="2714620"/>
            <a:ext cx="3124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</a:t>
            </a:r>
            <a:r>
              <a:rPr lang="ru-RU" sz="2400" baseline="-25000" dirty="0" smtClean="0">
                <a:solidFill>
                  <a:schemeClr val="bg1"/>
                </a:solidFill>
              </a:rPr>
              <a:t>воды</a:t>
            </a:r>
            <a:r>
              <a:rPr lang="en-US" sz="2400" dirty="0" smtClean="0">
                <a:solidFill>
                  <a:schemeClr val="bg1"/>
                </a:solidFill>
              </a:rPr>
              <a:t>&gt; m</a:t>
            </a:r>
            <a:r>
              <a:rPr lang="ru-RU" sz="2400" baseline="-25000" dirty="0" smtClean="0">
                <a:solidFill>
                  <a:schemeClr val="bg1"/>
                </a:solidFill>
              </a:rPr>
              <a:t>керосина  </a:t>
            </a:r>
            <a:r>
              <a:rPr lang="ru-RU" sz="2400" dirty="0" smtClean="0">
                <a:solidFill>
                  <a:schemeClr val="bg1"/>
                </a:solidFill>
              </a:rPr>
              <a:t>на 42 г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4" grpId="1" animBg="1"/>
      <p:bldP spid="145" grpId="0" animBg="1"/>
      <p:bldP spid="145" grpId="1" animBg="1"/>
      <p:bldP spid="147" grpId="0" build="allAtOnce" animBg="1"/>
      <p:bldP spid="147" grpId="1" build="allAtOnce" animBg="1"/>
      <p:bldP spid="148" grpId="0" animBg="1"/>
      <p:bldP spid="148" grpId="1" animBg="1"/>
      <p:bldP spid="149" grpId="0" animBg="1"/>
      <p:bldP spid="150" grpId="0" animBg="1"/>
      <p:bldP spid="1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 одну мензурку налита вода, а в другую керосин. </a:t>
            </a:r>
            <a:br>
              <a:rPr lang="ru-RU" sz="2800" dirty="0" smtClean="0"/>
            </a:br>
            <a:r>
              <a:rPr lang="ru-RU" sz="2800" dirty="0" smtClean="0"/>
              <a:t>В какой из мензурок может находиться вода, если ее масса больше, чем масса керосина? На сколько масса воды может превышать массу керосина?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  </a:t>
            </a:r>
            <a:endParaRPr lang="en-US" baseline="-25000" dirty="0" smtClean="0"/>
          </a:p>
        </p:txBody>
      </p:sp>
      <p:grpSp>
        <p:nvGrpSpPr>
          <p:cNvPr id="4" name="Группа 88"/>
          <p:cNvGrpSpPr/>
          <p:nvPr/>
        </p:nvGrpSpPr>
        <p:grpSpPr>
          <a:xfrm>
            <a:off x="1142976" y="2214554"/>
            <a:ext cx="928694" cy="3071834"/>
            <a:chOff x="1142976" y="2214554"/>
            <a:chExt cx="928694" cy="3071834"/>
          </a:xfrm>
        </p:grpSpPr>
        <p:grpSp>
          <p:nvGrpSpPr>
            <p:cNvPr id="7" name="Группа 12"/>
            <p:cNvGrpSpPr/>
            <p:nvPr/>
          </p:nvGrpSpPr>
          <p:grpSpPr>
            <a:xfrm>
              <a:off x="1142976" y="2214554"/>
              <a:ext cx="928694" cy="3071834"/>
              <a:chOff x="1142976" y="2214554"/>
              <a:chExt cx="928694" cy="3071834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1142976" y="2214554"/>
                <a:ext cx="92869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мл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142976" y="2714620"/>
                <a:ext cx="928694" cy="25717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928794" y="5214950"/>
                <a:ext cx="142876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1928794" y="5143512"/>
                <a:ext cx="142876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928794" y="507207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928794" y="500063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928794" y="485776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478632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928794" y="471488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794" y="464344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928794" y="450057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928794" y="442913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928794" y="435769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928794" y="428625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928794" y="414338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785918" y="492919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785918" y="457200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1785918" y="421481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928794" y="407194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928794" y="400050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928794" y="392906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1785918" y="385762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928794" y="378619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928794" y="371475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928794" y="364331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1928794" y="357187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785918" y="350043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928794" y="342900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1928794" y="335756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1928794" y="328612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1928794" y="321468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785918" y="314324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1928794" y="307181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1928794" y="300037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1928794" y="292893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928794" y="285749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785918" y="278605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1928794" y="271462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1928794" y="264318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Группа 89"/>
          <p:cNvGrpSpPr/>
          <p:nvPr/>
        </p:nvGrpSpPr>
        <p:grpSpPr>
          <a:xfrm>
            <a:off x="2643174" y="2214554"/>
            <a:ext cx="928694" cy="3071834"/>
            <a:chOff x="1142976" y="2214554"/>
            <a:chExt cx="928694" cy="3071834"/>
          </a:xfrm>
        </p:grpSpPr>
        <p:grpSp>
          <p:nvGrpSpPr>
            <p:cNvPr id="11" name="Группа 90"/>
            <p:cNvGrpSpPr/>
            <p:nvPr/>
          </p:nvGrpSpPr>
          <p:grpSpPr>
            <a:xfrm>
              <a:off x="1142976" y="2214554"/>
              <a:ext cx="928694" cy="3071834"/>
              <a:chOff x="1142976" y="2214554"/>
              <a:chExt cx="928694" cy="3071834"/>
            </a:xfrm>
          </p:grpSpPr>
          <p:sp>
            <p:nvSpPr>
              <p:cNvPr id="127" name="Прямоугольник 126"/>
              <p:cNvSpPr/>
              <p:nvPr/>
            </p:nvSpPr>
            <p:spPr>
              <a:xfrm>
                <a:off x="1142976" y="2214554"/>
                <a:ext cx="928694" cy="9286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>
                <a:off x="1142976" y="2928934"/>
                <a:ext cx="928694" cy="23574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29" name="Прямая соединительная линия 128"/>
              <p:cNvCxnSpPr/>
              <p:nvPr/>
            </p:nvCxnSpPr>
            <p:spPr>
              <a:xfrm>
                <a:off x="1928794" y="5214950"/>
                <a:ext cx="142876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единительная линия 129"/>
              <p:cNvCxnSpPr/>
              <p:nvPr/>
            </p:nvCxnSpPr>
            <p:spPr>
              <a:xfrm>
                <a:off x="1928794" y="5143512"/>
                <a:ext cx="142876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Прямая соединительная линия 91"/>
            <p:cNvCxnSpPr/>
            <p:nvPr/>
          </p:nvCxnSpPr>
          <p:spPr>
            <a:xfrm>
              <a:off x="1928794" y="507207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928794" y="500063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1928794" y="485776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1928794" y="478632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1928794" y="471488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1928794" y="464344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1928794" y="450057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1928794" y="442913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1928794" y="435769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1928794" y="428625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1928794" y="414338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1785918" y="492919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1785918" y="457200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1785918" y="421481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1928794" y="407194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1928794" y="400050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1928794" y="392906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1785918" y="385762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1928794" y="378619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1928794" y="371475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1928794" y="364331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1928794" y="357187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1785918" y="350043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1928794" y="342900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1928794" y="335756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1928794" y="328612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1928794" y="321468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1785918" y="314324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1928794" y="307181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1928794" y="300037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1928794" y="292893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1928794" y="2857496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1785918" y="2786058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1928794" y="2714620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1928794" y="2643182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1" name="TextBox 130"/>
          <p:cNvSpPr txBox="1"/>
          <p:nvPr/>
        </p:nvSpPr>
        <p:spPr>
          <a:xfrm>
            <a:off x="1357290" y="47863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132" name="TextBox 131"/>
          <p:cNvSpPr txBox="1"/>
          <p:nvPr/>
        </p:nvSpPr>
        <p:spPr>
          <a:xfrm>
            <a:off x="1285852" y="442913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133" name="TextBox 132"/>
          <p:cNvSpPr txBox="1"/>
          <p:nvPr/>
        </p:nvSpPr>
        <p:spPr>
          <a:xfrm>
            <a:off x="1285852" y="40719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150</a:t>
            </a:r>
            <a:endParaRPr lang="ru-RU" dirty="0"/>
          </a:p>
        </p:txBody>
      </p:sp>
      <p:sp>
        <p:nvSpPr>
          <p:cNvPr id="134" name="TextBox 133"/>
          <p:cNvSpPr txBox="1"/>
          <p:nvPr/>
        </p:nvSpPr>
        <p:spPr>
          <a:xfrm>
            <a:off x="1285852" y="371475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135" name="TextBox 134"/>
          <p:cNvSpPr txBox="1"/>
          <p:nvPr/>
        </p:nvSpPr>
        <p:spPr>
          <a:xfrm>
            <a:off x="1285852" y="335756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250</a:t>
            </a:r>
            <a:endParaRPr lang="ru-RU" dirty="0"/>
          </a:p>
        </p:txBody>
      </p:sp>
      <p:sp>
        <p:nvSpPr>
          <p:cNvPr id="136" name="TextBox 135"/>
          <p:cNvSpPr txBox="1"/>
          <p:nvPr/>
        </p:nvSpPr>
        <p:spPr>
          <a:xfrm>
            <a:off x="1285852" y="30003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300</a:t>
            </a:r>
            <a:endParaRPr lang="ru-RU" dirty="0"/>
          </a:p>
        </p:txBody>
      </p:sp>
      <p:sp>
        <p:nvSpPr>
          <p:cNvPr id="137" name="TextBox 136"/>
          <p:cNvSpPr txBox="1"/>
          <p:nvPr/>
        </p:nvSpPr>
        <p:spPr>
          <a:xfrm>
            <a:off x="2857488" y="47863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138" name="TextBox 137"/>
          <p:cNvSpPr txBox="1"/>
          <p:nvPr/>
        </p:nvSpPr>
        <p:spPr>
          <a:xfrm>
            <a:off x="2786050" y="442913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139" name="TextBox 138"/>
          <p:cNvSpPr txBox="1"/>
          <p:nvPr/>
        </p:nvSpPr>
        <p:spPr>
          <a:xfrm>
            <a:off x="2786050" y="40719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150</a:t>
            </a:r>
            <a:endParaRPr lang="ru-RU" dirty="0"/>
          </a:p>
        </p:txBody>
      </p:sp>
      <p:sp>
        <p:nvSpPr>
          <p:cNvPr id="140" name="TextBox 139"/>
          <p:cNvSpPr txBox="1"/>
          <p:nvPr/>
        </p:nvSpPr>
        <p:spPr>
          <a:xfrm>
            <a:off x="2786050" y="371475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141" name="TextBox 140"/>
          <p:cNvSpPr txBox="1"/>
          <p:nvPr/>
        </p:nvSpPr>
        <p:spPr>
          <a:xfrm>
            <a:off x="2786050" y="335756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250</a:t>
            </a:r>
            <a:endParaRPr lang="ru-RU" dirty="0"/>
          </a:p>
        </p:txBody>
      </p:sp>
      <p:sp>
        <p:nvSpPr>
          <p:cNvPr id="142" name="TextBox 141"/>
          <p:cNvSpPr txBox="1"/>
          <p:nvPr/>
        </p:nvSpPr>
        <p:spPr>
          <a:xfrm>
            <a:off x="2786050" y="30003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300</a:t>
            </a:r>
            <a:endParaRPr lang="ru-RU" dirty="0"/>
          </a:p>
        </p:txBody>
      </p:sp>
      <p:sp>
        <p:nvSpPr>
          <p:cNvPr id="143" name="TextBox 142"/>
          <p:cNvSpPr txBox="1"/>
          <p:nvPr/>
        </p:nvSpPr>
        <p:spPr>
          <a:xfrm>
            <a:off x="2786050" y="228599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мл</a:t>
            </a:r>
            <a:endParaRPr lang="ru-RU" dirty="0"/>
          </a:p>
        </p:txBody>
      </p:sp>
      <p:sp>
        <p:nvSpPr>
          <p:cNvPr id="151" name="TextBox 150"/>
          <p:cNvSpPr txBox="1"/>
          <p:nvPr/>
        </p:nvSpPr>
        <p:spPr>
          <a:xfrm>
            <a:off x="5214942" y="2714620"/>
            <a:ext cx="3124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</a:t>
            </a:r>
            <a:r>
              <a:rPr lang="ru-RU" sz="2400" baseline="-25000" dirty="0" smtClean="0">
                <a:solidFill>
                  <a:schemeClr val="bg1"/>
                </a:solidFill>
              </a:rPr>
              <a:t>воды</a:t>
            </a:r>
            <a:r>
              <a:rPr lang="en-US" sz="2400" dirty="0" smtClean="0">
                <a:solidFill>
                  <a:schemeClr val="bg1"/>
                </a:solidFill>
              </a:rPr>
              <a:t>&gt; m</a:t>
            </a:r>
            <a:r>
              <a:rPr lang="ru-RU" sz="2400" baseline="-25000" dirty="0" smtClean="0">
                <a:solidFill>
                  <a:schemeClr val="bg1"/>
                </a:solidFill>
              </a:rPr>
              <a:t>керосина  </a:t>
            </a:r>
            <a:r>
              <a:rPr lang="ru-RU" sz="2400" dirty="0" smtClean="0">
                <a:solidFill>
                  <a:schemeClr val="bg1"/>
                </a:solidFill>
              </a:rPr>
              <a:t>на 42 г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6" name="Скругленная прямоугольная выноска 145"/>
          <p:cNvSpPr/>
          <p:nvPr/>
        </p:nvSpPr>
        <p:spPr>
          <a:xfrm>
            <a:off x="4929190" y="2214554"/>
            <a:ext cx="3500462" cy="29289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Вывод: </a:t>
            </a:r>
          </a:p>
          <a:p>
            <a:pPr algn="ctr"/>
            <a:r>
              <a:rPr lang="ru-RU" sz="5400" dirty="0" smtClean="0"/>
              <a:t> в любой!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uiExpand="1" build="allAtOnce" animBg="1"/>
      <p:bldP spid="14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Металлическая пластина имеет массу 85 г. Из какого металла она может быть изготовлена?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Дано:</a:t>
            </a:r>
          </a:p>
          <a:p>
            <a:pPr>
              <a:buNone/>
            </a:pPr>
            <a:r>
              <a:rPr lang="ru-RU" dirty="0" smtClean="0"/>
              <a:t>                                                 а = 5 см</a:t>
            </a:r>
          </a:p>
          <a:p>
            <a:pPr>
              <a:buNone/>
            </a:pPr>
            <a:r>
              <a:rPr lang="ru-RU" dirty="0" smtClean="0"/>
              <a:t>                                                 </a:t>
            </a:r>
            <a:r>
              <a:rPr lang="en-US" dirty="0" smtClean="0"/>
              <a:t>b = 3 c</a:t>
            </a:r>
            <a:r>
              <a:rPr lang="ru-RU" dirty="0" smtClean="0"/>
              <a:t>м</a:t>
            </a:r>
          </a:p>
          <a:p>
            <a:pPr>
              <a:buNone/>
            </a:pPr>
            <a:r>
              <a:rPr lang="ru-RU" dirty="0" smtClean="0"/>
              <a:t>                                                 с = 0,5 см</a:t>
            </a:r>
          </a:p>
          <a:p>
            <a:pPr>
              <a:buNone/>
            </a:pPr>
            <a:r>
              <a:rPr lang="ru-RU" dirty="0" smtClean="0"/>
              <a:t>                                                 </a:t>
            </a:r>
            <a:r>
              <a:rPr lang="en-US" dirty="0" smtClean="0"/>
              <a:t>m = 85 </a:t>
            </a:r>
            <a:r>
              <a:rPr lang="ru-RU" dirty="0" smtClean="0"/>
              <a:t>г</a:t>
            </a:r>
          </a:p>
          <a:p>
            <a:pPr>
              <a:buNone/>
            </a:pPr>
            <a:r>
              <a:rPr lang="ru-RU" dirty="0" smtClean="0"/>
              <a:t>                                                 Найти:</a:t>
            </a:r>
          </a:p>
          <a:p>
            <a:pPr>
              <a:buNone/>
            </a:pPr>
            <a:r>
              <a:rPr lang="ru-RU" dirty="0" smtClean="0"/>
              <a:t>                                                      = ?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571472" y="2357430"/>
            <a:ext cx="3857652" cy="2083844"/>
            <a:chOff x="571472" y="2357430"/>
            <a:chExt cx="3857652" cy="2083844"/>
          </a:xfrm>
        </p:grpSpPr>
        <p:sp>
          <p:nvSpPr>
            <p:cNvPr id="5" name="Куб 4"/>
            <p:cNvSpPr/>
            <p:nvPr/>
          </p:nvSpPr>
          <p:spPr>
            <a:xfrm>
              <a:off x="1428728" y="2357430"/>
              <a:ext cx="2357454" cy="1428760"/>
            </a:xfrm>
            <a:prstGeom prst="cube">
              <a:avLst>
                <a:gd name="adj" fmla="val 976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1250927" y="3963991"/>
              <a:ext cx="35719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>
              <a:off x="3465505" y="3963991"/>
              <a:ext cx="35719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285984" y="407194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5 см</a:t>
              </a:r>
              <a:endParaRPr lang="ru-RU" dirty="0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142976" y="2500306"/>
              <a:ext cx="28575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0800000">
              <a:off x="1142976" y="3786190"/>
              <a:ext cx="28575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71472" y="2928934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3 см</a:t>
              </a:r>
              <a:endParaRPr lang="ru-RU" dirty="0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rot="16200000" flipH="1">
              <a:off x="3643306" y="3786190"/>
              <a:ext cx="214314" cy="2143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6200000" flipH="1">
              <a:off x="3786182" y="3643314"/>
              <a:ext cx="214314" cy="2143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rot="5400000">
              <a:off x="572266" y="3142454"/>
              <a:ext cx="1285884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1428728" y="4071942"/>
              <a:ext cx="2214578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 flipH="1" flipV="1">
              <a:off x="3786182" y="3286124"/>
              <a:ext cx="642942" cy="6429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rot="5400000">
              <a:off x="3929058" y="3286124"/>
              <a:ext cx="500066" cy="500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8868473">
              <a:off x="3656188" y="3156985"/>
              <a:ext cx="794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0,5 см</a:t>
              </a:r>
              <a:endParaRPr lang="ru-RU" dirty="0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5072066" y="5072074"/>
            <a:ext cx="285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ρ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Металлическая пластина имеет массу 85 г. Из какого металла она может быть изготовлена?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Решение: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Ответ: пластина может быть изготовлена,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например , из свинца (</a:t>
            </a:r>
            <a:r>
              <a:rPr lang="ru-RU" dirty="0" err="1" smtClean="0"/>
              <a:t>ρ </a:t>
            </a:r>
            <a:r>
              <a:rPr lang="ru-RU" dirty="0" smtClean="0"/>
              <a:t>= 11,3 г/см³ )    </a:t>
            </a:r>
          </a:p>
          <a:p>
            <a:pPr>
              <a:buNone/>
            </a:pPr>
            <a:endParaRPr lang="ru-RU" dirty="0" smtClean="0"/>
          </a:p>
        </p:txBody>
      </p:sp>
      <p:grpSp>
        <p:nvGrpSpPr>
          <p:cNvPr id="37" name="Группа 36"/>
          <p:cNvGrpSpPr/>
          <p:nvPr/>
        </p:nvGrpSpPr>
        <p:grpSpPr>
          <a:xfrm>
            <a:off x="285720" y="1857364"/>
            <a:ext cx="3857652" cy="2083844"/>
            <a:chOff x="285720" y="1857364"/>
            <a:chExt cx="3857652" cy="2083844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5400000" flipH="1" flipV="1">
              <a:off x="3500430" y="2786058"/>
              <a:ext cx="642942" cy="6429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6" name="Группа 35"/>
            <p:cNvGrpSpPr/>
            <p:nvPr/>
          </p:nvGrpSpPr>
          <p:grpSpPr>
            <a:xfrm>
              <a:off x="285720" y="1857364"/>
              <a:ext cx="3857652" cy="2083844"/>
              <a:chOff x="571472" y="2357430"/>
              <a:chExt cx="3857652" cy="2083844"/>
            </a:xfrm>
          </p:grpSpPr>
          <p:sp>
            <p:nvSpPr>
              <p:cNvPr id="5" name="Куб 4"/>
              <p:cNvSpPr/>
              <p:nvPr/>
            </p:nvSpPr>
            <p:spPr>
              <a:xfrm>
                <a:off x="1428728" y="2357430"/>
                <a:ext cx="2357454" cy="1428760"/>
              </a:xfrm>
              <a:prstGeom prst="cube">
                <a:avLst>
                  <a:gd name="adj" fmla="val 97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/>
              <p:nvPr/>
            </p:nvCxnSpPr>
            <p:spPr>
              <a:xfrm rot="5400000">
                <a:off x="1250927" y="3963991"/>
                <a:ext cx="35719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>
                <a:off x="3465505" y="3963991"/>
                <a:ext cx="35719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2285984" y="4071942"/>
                <a:ext cx="607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5 см</a:t>
                </a:r>
                <a:endParaRPr lang="ru-RU" dirty="0"/>
              </a:p>
            </p:txBody>
          </p:sp>
          <p:cxnSp>
            <p:nvCxnSpPr>
              <p:cNvPr id="14" name="Прямая соединительная линия 13"/>
              <p:cNvCxnSpPr/>
              <p:nvPr/>
            </p:nvCxnSpPr>
            <p:spPr>
              <a:xfrm rot="10800000">
                <a:off x="1142976" y="2500306"/>
                <a:ext cx="285752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10800000">
                <a:off x="1142976" y="3786190"/>
                <a:ext cx="285752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571472" y="2928934"/>
                <a:ext cx="607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3 см</a:t>
                </a:r>
                <a:endParaRPr lang="ru-RU" dirty="0"/>
              </a:p>
            </p:txBody>
          </p:sp>
          <p:cxnSp>
            <p:nvCxnSpPr>
              <p:cNvPr id="21" name="Прямая соединительная линия 20"/>
              <p:cNvCxnSpPr/>
              <p:nvPr/>
            </p:nvCxnSpPr>
            <p:spPr>
              <a:xfrm rot="16200000" flipH="1">
                <a:off x="3643306" y="3786190"/>
                <a:ext cx="214314" cy="214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16200000" flipH="1">
                <a:off x="3786182" y="3643314"/>
                <a:ext cx="214314" cy="214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/>
              <p:nvPr/>
            </p:nvCxnSpPr>
            <p:spPr>
              <a:xfrm rot="5400000">
                <a:off x="572266" y="3142454"/>
                <a:ext cx="1285884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1428728" y="4071942"/>
                <a:ext cx="2214578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/>
              <p:nvPr/>
            </p:nvCxnSpPr>
            <p:spPr>
              <a:xfrm rot="5400000">
                <a:off x="3929058" y="3286124"/>
                <a:ext cx="500066" cy="5000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 rot="18868473">
                <a:off x="3656188" y="3156985"/>
                <a:ext cx="794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0,5 см</a:t>
                </a:r>
                <a:endParaRPr lang="ru-RU" dirty="0"/>
              </a:p>
            </p:txBody>
          </p:sp>
        </p:grpSp>
      </p:grpSp>
      <p:grpSp>
        <p:nvGrpSpPr>
          <p:cNvPr id="32" name="Группа 31"/>
          <p:cNvGrpSpPr/>
          <p:nvPr/>
        </p:nvGrpSpPr>
        <p:grpSpPr>
          <a:xfrm>
            <a:off x="5286380" y="2571744"/>
            <a:ext cx="1966557" cy="742955"/>
            <a:chOff x="5143504" y="2428868"/>
            <a:chExt cx="1966557" cy="742955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5143504" y="2428868"/>
              <a:ext cx="7143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ρ </a:t>
              </a: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=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5929322" y="2428868"/>
              <a:ext cx="1180739" cy="742955"/>
              <a:chOff x="5929322" y="2428868"/>
              <a:chExt cx="1180739" cy="742955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29322" y="2428868"/>
                <a:ext cx="285752" cy="742955"/>
              </a:xfrm>
              <a:prstGeom prst="rect">
                <a:avLst/>
              </a:prstGeom>
              <a:noFill/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572265" y="2428868"/>
                <a:ext cx="537796" cy="735932"/>
              </a:xfrm>
              <a:prstGeom prst="rect">
                <a:avLst/>
              </a:prstGeom>
              <a:noFill/>
            </p:spPr>
          </p:pic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 flipV="1">
                <a:off x="6286512" y="2571744"/>
                <a:ext cx="28572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3643306" y="3714752"/>
            <a:ext cx="5143536" cy="1077218"/>
            <a:chOff x="3000364" y="4357694"/>
            <a:chExt cx="5143536" cy="107721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3000364" y="4357694"/>
              <a:ext cx="514353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 err="1" smtClean="0"/>
                <a:t>ρ </a:t>
              </a:r>
              <a:r>
                <a:rPr lang="ru-RU" sz="3200" dirty="0" smtClean="0"/>
                <a:t>=                           =11,3 </a:t>
              </a:r>
              <a:r>
                <a:rPr lang="ru-RU" sz="3200" dirty="0"/>
                <a:t>г/см³</a:t>
              </a:r>
            </a:p>
            <a:p>
              <a:endParaRPr lang="ru-RU" sz="3200" dirty="0"/>
            </a:p>
          </p:txBody>
        </p: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14744" y="4357694"/>
              <a:ext cx="2200275" cy="723900"/>
            </a:xfrm>
            <a:prstGeom prst="rect">
              <a:avLst/>
            </a:prstGeom>
            <a:noFill/>
          </p:spPr>
        </p:pic>
      </p:grpSp>
      <p:grpSp>
        <p:nvGrpSpPr>
          <p:cNvPr id="38" name="Группа 37"/>
          <p:cNvGrpSpPr/>
          <p:nvPr/>
        </p:nvGrpSpPr>
        <p:grpSpPr>
          <a:xfrm>
            <a:off x="5292080" y="2564904"/>
            <a:ext cx="1966557" cy="742955"/>
            <a:chOff x="5143504" y="2428868"/>
            <a:chExt cx="1966557" cy="742955"/>
          </a:xfrm>
        </p:grpSpPr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5143504" y="2428868"/>
              <a:ext cx="7143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ρ </a:t>
              </a: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=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5929322" y="2428868"/>
              <a:ext cx="1180739" cy="742955"/>
              <a:chOff x="5929322" y="2428868"/>
              <a:chExt cx="1180739" cy="742955"/>
            </a:xfrm>
          </p:grpSpPr>
          <p:pic>
            <p:nvPicPr>
              <p:cNvPr id="43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29322" y="2428868"/>
                <a:ext cx="285752" cy="742955"/>
              </a:xfrm>
              <a:prstGeom prst="rect">
                <a:avLst/>
              </a:prstGeom>
              <a:noFill/>
            </p:spPr>
          </p:pic>
          <p:pic>
            <p:nvPicPr>
              <p:cNvPr id="44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572265" y="2428868"/>
                <a:ext cx="537796" cy="735932"/>
              </a:xfrm>
              <a:prstGeom prst="rect">
                <a:avLst/>
              </a:prstGeom>
              <a:noFill/>
            </p:spPr>
          </p:pic>
          <p:sp>
            <p:nvSpPr>
              <p:cNvPr id="45" name="Rectangle 9"/>
              <p:cNvSpPr>
                <a:spLocks noChangeArrowheads="1"/>
              </p:cNvSpPr>
              <p:nvPr/>
            </p:nvSpPr>
            <p:spPr bwMode="auto">
              <a:xfrm flipV="1">
                <a:off x="6286512" y="2571744"/>
                <a:ext cx="28572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723</Words>
  <Application>Microsoft Office PowerPoint</Application>
  <PresentationFormat>Экран (4:3)</PresentationFormat>
  <Paragraphs>189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Решение задач по теме: «Плотность»</vt:lpstr>
      <vt:lpstr>Определяем объем брусков</vt:lpstr>
      <vt:lpstr>Определяем массы брусков</vt:lpstr>
      <vt:lpstr>Определили массы брусков</vt:lpstr>
      <vt:lpstr>В одну мензурку налита вода, а в другую керосин.  В какой из мензурок может находиться вода, если ее масса больше, чем масса керосина? На сколько масса воды может превышать массу керосина?</vt:lpstr>
      <vt:lpstr>В одну мензурку налита вода, а в другую керосин.  В какой из мензурок может находиться вода, если ее масса больше, чем масса керосина? На сколько масса воды может превышать массу керосина?</vt:lpstr>
      <vt:lpstr>В одну мензурку налита вода, а в другую керосин.  В какой из мензурок может находиться вода, если ее масса больше, чем масса керосина? На сколько масса воды может превышать массу керосина?</vt:lpstr>
      <vt:lpstr>Металлическая пластина имеет массу 85 г. Из какого металла она может быть изготовлена?</vt:lpstr>
      <vt:lpstr>Металлическая пластина имеет массу 85 г. Из какого металла она может быть изготовлена?</vt:lpstr>
      <vt:lpstr>Старик Хоттабыч, когда находился в обществе своего спасителя Вольки, имел плотность своего организма 980 кг/м³ и объем равный 0,08 м³. Какова была плотность Хоттабыча, когда он на протяжении 2000 лет в полном одиночестве сидел в кувшине объемом 2 л ?</vt:lpstr>
      <vt:lpstr>Два сплошных куба изготовлены из одного и того же материала. Во сколько раз масса первого куба меньше, чем масса второго, если ребро первого куба в 3 раза меньше, чем ребро второго?</vt:lpstr>
      <vt:lpstr>Герои романа И. Ильфа и Е. Петрова «Золотой теленок» распиливают две шестнадцатикилограммовые гири для того, чтобы определить, нет ли внутри них золота. Предложите более легкий путь решения проблемы.</vt:lpstr>
      <vt:lpstr>Герои романа И. Ильфа и Е. Петрова «Золотой теленок» распиливают две шестнадцатикилограммовые гири для того, чтобы определить, нет ли внутри них золота. Предложите более легкий путь решения проблемы.</vt:lpstr>
      <vt:lpstr>Имеются сплошные медные куб и шар, причем диаметр шара равен ребру куба. Масса какого тела больше?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Слава</cp:lastModifiedBy>
  <cp:revision>115</cp:revision>
  <dcterms:created xsi:type="dcterms:W3CDTF">2011-11-04T18:24:13Z</dcterms:created>
  <dcterms:modified xsi:type="dcterms:W3CDTF">2013-12-16T15:23:43Z</dcterms:modified>
</cp:coreProperties>
</file>