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2" r:id="rId2"/>
    <p:sldId id="280" r:id="rId3"/>
    <p:sldId id="279" r:id="rId4"/>
    <p:sldId id="263" r:id="rId5"/>
    <p:sldId id="256" r:id="rId6"/>
    <p:sldId id="261" r:id="rId7"/>
    <p:sldId id="257" r:id="rId8"/>
    <p:sldId id="258" r:id="rId9"/>
    <p:sldId id="273" r:id="rId10"/>
    <p:sldId id="272" r:id="rId11"/>
    <p:sldId id="264" r:id="rId12"/>
    <p:sldId id="274" r:id="rId13"/>
    <p:sldId id="265" r:id="rId14"/>
    <p:sldId id="266" r:id="rId15"/>
    <p:sldId id="276" r:id="rId16"/>
    <p:sldId id="267" r:id="rId17"/>
    <p:sldId id="268" r:id="rId18"/>
    <p:sldId id="281" r:id="rId19"/>
    <p:sldId id="278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1C1B"/>
    <a:srgbClr val="8D72D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E0476A-1D17-48E6-9E24-0E7A34A83579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C97ECE-B444-4A8A-BE88-F3B9532A45B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97ECE-B444-4A8A-BE88-F3B9532A45B5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20446-CEBF-40AD-A428-73690EF084F7}" type="datetime1">
              <a:rPr lang="ru-RU" smtClean="0"/>
              <a:t>16.12.2013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0A91A-C78F-41FA-A5F5-D818BF2891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21BFC-9931-48C4-A744-6979FCE5CB10}" type="datetime1">
              <a:rPr lang="ru-RU" smtClean="0"/>
              <a:t>16.12.2013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0A02F-F8E8-40E6-8AB3-3185223997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AC962-05F8-4B53-BFB0-EB10FF6589AB}" type="datetime1">
              <a:rPr lang="ru-RU" smtClean="0"/>
              <a:t>16.12.2013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16D8B-B6C0-4F7C-B741-039EC077E4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1F247-4319-4AC8-A894-81A02104B176}" type="datetime1">
              <a:rPr lang="ru-RU" smtClean="0"/>
              <a:t>16.12.2013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9F9CF-FFA6-4FF9-8AD6-951B62691D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1A016-0C0A-44E6-8935-CEBE2F298E69}" type="datetime1">
              <a:rPr lang="ru-RU" smtClean="0"/>
              <a:t>16.12.2013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BF773-E9F6-4605-A407-C07DA77215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53DBE-246F-4DFA-9378-5473C86AA241}" type="datetime1">
              <a:rPr lang="ru-RU" smtClean="0"/>
              <a:t>16.12.2013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22C19-7E3D-4E3B-AD73-282D91CB0C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F70FF-D73C-4052-ADCA-C03EE2124018}" type="datetime1">
              <a:rPr lang="ru-RU" smtClean="0"/>
              <a:t>16.12.2013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E538D-7D2D-42B8-A02E-25134CCB22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7419B-8075-474E-B3D5-88B63ECCB7F7}" type="datetime1">
              <a:rPr lang="ru-RU" smtClean="0"/>
              <a:t>16.12.2013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5F51B-FF6A-4329-9851-E8F7FA0A84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FFFE8-7F2D-45EC-8603-DC62FAAD180B}" type="datetime1">
              <a:rPr lang="ru-RU" smtClean="0"/>
              <a:t>16.12.2013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630C5-EB45-4B6F-AA55-DB973CE274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BD3D-9E4B-4B7F-92C4-DE7CC107E170}" type="datetime1">
              <a:rPr lang="ru-RU" smtClean="0"/>
              <a:t>16.12.2013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22EAA-63F2-4A3C-9FC9-C7ED54EF51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4566F-D0C7-4141-A9FA-A233667980F1}" type="datetime1">
              <a:rPr lang="ru-RU" smtClean="0"/>
              <a:t>16.12.2013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7AEDD-C7F1-4605-AD0F-5F5150062B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EF236-008A-49CE-ADE0-B07ABBCDBCE7}" type="datetime1">
              <a:rPr lang="ru-RU" smtClean="0"/>
              <a:t>16.12.2013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A11BC-C72A-4A81-9131-2E5CDED48D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457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802824-CDF2-43A0-A01C-3BED8D786FC1}" type="datetime1">
              <a:rPr lang="ru-RU" smtClean="0"/>
              <a:t>16.12.2013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AD2460A-D339-4D62-8F33-A7B51CFEF6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3" Type="http://schemas.openxmlformats.org/officeDocument/2006/relationships/image" Target="../media/image8.gif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10" Type="http://schemas.openxmlformats.org/officeDocument/2006/relationships/image" Target="../media/image12.gi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8.gif"/><Relationship Id="rId7" Type="http://schemas.openxmlformats.org/officeDocument/2006/relationships/image" Target="../media/image11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0.gif"/><Relationship Id="rId10" Type="http://schemas.openxmlformats.org/officeDocument/2006/relationships/image" Target="../media/image12.gif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1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ый треугольник 5"/>
          <p:cNvSpPr/>
          <p:nvPr/>
        </p:nvSpPr>
        <p:spPr>
          <a:xfrm>
            <a:off x="1357313" y="1857375"/>
            <a:ext cx="5357812" cy="1357313"/>
          </a:xfrm>
          <a:prstGeom prst="rtTriangle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Дуга 6"/>
          <p:cNvSpPr/>
          <p:nvPr/>
        </p:nvSpPr>
        <p:spPr>
          <a:xfrm rot="13588495">
            <a:off x="5357813" y="2635250"/>
            <a:ext cx="285750" cy="714375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Блок-схема: процесс 7"/>
          <p:cNvSpPr/>
          <p:nvPr/>
        </p:nvSpPr>
        <p:spPr>
          <a:xfrm rot="844364">
            <a:off x="1476375" y="1557338"/>
            <a:ext cx="785813" cy="357187"/>
          </a:xfrm>
          <a:prstGeom prst="flowChartProcess">
            <a:avLst/>
          </a:prstGeom>
          <a:solidFill>
            <a:schemeClr val="accent3">
              <a:lumMod val="60000"/>
              <a:lumOff val="40000"/>
            </a:schemeClr>
          </a:solidFill>
          <a:ln w="3492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2286000" y="1643063"/>
            <a:ext cx="500063" cy="50006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349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rot="10800000" flipV="1">
            <a:off x="1187450" y="260350"/>
            <a:ext cx="5502275" cy="946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Равноускоренное движение. Ускорение.</a:t>
            </a:r>
            <a:endParaRPr lang="ru-RU" sz="2800" dirty="0">
              <a:latin typeface="+mn-lt"/>
              <a:cs typeface="+mn-cs"/>
            </a:endParaRPr>
          </a:p>
        </p:txBody>
      </p:sp>
      <p:sp>
        <p:nvSpPr>
          <p:cNvPr id="14342" name="Rectangle 7"/>
          <p:cNvSpPr>
            <a:spLocks noChangeArrowheads="1"/>
          </p:cNvSpPr>
          <p:nvPr/>
        </p:nvSpPr>
        <p:spPr bwMode="auto">
          <a:xfrm>
            <a:off x="3492500" y="4508500"/>
            <a:ext cx="4032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059832" y="4797152"/>
            <a:ext cx="5112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Автор: </a:t>
            </a:r>
            <a:r>
              <a:rPr lang="ru-RU" dirty="0" err="1" smtClean="0">
                <a:solidFill>
                  <a:schemeClr val="tx2"/>
                </a:solidFill>
              </a:rPr>
              <a:t>Ошлыкова</a:t>
            </a:r>
            <a:r>
              <a:rPr lang="ru-RU" dirty="0" smtClean="0">
                <a:solidFill>
                  <a:schemeClr val="tx2"/>
                </a:solidFill>
              </a:rPr>
              <a:t> Л.В.- учитель физики 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МАОУ "Лянторская СОШ №7"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D0A91A-C78F-41FA-A5F5-D818BF2891D4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219-588-779 </a:t>
            </a:r>
            <a:r>
              <a:rPr lang="ru-RU" dirty="0" err="1" smtClean="0"/>
              <a:t>Ошлыкова</a:t>
            </a:r>
            <a:r>
              <a:rPr lang="ru-RU" dirty="0" smtClean="0"/>
              <a:t> </a:t>
            </a:r>
            <a:r>
              <a:rPr lang="ru-RU" dirty="0" err="1" smtClean="0"/>
              <a:t>Л.В.-учитель</a:t>
            </a:r>
            <a:r>
              <a:rPr lang="ru-RU" dirty="0" smtClean="0"/>
              <a:t> физики МАОУ "ЛСОШ №7"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44444E-6 L 0.3684 0.12755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4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7407E-6 L 0.45902 0.1611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" y="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свиток 1"/>
          <p:cNvSpPr/>
          <p:nvPr/>
        </p:nvSpPr>
        <p:spPr>
          <a:xfrm>
            <a:off x="0" y="357188"/>
            <a:ext cx="5072063" cy="1785937"/>
          </a:xfrm>
          <a:prstGeom prst="vertic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2400" dirty="0">
                <a:latin typeface="Arial" pitchFamily="34" charset="0"/>
              </a:rPr>
              <a:t>Движение , при котором тело за любые равные промежутки времени проходит одинаковые пути -</a:t>
            </a:r>
            <a:endParaRPr lang="ru-RU" sz="24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3" name="Выноска-облако 2"/>
          <p:cNvSpPr/>
          <p:nvPr/>
        </p:nvSpPr>
        <p:spPr>
          <a:xfrm>
            <a:off x="5643563" y="428625"/>
            <a:ext cx="3500437" cy="1714500"/>
          </a:xfrm>
          <a:prstGeom prst="cloudCallout">
            <a:avLst>
              <a:gd name="adj1" fmla="val -101205"/>
              <a:gd name="adj2" fmla="val 28722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Выноска-облако 4"/>
          <p:cNvSpPr>
            <a:spLocks noChangeArrowheads="1"/>
          </p:cNvSpPr>
          <p:nvPr/>
        </p:nvSpPr>
        <p:spPr bwMode="auto">
          <a:xfrm>
            <a:off x="5435600" y="549275"/>
            <a:ext cx="3708400" cy="1714500"/>
          </a:xfrm>
          <a:prstGeom prst="cloudCallout">
            <a:avLst>
              <a:gd name="adj1" fmla="val -98329"/>
              <a:gd name="adj2" fmla="val 28704"/>
            </a:avLst>
          </a:prstGeom>
          <a:gradFill rotWithShape="1">
            <a:gsLst>
              <a:gs pos="0">
                <a:srgbClr val="9EEAFF"/>
              </a:gs>
              <a:gs pos="35001">
                <a:srgbClr val="BBEFFF"/>
              </a:gs>
              <a:gs pos="100000">
                <a:srgbClr val="E4F9FF"/>
              </a:gs>
            </a:gsLst>
            <a:lin ang="16200000" scaled="1"/>
          </a:gradFill>
          <a:ln w="6350" cap="rnd" algn="ctr">
            <a:solidFill>
              <a:srgbClr val="46AAC5"/>
            </a:solidFill>
            <a:round/>
            <a:headEnd/>
            <a:tailEnd/>
          </a:ln>
          <a:effectLst>
            <a:outerShdw dist="25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2800">
                <a:solidFill>
                  <a:srgbClr val="000000"/>
                </a:solidFill>
                <a:latin typeface="Calibri" pitchFamily="34" charset="0"/>
              </a:rPr>
              <a:t>равномерн</a:t>
            </a:r>
            <a:r>
              <a:rPr lang="ru-RU" sz="2800">
                <a:solidFill>
                  <a:srgbClr val="000000"/>
                </a:solidFill>
              </a:rPr>
              <a:t>о</a:t>
            </a:r>
            <a:r>
              <a:rPr lang="ru-RU" sz="2800">
                <a:solidFill>
                  <a:srgbClr val="000000"/>
                </a:solidFill>
                <a:latin typeface="Calibri" pitchFamily="34" charset="0"/>
              </a:rPr>
              <a:t>е</a:t>
            </a: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468313" y="2781300"/>
            <a:ext cx="5000625" cy="1214438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Задача 1</a:t>
            </a: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2411413" y="4076700"/>
            <a:ext cx="5000625" cy="1214438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Задача 2</a:t>
            </a:r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3714750" y="5429250"/>
            <a:ext cx="5000625" cy="1214438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Задача 3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22EAA-63F2-4A3C-9FC9-C7ED54EF5130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  <p:bldP spid="3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Прямоугольник 2"/>
          <p:cNvSpPr>
            <a:spLocks noChangeArrowheads="1"/>
          </p:cNvSpPr>
          <p:nvPr/>
        </p:nvSpPr>
        <p:spPr bwMode="auto">
          <a:xfrm>
            <a:off x="1042988" y="188913"/>
            <a:ext cx="67786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latin typeface="Calibri" pitchFamily="34" charset="0"/>
              </a:rPr>
              <a:t>Рав</a:t>
            </a:r>
            <a:r>
              <a:rPr lang="ru-RU" sz="4000"/>
              <a:t>ноускор</a:t>
            </a:r>
            <a:r>
              <a:rPr lang="ru-RU" sz="4000">
                <a:latin typeface="Calibri" pitchFamily="34" charset="0"/>
              </a:rPr>
              <a:t>енное движение</a:t>
            </a:r>
          </a:p>
        </p:txBody>
      </p:sp>
      <p:pic>
        <p:nvPicPr>
          <p:cNvPr id="1030" name="Рисунок 3" descr="ч1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4500" y="1571625"/>
            <a:ext cx="7048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Прямая со стрелкой 5"/>
          <p:cNvCxnSpPr/>
          <p:nvPr/>
        </p:nvCxnSpPr>
        <p:spPr>
          <a:xfrm>
            <a:off x="971550" y="3068638"/>
            <a:ext cx="857250" cy="1587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214438" y="2154238"/>
          <a:ext cx="681037" cy="785812"/>
        </p:xfrm>
        <a:graphic>
          <a:graphicData uri="http://schemas.openxmlformats.org/presentationml/2006/ole">
            <p:oleObj spid="_x0000_s1026" name="Формула" r:id="rId4" imgW="164880" imgH="228600" progId="Equation.3">
              <p:embed/>
            </p:oleObj>
          </a:graphicData>
        </a:graphic>
      </p:graphicFrame>
      <p:cxnSp>
        <p:nvCxnSpPr>
          <p:cNvPr id="8" name="Прямая со стрелкой 7"/>
          <p:cNvCxnSpPr/>
          <p:nvPr/>
        </p:nvCxnSpPr>
        <p:spPr>
          <a:xfrm>
            <a:off x="785813" y="4368800"/>
            <a:ext cx="1714500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14313" y="4368800"/>
            <a:ext cx="8501062" cy="1588"/>
          </a:xfrm>
          <a:prstGeom prst="line">
            <a:avLst/>
          </a:pr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-357981" y="3367881"/>
            <a:ext cx="2286000" cy="1588"/>
          </a:xfrm>
          <a:prstGeom prst="line">
            <a:avLst/>
          </a:prstGeom>
          <a:ln w="28575"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 descr="walking-to-school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850" y="2060575"/>
            <a:ext cx="1160463" cy="233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214438" y="4368800"/>
            <a:ext cx="862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</a:t>
            </a:r>
            <a:r>
              <a:rPr lang="en-US" sz="3200" b="1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S</a:t>
            </a:r>
            <a:r>
              <a:rPr lang="en-US" sz="3200" b="1" baseline="-25000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1</a:t>
            </a:r>
            <a:endParaRPr lang="ru-RU" sz="3200" b="1" baseline="-2500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13" name="Рисунок 12" descr="ч2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59000" y="1597025"/>
            <a:ext cx="65722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Прямая соединительная линия 14"/>
          <p:cNvCxnSpPr/>
          <p:nvPr/>
        </p:nvCxnSpPr>
        <p:spPr>
          <a:xfrm rot="5400000">
            <a:off x="1340644" y="3363119"/>
            <a:ext cx="2286000" cy="1588"/>
          </a:xfrm>
          <a:prstGeom prst="line">
            <a:avLst/>
          </a:prstGeom>
          <a:ln w="28575"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462213" y="3011488"/>
            <a:ext cx="1323975" cy="1587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916238" y="2174875"/>
          <a:ext cx="628650" cy="742950"/>
        </p:xfrm>
        <a:graphic>
          <a:graphicData uri="http://schemas.openxmlformats.org/presentationml/2006/ole">
            <p:oleObj spid="_x0000_s1027" name="Формула" r:id="rId7" imgW="152280" imgH="215640" progId="Equation.3">
              <p:embed/>
            </p:oleObj>
          </a:graphicData>
        </a:graphic>
      </p:graphicFrame>
      <p:cxnSp>
        <p:nvCxnSpPr>
          <p:cNvPr id="18" name="Прямая со стрелкой 17"/>
          <p:cNvCxnSpPr/>
          <p:nvPr/>
        </p:nvCxnSpPr>
        <p:spPr>
          <a:xfrm flipV="1">
            <a:off x="2428875" y="4368800"/>
            <a:ext cx="2714625" cy="142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424238" y="4368800"/>
            <a:ext cx="862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</a:t>
            </a:r>
            <a:r>
              <a:rPr lang="en-US" sz="3200" b="1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S</a:t>
            </a:r>
            <a:r>
              <a:rPr lang="en-US" sz="3200" b="1" baseline="-25000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2</a:t>
            </a:r>
            <a:endParaRPr lang="ru-RU" sz="3200" b="1" baseline="-2500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20" name="Рисунок 19" descr="ч3.gif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70438" y="1571625"/>
            <a:ext cx="71437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1" name="Прямая соединительная линия 20"/>
          <p:cNvCxnSpPr/>
          <p:nvPr/>
        </p:nvCxnSpPr>
        <p:spPr>
          <a:xfrm rot="5400000">
            <a:off x="3971132" y="3363119"/>
            <a:ext cx="2286000" cy="1587"/>
          </a:xfrm>
          <a:prstGeom prst="line">
            <a:avLst/>
          </a:prstGeom>
          <a:ln w="28575"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5105400" y="3011488"/>
            <a:ext cx="1966913" cy="3175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508625" y="2174875"/>
          <a:ext cx="733425" cy="742950"/>
        </p:xfrm>
        <a:graphic>
          <a:graphicData uri="http://schemas.openxmlformats.org/presentationml/2006/ole">
            <p:oleObj spid="_x0000_s1028" name="Формула" r:id="rId9" imgW="177480" imgH="215640" progId="Equation.3">
              <p:embed/>
            </p:oleObj>
          </a:graphicData>
        </a:graphic>
      </p:graphicFrame>
      <p:cxnSp>
        <p:nvCxnSpPr>
          <p:cNvPr id="24" name="Прямая со стрелкой 23"/>
          <p:cNvCxnSpPr/>
          <p:nvPr/>
        </p:nvCxnSpPr>
        <p:spPr>
          <a:xfrm flipV="1">
            <a:off x="5127625" y="4368800"/>
            <a:ext cx="3444875" cy="142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496050" y="4368800"/>
            <a:ext cx="8620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</a:t>
            </a:r>
            <a:r>
              <a:rPr lang="en-US" sz="3200" b="1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S</a:t>
            </a:r>
            <a:r>
              <a:rPr lang="en-US" sz="3200" b="1" baseline="-25000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3</a:t>
            </a:r>
            <a:endParaRPr lang="ru-RU" sz="3200" b="1" baseline="-2500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26" name="Рисунок 25" descr="ч4.gif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101013" y="1484313"/>
            <a:ext cx="7048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7" name="Прямая соединительная линия 26"/>
          <p:cNvCxnSpPr/>
          <p:nvPr/>
        </p:nvCxnSpPr>
        <p:spPr>
          <a:xfrm rot="5400000">
            <a:off x="7358857" y="3367881"/>
            <a:ext cx="2286000" cy="1587"/>
          </a:xfrm>
          <a:prstGeom prst="line">
            <a:avLst/>
          </a:prstGeom>
          <a:ln w="28575"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1"/>
          <p:cNvSpPr>
            <a:spLocks noChangeArrowheads="1"/>
          </p:cNvSpPr>
          <p:nvPr/>
        </p:nvSpPr>
        <p:spPr bwMode="black">
          <a:xfrm>
            <a:off x="1403350" y="5013325"/>
            <a:ext cx="6072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000000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rgbClr val="1F3F5F"/>
              </a:buClr>
              <a:defRPr/>
            </a:pPr>
            <a:endParaRPr lang="en-US" sz="24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50" name="Прямоугольник 29"/>
          <p:cNvSpPr>
            <a:spLocks noChangeArrowheads="1"/>
          </p:cNvSpPr>
          <p:nvPr/>
        </p:nvSpPr>
        <p:spPr bwMode="auto">
          <a:xfrm>
            <a:off x="1187450" y="5445125"/>
            <a:ext cx="66246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110000"/>
              </a:lnSpc>
            </a:pPr>
            <a:endParaRPr lang="en-US" sz="24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22EAA-63F2-4A3C-9FC9-C7ED54EF5130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sp>
        <p:nvSpPr>
          <p:cNvPr id="30" name="Нижний колонтитул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81481E-6 L 0.1691 4.81481E-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" y="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91 2.59259E-6 L 0.46042 2.59259E-6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6041 2.59259E-6 L 0.8401 2.59259E-6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" y="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0"/>
                            </p:stCondLst>
                            <p:childTnLst>
                              <p:par>
                                <p:cTn id="7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solidFill>
                  <a:srgbClr val="FF0000"/>
                </a:solidFill>
                <a:latin typeface="Arial" charset="0"/>
              </a:rPr>
              <a:t>Равноускоренное движение –</a:t>
            </a:r>
            <a:br>
              <a:rPr lang="ru-RU" sz="4000" b="1" smtClean="0">
                <a:solidFill>
                  <a:srgbClr val="FF0000"/>
                </a:solidFill>
                <a:latin typeface="Arial" charset="0"/>
              </a:rPr>
            </a:br>
            <a:endParaRPr lang="ru-RU" sz="4000" b="1" smtClean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5602" name="Rectangle 3"/>
          <p:cNvSpPr>
            <a:spLocks noGrp="1"/>
          </p:cNvSpPr>
          <p:nvPr>
            <p:ph type="body" idx="1"/>
          </p:nvPr>
        </p:nvSpPr>
        <p:spPr>
          <a:xfrm>
            <a:off x="250825" y="1600200"/>
            <a:ext cx="8435975" cy="4525963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Clr>
                <a:srgbClr val="1F3F5F"/>
              </a:buClr>
              <a:buFontTx/>
              <a:buNone/>
            </a:pPr>
            <a:r>
              <a:rPr lang="ru-RU" smtClean="0">
                <a:latin typeface="Arial" charset="0"/>
              </a:rPr>
              <a:t>это </a:t>
            </a:r>
            <a:r>
              <a:rPr lang="ru-RU" smtClean="0">
                <a:solidFill>
                  <a:srgbClr val="000000"/>
                </a:solidFill>
                <a:latin typeface="Arial" charset="0"/>
              </a:rPr>
              <a:t>движение,  при котором скорость тела  за любые равные промежутки времени увеличивается(или уменьшается) на одно и тоже значение.</a:t>
            </a:r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BF773-E9F6-4605-A407-C07DA7721555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Рисунок 2" descr="ч1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4500" y="1214438"/>
            <a:ext cx="7048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Прямая соединительная линия 3"/>
          <p:cNvCxnSpPr/>
          <p:nvPr/>
        </p:nvCxnSpPr>
        <p:spPr>
          <a:xfrm rot="5400000">
            <a:off x="-357981" y="3010694"/>
            <a:ext cx="2286000" cy="1588"/>
          </a:xfrm>
          <a:prstGeom prst="line">
            <a:avLst/>
          </a:prstGeom>
          <a:ln w="28575"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>
            <a:off x="785813" y="2654300"/>
            <a:ext cx="857250" cy="1588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187450" y="1844675"/>
          <a:ext cx="681038" cy="785813"/>
        </p:xfrm>
        <a:graphic>
          <a:graphicData uri="http://schemas.openxmlformats.org/presentationml/2006/ole">
            <p:oleObj spid="_x0000_s2050" name="Формула" r:id="rId4" imgW="164880" imgH="228600" progId="Equation.3">
              <p:embed/>
            </p:oleObj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250825" y="4005263"/>
            <a:ext cx="8501063" cy="1587"/>
          </a:xfrm>
          <a:prstGeom prst="line">
            <a:avLst/>
          </a:pr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827088" y="4005263"/>
            <a:ext cx="1714500" cy="1587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9" name="TextBox 8"/>
          <p:cNvSpPr txBox="1">
            <a:spLocks noChangeArrowheads="1"/>
          </p:cNvSpPr>
          <p:nvPr/>
        </p:nvSpPr>
        <p:spPr bwMode="auto">
          <a:xfrm>
            <a:off x="1214438" y="4011613"/>
            <a:ext cx="862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</a:t>
            </a:r>
            <a:r>
              <a:rPr lang="en-US" sz="3200" b="1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S</a:t>
            </a:r>
            <a:r>
              <a:rPr lang="en-US" sz="3200" b="1" baseline="-25000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1</a:t>
            </a:r>
            <a:endParaRPr lang="ru-RU" sz="3200" b="1" baseline="-2500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2060" name="Рисунок 9" descr="ч2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59000" y="1239838"/>
            <a:ext cx="65722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Прямая соединительная линия 10"/>
          <p:cNvCxnSpPr/>
          <p:nvPr/>
        </p:nvCxnSpPr>
        <p:spPr>
          <a:xfrm rot="5400000">
            <a:off x="1340644" y="3005931"/>
            <a:ext cx="2286000" cy="1588"/>
          </a:xfrm>
          <a:prstGeom prst="line">
            <a:avLst/>
          </a:prstGeom>
          <a:ln w="28575"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462213" y="2654300"/>
            <a:ext cx="1323975" cy="1588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916238" y="1817688"/>
          <a:ext cx="628650" cy="742950"/>
        </p:xfrm>
        <a:graphic>
          <a:graphicData uri="http://schemas.openxmlformats.org/presentationml/2006/ole">
            <p:oleObj spid="_x0000_s2051" name="Формула" r:id="rId6" imgW="152280" imgH="215640" progId="Equation.3">
              <p:embed/>
            </p:oleObj>
          </a:graphicData>
        </a:graphic>
      </p:graphicFrame>
      <p:cxnSp>
        <p:nvCxnSpPr>
          <p:cNvPr id="14" name="Прямая со стрелкой 13"/>
          <p:cNvCxnSpPr/>
          <p:nvPr/>
        </p:nvCxnSpPr>
        <p:spPr>
          <a:xfrm flipV="1">
            <a:off x="2428875" y="4011613"/>
            <a:ext cx="2714625" cy="14287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4" name="TextBox 14"/>
          <p:cNvSpPr txBox="1">
            <a:spLocks noChangeArrowheads="1"/>
          </p:cNvSpPr>
          <p:nvPr/>
        </p:nvSpPr>
        <p:spPr bwMode="auto">
          <a:xfrm>
            <a:off x="3424238" y="4011613"/>
            <a:ext cx="862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</a:t>
            </a:r>
            <a:r>
              <a:rPr lang="en-US" sz="3200" b="1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S</a:t>
            </a:r>
            <a:r>
              <a:rPr lang="en-US" sz="3200" b="1" baseline="-25000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2</a:t>
            </a:r>
            <a:endParaRPr lang="ru-RU" sz="3200" b="1" baseline="-2500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2065" name="Рисунок 15" descr="ч3.gif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70438" y="1214438"/>
            <a:ext cx="71437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Прямая соединительная линия 16"/>
          <p:cNvCxnSpPr/>
          <p:nvPr/>
        </p:nvCxnSpPr>
        <p:spPr>
          <a:xfrm rot="5400000">
            <a:off x="3971132" y="3005931"/>
            <a:ext cx="2286000" cy="1587"/>
          </a:xfrm>
          <a:prstGeom prst="line">
            <a:avLst/>
          </a:prstGeom>
          <a:ln w="28575"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105400" y="2654300"/>
            <a:ext cx="1966913" cy="3175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508625" y="1817688"/>
          <a:ext cx="733425" cy="742950"/>
        </p:xfrm>
        <a:graphic>
          <a:graphicData uri="http://schemas.openxmlformats.org/presentationml/2006/ole">
            <p:oleObj spid="_x0000_s2052" name="Формула" r:id="rId8" imgW="177480" imgH="215640" progId="Equation.3">
              <p:embed/>
            </p:oleObj>
          </a:graphicData>
        </a:graphic>
      </p:graphicFrame>
      <p:cxnSp>
        <p:nvCxnSpPr>
          <p:cNvPr id="20" name="Прямая со стрелкой 19"/>
          <p:cNvCxnSpPr/>
          <p:nvPr/>
        </p:nvCxnSpPr>
        <p:spPr>
          <a:xfrm flipV="1">
            <a:off x="5127625" y="4011613"/>
            <a:ext cx="3444875" cy="14287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9" name="TextBox 20"/>
          <p:cNvSpPr txBox="1">
            <a:spLocks noChangeArrowheads="1"/>
          </p:cNvSpPr>
          <p:nvPr/>
        </p:nvSpPr>
        <p:spPr bwMode="auto">
          <a:xfrm>
            <a:off x="6496050" y="4011613"/>
            <a:ext cx="8620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</a:t>
            </a:r>
            <a:r>
              <a:rPr lang="en-US" sz="3200" b="1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S</a:t>
            </a:r>
            <a:r>
              <a:rPr lang="en-US" sz="3200" b="1" baseline="-25000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3</a:t>
            </a:r>
            <a:endParaRPr lang="ru-RU" sz="3200" b="1" baseline="-2500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6429375" y="1785938"/>
            <a:ext cx="1000125" cy="1587"/>
          </a:xfrm>
          <a:prstGeom prst="straightConnector1">
            <a:avLst/>
          </a:prstGeom>
          <a:ln w="635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6572250" y="1000125"/>
          <a:ext cx="681038" cy="784225"/>
        </p:xfrm>
        <a:graphic>
          <a:graphicData uri="http://schemas.openxmlformats.org/presentationml/2006/ole">
            <p:oleObj spid="_x0000_s2053" name="Формула" r:id="rId9" imgW="164880" imgH="228600" progId="Equation.3">
              <p:embed/>
            </p:oleObj>
          </a:graphicData>
        </a:graphic>
      </p:graphicFrame>
      <p:pic>
        <p:nvPicPr>
          <p:cNvPr id="2071" name="Рисунок 23" descr="ч4.gif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143875" y="1225550"/>
            <a:ext cx="7048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5" name="Прямая соединительная линия 24"/>
          <p:cNvCxnSpPr/>
          <p:nvPr/>
        </p:nvCxnSpPr>
        <p:spPr>
          <a:xfrm rot="5400000">
            <a:off x="7358857" y="3010694"/>
            <a:ext cx="2286000" cy="1587"/>
          </a:xfrm>
          <a:prstGeom prst="line">
            <a:avLst/>
          </a:prstGeom>
          <a:ln w="28575"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reeform 4"/>
          <p:cNvSpPr>
            <a:spLocks/>
          </p:cNvSpPr>
          <p:nvPr/>
        </p:nvSpPr>
        <p:spPr bwMode="gray">
          <a:xfrm>
            <a:off x="250825" y="4581525"/>
            <a:ext cx="8643938" cy="1928813"/>
          </a:xfrm>
          <a:custGeom>
            <a:avLst/>
            <a:gdLst>
              <a:gd name="T0" fmla="*/ 3724 w 3796"/>
              <a:gd name="T1" fmla="*/ 288 h 816"/>
              <a:gd name="T2" fmla="*/ 1346 w 3796"/>
              <a:gd name="T3" fmla="*/ 290 h 816"/>
              <a:gd name="T4" fmla="*/ 1246 w 3796"/>
              <a:gd name="T5" fmla="*/ 258 h 816"/>
              <a:gd name="T6" fmla="*/ 1066 w 3796"/>
              <a:gd name="T7" fmla="*/ 79 h 816"/>
              <a:gd name="T8" fmla="*/ 923 w 3796"/>
              <a:gd name="T9" fmla="*/ 4 h 816"/>
              <a:gd name="T10" fmla="*/ 103 w 3796"/>
              <a:gd name="T11" fmla="*/ 4 h 816"/>
              <a:gd name="T12" fmla="*/ 2 w 3796"/>
              <a:gd name="T13" fmla="*/ 88 h 816"/>
              <a:gd name="T14" fmla="*/ 2 w 3796"/>
              <a:gd name="T15" fmla="*/ 729 h 816"/>
              <a:gd name="T16" fmla="*/ 103 w 3796"/>
              <a:gd name="T17" fmla="*/ 804 h 816"/>
              <a:gd name="T18" fmla="*/ 3688 w 3796"/>
              <a:gd name="T19" fmla="*/ 804 h 816"/>
              <a:gd name="T20" fmla="*/ 3790 w 3796"/>
              <a:gd name="T21" fmla="*/ 716 h 816"/>
              <a:gd name="T22" fmla="*/ 3790 w 3796"/>
              <a:gd name="T23" fmla="*/ 356 h 816"/>
              <a:gd name="T24" fmla="*/ 3724 w 3796"/>
              <a:gd name="T25" fmla="*/ 288 h 81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796"/>
              <a:gd name="T40" fmla="*/ 0 h 816"/>
              <a:gd name="T41" fmla="*/ 3796 w 3796"/>
              <a:gd name="T42" fmla="*/ 816 h 81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796" h="816">
                <a:moveTo>
                  <a:pt x="3724" y="288"/>
                </a:moveTo>
                <a:cubicBezTo>
                  <a:pt x="2535" y="289"/>
                  <a:pt x="1346" y="290"/>
                  <a:pt x="1346" y="290"/>
                </a:cubicBezTo>
                <a:cubicBezTo>
                  <a:pt x="1304" y="288"/>
                  <a:pt x="1272" y="282"/>
                  <a:pt x="1246" y="258"/>
                </a:cubicBezTo>
                <a:cubicBezTo>
                  <a:pt x="1156" y="168"/>
                  <a:pt x="1066" y="79"/>
                  <a:pt x="1066" y="79"/>
                </a:cubicBezTo>
                <a:cubicBezTo>
                  <a:pt x="1034" y="48"/>
                  <a:pt x="1002" y="0"/>
                  <a:pt x="923" y="4"/>
                </a:cubicBezTo>
                <a:cubicBezTo>
                  <a:pt x="513" y="4"/>
                  <a:pt x="103" y="4"/>
                  <a:pt x="103" y="4"/>
                </a:cubicBezTo>
                <a:cubicBezTo>
                  <a:pt x="38" y="4"/>
                  <a:pt x="0" y="42"/>
                  <a:pt x="2" y="88"/>
                </a:cubicBezTo>
                <a:cubicBezTo>
                  <a:pt x="2" y="410"/>
                  <a:pt x="2" y="729"/>
                  <a:pt x="2" y="729"/>
                </a:cubicBezTo>
                <a:cubicBezTo>
                  <a:pt x="0" y="812"/>
                  <a:pt x="103" y="804"/>
                  <a:pt x="103" y="804"/>
                </a:cubicBezTo>
                <a:cubicBezTo>
                  <a:pt x="1895" y="804"/>
                  <a:pt x="3688" y="804"/>
                  <a:pt x="3688" y="804"/>
                </a:cubicBezTo>
                <a:cubicBezTo>
                  <a:pt x="3688" y="804"/>
                  <a:pt x="3794" y="816"/>
                  <a:pt x="3790" y="716"/>
                </a:cubicBezTo>
                <a:cubicBezTo>
                  <a:pt x="3790" y="536"/>
                  <a:pt x="3790" y="356"/>
                  <a:pt x="3790" y="356"/>
                </a:cubicBezTo>
                <a:cubicBezTo>
                  <a:pt x="3790" y="356"/>
                  <a:pt x="3796" y="288"/>
                  <a:pt x="3724" y="288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FFFFFF"/>
                </a:solidFill>
                <a:latin typeface="+mn-lt"/>
                <a:cs typeface="+mn-cs"/>
              </a:rPr>
              <a:t>Ускорение -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i="1" dirty="0">
              <a:solidFill>
                <a:srgbClr val="FFFFFF"/>
              </a:solidFill>
              <a:latin typeface="+mn-lt"/>
              <a:cs typeface="+mn-cs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FFFFFF"/>
                </a:solidFill>
                <a:latin typeface="+mn-lt"/>
                <a:cs typeface="+mn-cs"/>
              </a:rPr>
              <a:t>величина, характеризующая быстроту изменения скорости</a:t>
            </a:r>
          </a:p>
        </p:txBody>
      </p:sp>
      <p:sp>
        <p:nvSpPr>
          <p:cNvPr id="2074" name="Прямоугольник 26"/>
          <p:cNvSpPr>
            <a:spLocks noChangeArrowheads="1"/>
          </p:cNvSpPr>
          <p:nvPr/>
        </p:nvSpPr>
        <p:spPr bwMode="auto">
          <a:xfrm>
            <a:off x="3962400" y="3244850"/>
            <a:ext cx="12192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libri" pitchFamily="34" charset="0"/>
              </a:rPr>
              <a:t>Ускорение</a:t>
            </a: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22EAA-63F2-4A3C-9FC9-C7ED54EF5130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26"/>
          <p:cNvGrpSpPr>
            <a:grpSpLocks/>
          </p:cNvGrpSpPr>
          <p:nvPr/>
        </p:nvGrpSpPr>
        <p:grpSpPr bwMode="auto">
          <a:xfrm>
            <a:off x="1187450" y="2997200"/>
            <a:ext cx="6502400" cy="2663825"/>
            <a:chOff x="2728" y="983"/>
            <a:chExt cx="2552" cy="576"/>
          </a:xfrm>
        </p:grpSpPr>
        <p:sp>
          <p:nvSpPr>
            <p:cNvPr id="19" name="Rectangle 27"/>
            <p:cNvSpPr>
              <a:spLocks noChangeArrowheads="1"/>
            </p:cNvSpPr>
            <p:nvPr/>
          </p:nvSpPr>
          <p:spPr bwMode="ltGray">
            <a:xfrm>
              <a:off x="2728" y="983"/>
              <a:ext cx="25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3081" name="Rectangle 28"/>
            <p:cNvSpPr>
              <a:spLocks noChangeArrowheads="1"/>
            </p:cNvSpPr>
            <p:nvPr/>
          </p:nvSpPr>
          <p:spPr bwMode="ltGray">
            <a:xfrm>
              <a:off x="2741" y="989"/>
              <a:ext cx="2530" cy="262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1" name="Rectangle 29"/>
            <p:cNvSpPr>
              <a:spLocks noChangeArrowheads="1"/>
            </p:cNvSpPr>
            <p:nvPr/>
          </p:nvSpPr>
          <p:spPr bwMode="ltGray">
            <a:xfrm>
              <a:off x="2736" y="1239"/>
              <a:ext cx="2535" cy="31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</p:grp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051050" y="4076700"/>
          <a:ext cx="1784350" cy="857250"/>
        </p:xfrm>
        <a:graphic>
          <a:graphicData uri="http://schemas.openxmlformats.org/presentationml/2006/ole">
            <p:oleObj spid="_x0000_s3074" name="Формула" r:id="rId3" imgW="330120" imgH="228600" progId="Equation.3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4140200" y="3500438"/>
          <a:ext cx="2549525" cy="1179512"/>
        </p:xfrm>
        <a:graphic>
          <a:graphicData uri="http://schemas.openxmlformats.org/presentationml/2006/ole">
            <p:oleObj spid="_x0000_s3075" name="Формула" r:id="rId4" imgW="419040" imgH="279360" progId="Equation.3">
              <p:embed/>
            </p:oleObj>
          </a:graphicData>
        </a:graphic>
      </p:graphicFrame>
      <p:cxnSp>
        <p:nvCxnSpPr>
          <p:cNvPr id="28" name="Прямая соединительная линия 27"/>
          <p:cNvCxnSpPr/>
          <p:nvPr/>
        </p:nvCxnSpPr>
        <p:spPr>
          <a:xfrm>
            <a:off x="3714750" y="4552950"/>
            <a:ext cx="3214688" cy="1588"/>
          </a:xfrm>
          <a:prstGeom prst="line">
            <a:avLst/>
          </a:prstGeom>
          <a:ln w="254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000625" y="4786313"/>
          <a:ext cx="777875" cy="923925"/>
        </p:xfrm>
        <a:graphic>
          <a:graphicData uri="http://schemas.openxmlformats.org/presentationml/2006/ole">
            <p:oleObj spid="_x0000_s3076" name="Формула" r:id="rId5" imgW="88560" imgH="152280" progId="Equation.3">
              <p:embed/>
            </p:oleObj>
          </a:graphicData>
        </a:graphic>
      </p:graphicFrame>
      <p:sp>
        <p:nvSpPr>
          <p:cNvPr id="3079" name="Прямоугольник 1"/>
          <p:cNvSpPr>
            <a:spLocks noChangeArrowheads="1"/>
          </p:cNvSpPr>
          <p:nvPr/>
        </p:nvSpPr>
        <p:spPr bwMode="auto">
          <a:xfrm>
            <a:off x="323850" y="476250"/>
            <a:ext cx="7948613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Calibri" pitchFamily="34" charset="0"/>
              </a:rPr>
              <a:t>Ускорение</a:t>
            </a:r>
            <a:r>
              <a:rPr lang="ru-RU" sz="3200"/>
              <a:t> равно отношению изменения </a:t>
            </a:r>
          </a:p>
          <a:p>
            <a:r>
              <a:rPr lang="ru-RU" sz="3200"/>
              <a:t>скорости тела ко времени, в течение </a:t>
            </a:r>
          </a:p>
          <a:p>
            <a:r>
              <a:rPr lang="ru-RU" sz="3200"/>
              <a:t>Которого это изменение произошло.</a:t>
            </a: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22EAA-63F2-4A3C-9FC9-C7ED54EF5130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2800" smtClean="0">
                <a:latin typeface="Times New Roman" pitchFamily="18" charset="0"/>
              </a:rPr>
              <a:t>Ускорение показывает изменение модуля вектора скорости в единицу времени.</a:t>
            </a:r>
          </a:p>
        </p:txBody>
      </p:sp>
      <p:sp>
        <p:nvSpPr>
          <p:cNvPr id="37896" name="Rectangle 3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ru-RU" sz="2800" smtClean="0">
              <a:latin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sz="2800" smtClean="0">
                <a:latin typeface="Times New Roman" pitchFamily="18" charset="0"/>
              </a:rPr>
              <a:t>                                               </a:t>
            </a:r>
          </a:p>
          <a:p>
            <a:endParaRPr lang="ru-RU" sz="2800" smtClean="0">
              <a:latin typeface="Times New Roman" pitchFamily="18" charset="0"/>
            </a:endParaRPr>
          </a:p>
        </p:txBody>
      </p:sp>
      <p:pic>
        <p:nvPicPr>
          <p:cNvPr id="37897" name="Picture 4" descr="0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413" y="1700213"/>
            <a:ext cx="3097212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8" name="Rectangle 5"/>
          <p:cNvSpPr>
            <a:spLocks noChangeArrowheads="1"/>
          </p:cNvSpPr>
          <p:nvPr/>
        </p:nvSpPr>
        <p:spPr bwMode="auto">
          <a:xfrm>
            <a:off x="684213" y="3933825"/>
            <a:ext cx="71278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Основная единица ускорение</a:t>
            </a:r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2916238" y="4398963"/>
          <a:ext cx="2519362" cy="2181225"/>
        </p:xfrm>
        <a:graphic>
          <a:graphicData uri="http://schemas.openxmlformats.org/presentationml/2006/ole">
            <p:oleObj spid="_x0000_s37894" name="Формула" r:id="rId4" imgW="660240" imgH="571320" progId="Equation.3">
              <p:embed/>
            </p:oleObj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B9F9CF-FFA6-4FF9-8AD6-951B62691D16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Прямоугольник 1"/>
          <p:cNvSpPr>
            <a:spLocks noChangeArrowheads="1"/>
          </p:cNvSpPr>
          <p:nvPr/>
        </p:nvSpPr>
        <p:spPr bwMode="auto">
          <a:xfrm>
            <a:off x="1714500" y="642938"/>
            <a:ext cx="464343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>
                <a:latin typeface="Calibri" pitchFamily="34" charset="0"/>
              </a:rPr>
              <a:t>Решите задачу</a:t>
            </a:r>
          </a:p>
        </p:txBody>
      </p:sp>
      <p:sp>
        <p:nvSpPr>
          <p:cNvPr id="39938" name="Прямоугольник 2"/>
          <p:cNvSpPr>
            <a:spLocks noChangeArrowheads="1"/>
          </p:cNvSpPr>
          <p:nvPr/>
        </p:nvSpPr>
        <p:spPr bwMode="auto">
          <a:xfrm>
            <a:off x="714375" y="1857375"/>
            <a:ext cx="7000875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10000"/>
              </a:lnSpc>
              <a:buClr>
                <a:srgbClr val="D7181F"/>
              </a:buClr>
              <a:buFont typeface="Wingdings" pitchFamily="2" charset="2"/>
              <a:buNone/>
            </a:pPr>
            <a:r>
              <a:rPr lang="ru-RU" sz="2000">
                <a:latin typeface="Calibri" pitchFamily="34" charset="0"/>
              </a:rPr>
              <a:t>Тело начинает движение из состояния покоя равноускоренно и за  </a:t>
            </a:r>
            <a:r>
              <a:rPr lang="ru-RU" sz="2000"/>
              <a:t>2</a:t>
            </a:r>
            <a:r>
              <a:rPr lang="ru-RU" sz="2000">
                <a:latin typeface="Calibri" pitchFamily="34" charset="0"/>
              </a:rPr>
              <a:t> с достигает скорости 1</a:t>
            </a:r>
            <a:r>
              <a:rPr lang="ru-RU" sz="2000"/>
              <a:t>2</a:t>
            </a:r>
            <a:r>
              <a:rPr lang="ru-RU" sz="2000">
                <a:latin typeface="Calibri" pitchFamily="34" charset="0"/>
              </a:rPr>
              <a:t> м/с. Определите ускорение тела.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22EAA-63F2-4A3C-9FC9-C7ED54EF5130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Прямоугольник 1"/>
          <p:cNvSpPr>
            <a:spLocks noChangeArrowheads="1"/>
          </p:cNvSpPr>
          <p:nvPr/>
        </p:nvSpPr>
        <p:spPr bwMode="auto">
          <a:xfrm>
            <a:off x="928688" y="500063"/>
            <a:ext cx="6429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Calibri" pitchFamily="34" charset="0"/>
              </a:rPr>
              <a:t>Решите задачу</a:t>
            </a:r>
          </a:p>
        </p:txBody>
      </p:sp>
      <p:sp>
        <p:nvSpPr>
          <p:cNvPr id="41986" name="Прямоугольник 2"/>
          <p:cNvSpPr>
            <a:spLocks noChangeArrowheads="1"/>
          </p:cNvSpPr>
          <p:nvPr/>
        </p:nvSpPr>
        <p:spPr bwMode="auto">
          <a:xfrm>
            <a:off x="428625" y="1857375"/>
            <a:ext cx="7929563" cy="169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10000"/>
              </a:lnSpc>
              <a:buClr>
                <a:srgbClr val="D7181F"/>
              </a:buClr>
              <a:buFont typeface="Wingdings" pitchFamily="2" charset="2"/>
              <a:buNone/>
            </a:pPr>
            <a:r>
              <a:rPr lang="ru-RU" sz="3200">
                <a:latin typeface="Calibri" pitchFamily="34" charset="0"/>
              </a:rPr>
              <a:t>Тело, двигаясь со скоростью 20 м/с, останавливается через 10 с. Каково ускорение тела?</a:t>
            </a:r>
          </a:p>
        </p:txBody>
      </p:sp>
      <p:sp>
        <p:nvSpPr>
          <p:cNvPr id="41987" name="TextBox 3"/>
          <p:cNvSpPr txBox="1">
            <a:spLocks noChangeArrowheads="1"/>
          </p:cNvSpPr>
          <p:nvPr/>
        </p:nvSpPr>
        <p:spPr bwMode="auto">
          <a:xfrm>
            <a:off x="-3175" y="35242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22EAA-63F2-4A3C-9FC9-C7ED54EF5130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latin typeface="Times New Roman" pitchFamily="18" charset="0"/>
              </a:rPr>
              <a:t>Домашнее задание</a:t>
            </a:r>
          </a:p>
        </p:txBody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endParaRPr lang="ru-RU" b="1" smtClean="0">
              <a:latin typeface="Times New Roman" pitchFamily="18" charset="0"/>
            </a:endParaRPr>
          </a:p>
          <a:p>
            <a:pPr>
              <a:buFont typeface="Arial" charset="0"/>
              <a:buNone/>
            </a:pPr>
            <a:endParaRPr lang="ru-RU" smtClean="0">
              <a:latin typeface="Times New Roman" pitchFamily="18" charset="0"/>
            </a:endParaRP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4643438" y="1844675"/>
            <a:ext cx="3241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>
                <a:latin typeface="Times New Roman" pitchFamily="18" charset="0"/>
              </a:rPr>
              <a:t>§§ 11, 13, 14</a:t>
            </a:r>
          </a:p>
        </p:txBody>
      </p:sp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62475" y="3419475"/>
            <a:ext cx="19050" cy="19050"/>
          </a:xfrm>
          <a:prstGeom prst="rect">
            <a:avLst/>
          </a:prstGeom>
          <a:noFill/>
        </p:spPr>
      </p:pic>
      <p:pic>
        <p:nvPicPr>
          <p:cNvPr id="4711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62475" y="3419475"/>
            <a:ext cx="19050" cy="19050"/>
          </a:xfrm>
          <a:prstGeom prst="rect">
            <a:avLst/>
          </a:prstGeom>
          <a:noFill/>
        </p:spPr>
      </p:pic>
      <p:grpSp>
        <p:nvGrpSpPr>
          <p:cNvPr id="47119" name="Группа 3"/>
          <p:cNvGrpSpPr>
            <a:grpSpLocks/>
          </p:cNvGrpSpPr>
          <p:nvPr/>
        </p:nvGrpSpPr>
        <p:grpSpPr bwMode="auto">
          <a:xfrm>
            <a:off x="827088" y="1412875"/>
            <a:ext cx="2520950" cy="3384550"/>
            <a:chOff x="142844" y="214290"/>
            <a:chExt cx="1571636" cy="1209104"/>
          </a:xfrm>
        </p:grpSpPr>
        <p:sp>
          <p:nvSpPr>
            <p:cNvPr id="4" name="Овал 3"/>
            <p:cNvSpPr/>
            <p:nvPr/>
          </p:nvSpPr>
          <p:spPr>
            <a:xfrm>
              <a:off x="142844" y="856272"/>
              <a:ext cx="1571636" cy="429878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712908" y="214290"/>
              <a:ext cx="859055" cy="856921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" name="Равнобедренный треугольник 5"/>
            <p:cNvSpPr>
              <a:spLocks noChangeArrowheads="1"/>
            </p:cNvSpPr>
            <p:nvPr/>
          </p:nvSpPr>
          <p:spPr bwMode="auto">
            <a:xfrm rot="-7315349">
              <a:off x="257785" y="566249"/>
              <a:ext cx="928473" cy="785818"/>
            </a:xfrm>
            <a:prstGeom prst="triangle">
              <a:avLst>
                <a:gd name="adj" fmla="val 50000"/>
              </a:avLst>
            </a:prstGeom>
            <a:solidFill>
              <a:srgbClr val="D99694"/>
            </a:solidFill>
            <a:ln w="48000" cmpd="thickThin" algn="ctr">
              <a:solidFill>
                <a:srgbClr val="385D8A"/>
              </a:solidFill>
              <a:miter lim="800000"/>
              <a:headEnd/>
              <a:tailEnd/>
            </a:ln>
          </p:spPr>
          <p:txBody>
            <a:bodyPr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lt1"/>
                </a:solidFill>
                <a:latin typeface="+mn-lt"/>
                <a:cs typeface="+mn-cs"/>
              </a:endParaRPr>
            </a:p>
          </p:txBody>
        </p:sp>
      </p:grp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BF773-E9F6-4605-A407-C07DA7721555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C00000"/>
                </a:solidFill>
                <a:latin typeface="Times New Roman" pitchFamily="18" charset="0"/>
              </a:rPr>
              <a:t>Продолжи предложение</a:t>
            </a:r>
            <a:br>
              <a:rPr lang="ru-RU" sz="3200" b="1" smtClean="0">
                <a:solidFill>
                  <a:srgbClr val="C00000"/>
                </a:solidFill>
                <a:latin typeface="Times New Roman" pitchFamily="18" charset="0"/>
              </a:rPr>
            </a:br>
            <a:r>
              <a:rPr lang="ru-RU" sz="3200" b="1" smtClean="0">
                <a:latin typeface="Times New Roman" pitchFamily="18" charset="0"/>
              </a:rPr>
              <a:t/>
            </a:r>
            <a:br>
              <a:rPr lang="ru-RU" sz="3200" b="1" smtClean="0">
                <a:latin typeface="Times New Roman" pitchFamily="18" charset="0"/>
              </a:rPr>
            </a:br>
            <a:endParaRPr lang="ru-RU" sz="3200" b="1" smtClean="0">
              <a:latin typeface="Times New Roman" pitchFamily="18" charset="0"/>
            </a:endParaRPr>
          </a:p>
        </p:txBody>
      </p:sp>
      <p:sp>
        <p:nvSpPr>
          <p:cNvPr id="4301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mtClean="0"/>
              <a:t>Я сегодня на уроке открыл для себя…</a:t>
            </a:r>
          </a:p>
          <a:p>
            <a:r>
              <a:rPr lang="ru-RU" smtClean="0"/>
              <a:t>Мне понравилось на уроке то, что…</a:t>
            </a:r>
          </a:p>
          <a:p>
            <a:r>
              <a:rPr lang="ru-RU" smtClean="0"/>
              <a:t>На уроке меня порадовало…</a:t>
            </a:r>
          </a:p>
          <a:p>
            <a:r>
              <a:rPr lang="ru-RU" smtClean="0"/>
              <a:t>Я удовлетворён своей работой, потому что…</a:t>
            </a:r>
          </a:p>
          <a:p>
            <a:r>
              <a:rPr lang="ru-RU" smtClean="0"/>
              <a:t>Мне  хотелось бы порекомендовать…</a:t>
            </a:r>
          </a:p>
          <a:p>
            <a:r>
              <a:rPr lang="ru-RU" smtClean="0"/>
              <a:t>Если бы я был учителем, то …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BF773-E9F6-4605-A407-C07DA7721555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>
                <a:latin typeface="Times New Roman" pitchFamily="18" charset="0"/>
              </a:rPr>
              <a:t>Вспомним слова Федора Ивановича Тютчева</a:t>
            </a:r>
          </a:p>
        </p:txBody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r>
              <a:rPr lang="ru-RU" smtClean="0">
                <a:latin typeface="Times New Roman" pitchFamily="18" charset="0"/>
              </a:rPr>
              <a:t>Не то, что мните без природы:</a:t>
            </a:r>
          </a:p>
          <a:p>
            <a:pPr>
              <a:buFont typeface="Arial" charset="0"/>
              <a:buNone/>
            </a:pPr>
            <a:r>
              <a:rPr lang="ru-RU" smtClean="0">
                <a:latin typeface="Times New Roman" pitchFamily="18" charset="0"/>
              </a:rPr>
              <a:t>Не слепок, не бездушный лик, -</a:t>
            </a:r>
          </a:p>
          <a:p>
            <a:pPr>
              <a:buFont typeface="Arial" charset="0"/>
              <a:buNone/>
            </a:pPr>
            <a:r>
              <a:rPr lang="ru-RU" smtClean="0">
                <a:latin typeface="Times New Roman" pitchFamily="18" charset="0"/>
              </a:rPr>
              <a:t>В ней есть душа, в ней есть свобода,</a:t>
            </a:r>
          </a:p>
          <a:p>
            <a:pPr>
              <a:buFont typeface="Arial" charset="0"/>
              <a:buNone/>
            </a:pPr>
            <a:r>
              <a:rPr lang="ru-RU" smtClean="0">
                <a:latin typeface="Times New Roman" pitchFamily="18" charset="0"/>
              </a:rPr>
              <a:t>В ней есть любовь, в ней есть язык</a:t>
            </a:r>
            <a:r>
              <a:rPr lang="ru-RU" smtClean="0"/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BF773-E9F6-4605-A407-C07DA7721555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mtClean="0">
                <a:latin typeface="Times New Roman" pitchFamily="18" charset="0"/>
              </a:rPr>
              <a:t>О сколько нам открытий чудных</a:t>
            </a:r>
          </a:p>
          <a:p>
            <a:pPr>
              <a:buFont typeface="Arial" charset="0"/>
              <a:buNone/>
            </a:pPr>
            <a:r>
              <a:rPr lang="ru-RU" smtClean="0">
                <a:latin typeface="Times New Roman" pitchFamily="18" charset="0"/>
              </a:rPr>
              <a:t>Готовит просвещенья  дух,</a:t>
            </a:r>
          </a:p>
          <a:p>
            <a:pPr>
              <a:buFont typeface="Arial" charset="0"/>
              <a:buNone/>
            </a:pPr>
            <a:r>
              <a:rPr lang="ru-RU" smtClean="0">
                <a:latin typeface="Times New Roman" pitchFamily="18" charset="0"/>
              </a:rPr>
              <a:t>И опыт, сын ошибок трудных, </a:t>
            </a:r>
          </a:p>
          <a:p>
            <a:pPr>
              <a:buFont typeface="Arial" charset="0"/>
              <a:buNone/>
            </a:pPr>
            <a:r>
              <a:rPr lang="ru-RU" smtClean="0">
                <a:latin typeface="Times New Roman" pitchFamily="18" charset="0"/>
              </a:rPr>
              <a:t>И гений парадокса друг….</a:t>
            </a:r>
          </a:p>
          <a:p>
            <a:pPr>
              <a:buFont typeface="Arial" charset="0"/>
              <a:buNone/>
            </a:pPr>
            <a:r>
              <a:rPr lang="ru-RU" smtClean="0">
                <a:latin typeface="Times New Roman" pitchFamily="18" charset="0"/>
              </a:rPr>
              <a:t>                                                    </a:t>
            </a:r>
            <a:r>
              <a:rPr lang="ru-RU" sz="2800" smtClean="0">
                <a:latin typeface="Times New Roman" pitchFamily="18" charset="0"/>
              </a:rPr>
              <a:t>А.С. Пушкин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BF773-E9F6-4605-A407-C07DA7721555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2800" b="1" i="1" smtClean="0">
                <a:latin typeface="Arial" charset="0"/>
              </a:rPr>
              <a:t>С</a:t>
            </a:r>
            <a:r>
              <a:rPr lang="ru-RU" sz="2800" b="1" i="1" smtClean="0"/>
              <a:t>корость</a:t>
            </a:r>
            <a:r>
              <a:rPr lang="ru-RU" sz="2800" b="1" i="1" smtClean="0">
                <a:latin typeface="Arial" charset="0"/>
              </a:rPr>
              <a:t> это…</a:t>
            </a:r>
          </a:p>
          <a:p>
            <a:pPr eaLnBrk="1" hangingPunct="1"/>
            <a:r>
              <a:rPr lang="ru-RU" sz="2800" b="1" i="1" smtClean="0"/>
              <a:t>Основн</a:t>
            </a:r>
            <a:r>
              <a:rPr lang="ru-RU" sz="2800" b="1" i="1" smtClean="0">
                <a:latin typeface="Arial" charset="0"/>
              </a:rPr>
              <a:t>ая </a:t>
            </a:r>
            <a:r>
              <a:rPr lang="ru-RU" sz="2800" b="1" i="1" smtClean="0"/>
              <a:t> единиц</a:t>
            </a:r>
            <a:r>
              <a:rPr lang="ru-RU" sz="2800" b="1" i="1" smtClean="0">
                <a:latin typeface="Arial" charset="0"/>
              </a:rPr>
              <a:t>а</a:t>
            </a:r>
            <a:r>
              <a:rPr lang="ru-RU" sz="2800" b="1" i="1" smtClean="0"/>
              <a:t> измерения</a:t>
            </a:r>
            <a:r>
              <a:rPr lang="ru-RU" sz="2800" b="1" i="1" smtClean="0">
                <a:latin typeface="Arial" charset="0"/>
              </a:rPr>
              <a:t> скорости.</a:t>
            </a:r>
          </a:p>
          <a:p>
            <a:pPr eaLnBrk="1" hangingPunct="1"/>
            <a:r>
              <a:rPr lang="ru-RU" sz="2800" b="1" i="1" smtClean="0"/>
              <a:t>  </a:t>
            </a:r>
            <a:r>
              <a:rPr lang="ru-RU" sz="2800" b="1" i="1" smtClean="0">
                <a:latin typeface="Arial" charset="0"/>
              </a:rPr>
              <a:t>П</a:t>
            </a:r>
            <a:r>
              <a:rPr lang="ru-RU" sz="2800" b="1" i="1" smtClean="0"/>
              <a:t>уть</a:t>
            </a:r>
            <a:r>
              <a:rPr lang="ru-RU" sz="2800" b="1" i="1" smtClean="0">
                <a:latin typeface="Arial" charset="0"/>
              </a:rPr>
              <a:t> это…</a:t>
            </a:r>
          </a:p>
          <a:p>
            <a:pPr eaLnBrk="1" hangingPunct="1"/>
            <a:r>
              <a:rPr lang="ru-RU" sz="2800" b="1" i="1" smtClean="0">
                <a:latin typeface="Arial" charset="0"/>
              </a:rPr>
              <a:t>Основная единица пути.</a:t>
            </a:r>
          </a:p>
          <a:p>
            <a:pPr eaLnBrk="1" hangingPunct="1"/>
            <a:r>
              <a:rPr lang="ru-RU" sz="2800" b="1" i="1" smtClean="0"/>
              <a:t> </a:t>
            </a:r>
            <a:r>
              <a:rPr lang="ru-RU" sz="2800" b="1" i="1" smtClean="0">
                <a:latin typeface="Arial" charset="0"/>
              </a:rPr>
              <a:t>Р</a:t>
            </a:r>
            <a:r>
              <a:rPr lang="ru-RU" sz="2800" b="1" i="1" smtClean="0"/>
              <a:t>авномерное прямолинейное движение</a:t>
            </a:r>
            <a:r>
              <a:rPr lang="ru-RU" sz="2800" b="1" i="1" smtClean="0">
                <a:latin typeface="Arial" charset="0"/>
              </a:rPr>
              <a:t>…</a:t>
            </a:r>
          </a:p>
          <a:p>
            <a:pPr eaLnBrk="1" hangingPunct="1">
              <a:buFont typeface="Arial" charset="0"/>
              <a:buNone/>
            </a:pPr>
            <a:endParaRPr lang="ru-RU" sz="2800" smtClean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latin typeface="Times New Roman" pitchFamily="18" charset="0"/>
              </a:rPr>
              <a:t>Повторим и вспомним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BF773-E9F6-4605-A407-C07DA7721555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ctrTitle"/>
          </p:nvPr>
        </p:nvSpPr>
        <p:spPr>
          <a:xfrm>
            <a:off x="685800" y="1196975"/>
            <a:ext cx="7772400" cy="2403475"/>
          </a:xfrm>
        </p:spPr>
        <p:txBody>
          <a:bodyPr/>
          <a:lstStyle/>
          <a:p>
            <a:pPr eaLnBrk="1" hangingPunct="1"/>
            <a:r>
              <a:rPr lang="ru-RU" smtClean="0"/>
              <a:t>Что характеризует   скорость?</a:t>
            </a:r>
            <a:br>
              <a:rPr lang="ru-RU" smtClean="0"/>
            </a:br>
            <a:endParaRPr lang="ru-RU" smtClean="0"/>
          </a:p>
        </p:txBody>
      </p:sp>
      <p:sp>
        <p:nvSpPr>
          <p:cNvPr id="10" name="Прямоугольник 9"/>
          <p:cNvSpPr/>
          <p:nvPr/>
        </p:nvSpPr>
        <p:spPr>
          <a:xfrm>
            <a:off x="827088" y="3500438"/>
            <a:ext cx="1800225" cy="936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Быстроту движения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132138" y="3500438"/>
            <a:ext cx="1944687" cy="936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Быстроту изменения скорости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795963" y="3500438"/>
            <a:ext cx="1871662" cy="936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Длину траектории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D0A91A-C78F-41FA-A5F5-D818BF2891D4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</a:rPr>
              <a:t>Скорость</a:t>
            </a:r>
            <a:r>
              <a:rPr lang="ru-RU" dirty="0" smtClean="0">
                <a:latin typeface="Times New Roman" pitchFamily="18" charset="0"/>
              </a:rPr>
              <a:t>                                              </a:t>
            </a:r>
            <a:r>
              <a:rPr lang="ru-RU" sz="4000" b="1" i="1" dirty="0" smtClean="0">
                <a:solidFill>
                  <a:srgbClr val="00602B"/>
                </a:solidFill>
                <a:latin typeface="Times New Roman" pitchFamily="18" charset="0"/>
              </a:rPr>
              <a:t>характеризует быстроту движения</a:t>
            </a:r>
            <a:endParaRPr lang="ru-RU" dirty="0"/>
          </a:p>
        </p:txBody>
      </p:sp>
      <p:pic>
        <p:nvPicPr>
          <p:cNvPr id="4" name="Рисунок 7" descr="img45-1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219700" y="1773238"/>
            <a:ext cx="2914650" cy="1905000"/>
          </a:xfrm>
        </p:spPr>
      </p:pic>
      <p:pic>
        <p:nvPicPr>
          <p:cNvPr id="5" name="Содержимое 3" descr="18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3800" y="4221163"/>
            <a:ext cx="3286125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6" descr="P1070155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750" y="1844675"/>
            <a:ext cx="3238500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5" descr="3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750" y="4365625"/>
            <a:ext cx="3286125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BF773-E9F6-4605-A407-C07DA7721555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Основная единица измерения скорости.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7088" y="3213100"/>
            <a:ext cx="1944687" cy="86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км/ч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635375" y="3213100"/>
            <a:ext cx="1944688" cy="86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м/с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443663" y="3213100"/>
            <a:ext cx="1944687" cy="86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см/с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BF773-E9F6-4605-A407-C07DA7721555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Найди ошибку и исправь ее.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651500" y="1484313"/>
            <a:ext cx="1231900" cy="10652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54 км/ч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258888" y="1484313"/>
            <a:ext cx="1225550" cy="10810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72 км/ч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357563" y="1500188"/>
            <a:ext cx="1223962" cy="1079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36 км/ч</a:t>
            </a:r>
          </a:p>
        </p:txBody>
      </p:sp>
      <p:sp>
        <p:nvSpPr>
          <p:cNvPr id="12" name="Овал 11"/>
          <p:cNvSpPr/>
          <p:nvPr/>
        </p:nvSpPr>
        <p:spPr>
          <a:xfrm>
            <a:off x="1214438" y="4071938"/>
            <a:ext cx="1295400" cy="122396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10 м/с</a:t>
            </a:r>
          </a:p>
        </p:txBody>
      </p:sp>
      <p:sp>
        <p:nvSpPr>
          <p:cNvPr id="13" name="Овал 12"/>
          <p:cNvSpPr/>
          <p:nvPr/>
        </p:nvSpPr>
        <p:spPr>
          <a:xfrm>
            <a:off x="3357563" y="4071938"/>
            <a:ext cx="1295400" cy="122396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20 м/с</a:t>
            </a:r>
          </a:p>
        </p:txBody>
      </p:sp>
      <p:sp>
        <p:nvSpPr>
          <p:cNvPr id="14" name="Овал 13"/>
          <p:cNvSpPr/>
          <p:nvPr/>
        </p:nvSpPr>
        <p:spPr>
          <a:xfrm>
            <a:off x="5572125" y="4000500"/>
            <a:ext cx="1295400" cy="12239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15 м/с</a:t>
            </a:r>
          </a:p>
        </p:txBody>
      </p:sp>
      <p:cxnSp>
        <p:nvCxnSpPr>
          <p:cNvPr id="25" name="Прямая со стрелкой 24"/>
          <p:cNvCxnSpPr>
            <a:stCxn id="7" idx="2"/>
            <a:endCxn id="12" idx="0"/>
          </p:cNvCxnSpPr>
          <p:nvPr/>
        </p:nvCxnSpPr>
        <p:spPr>
          <a:xfrm rot="5400000">
            <a:off x="1113632" y="3313906"/>
            <a:ext cx="1506538" cy="9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5400000">
            <a:off x="3284538" y="3357563"/>
            <a:ext cx="1430337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6" idx="2"/>
          </p:cNvCxnSpPr>
          <p:nvPr/>
        </p:nvCxnSpPr>
        <p:spPr>
          <a:xfrm rot="16200000" flipH="1">
            <a:off x="5599113" y="3241675"/>
            <a:ext cx="1363662" cy="269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BF773-E9F6-4605-A407-C07DA7721555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" name="Выноска-облако 3"/>
          <p:cNvSpPr/>
          <p:nvPr/>
        </p:nvSpPr>
        <p:spPr>
          <a:xfrm>
            <a:off x="214313" y="1785938"/>
            <a:ext cx="3714750" cy="2428875"/>
          </a:xfrm>
          <a:prstGeom prst="cloud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1"/>
                </a:solidFill>
              </a:rPr>
              <a:t>Путь - это</a:t>
            </a:r>
          </a:p>
        </p:txBody>
      </p:sp>
      <p:sp>
        <p:nvSpPr>
          <p:cNvPr id="6" name="Вертикальный свиток 5"/>
          <p:cNvSpPr/>
          <p:nvPr/>
        </p:nvSpPr>
        <p:spPr>
          <a:xfrm>
            <a:off x="3571875" y="1857375"/>
            <a:ext cx="5572125" cy="3786188"/>
          </a:xfrm>
          <a:prstGeom prst="verticalScrol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tx1"/>
                </a:solidFill>
              </a:rPr>
              <a:t>Длина траектории, по которой движется тело в течение некоторого промежутка времени.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BF773-E9F6-4605-A407-C07DA7721555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219-588-779 Ошлыкова Л.В.-учитель физики МАОУ "ЛСОШ №7"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604</Words>
  <Application>Microsoft Office PowerPoint</Application>
  <PresentationFormat>Экран (4:3)</PresentationFormat>
  <Paragraphs>115</Paragraphs>
  <Slides>19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Тема Office</vt:lpstr>
      <vt:lpstr>Формула</vt:lpstr>
      <vt:lpstr>Слайд 1</vt:lpstr>
      <vt:lpstr>Вспомним слова Федора Ивановича Тютчева</vt:lpstr>
      <vt:lpstr>Слайд 3</vt:lpstr>
      <vt:lpstr>Повторим и вспомним</vt:lpstr>
      <vt:lpstr>Что характеризует   скорость? </vt:lpstr>
      <vt:lpstr>Скорость                                              характеризует быстроту движения</vt:lpstr>
      <vt:lpstr>Основная единица измерения скорости.</vt:lpstr>
      <vt:lpstr>Найди ошибку и исправь ее.</vt:lpstr>
      <vt:lpstr>Слайд 9</vt:lpstr>
      <vt:lpstr>Слайд 10</vt:lpstr>
      <vt:lpstr>Слайд 11</vt:lpstr>
      <vt:lpstr>Равноускоренное движение – </vt:lpstr>
      <vt:lpstr>Слайд 13</vt:lpstr>
      <vt:lpstr>Слайд 14</vt:lpstr>
      <vt:lpstr>Ускорение показывает изменение модуля вектора скорости в единицу времени.</vt:lpstr>
      <vt:lpstr>Слайд 16</vt:lpstr>
      <vt:lpstr>Слайд 17</vt:lpstr>
      <vt:lpstr>Домашнее задание</vt:lpstr>
      <vt:lpstr>Продолжи предложение 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характеризует   скорость? </dc:title>
  <dc:creator>www.PHILka.RU</dc:creator>
  <cp:lastModifiedBy>Никитенкова</cp:lastModifiedBy>
  <cp:revision>44</cp:revision>
  <dcterms:created xsi:type="dcterms:W3CDTF">2010-10-03T20:01:36Z</dcterms:created>
  <dcterms:modified xsi:type="dcterms:W3CDTF">2013-12-16T10:02:39Z</dcterms:modified>
</cp:coreProperties>
</file>