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93" r:id="rId4"/>
    <p:sldId id="284" r:id="rId5"/>
    <p:sldId id="289" r:id="rId6"/>
    <p:sldId id="290" r:id="rId7"/>
    <p:sldId id="285" r:id="rId8"/>
    <p:sldId id="270" r:id="rId9"/>
    <p:sldId id="271" r:id="rId10"/>
    <p:sldId id="291" r:id="rId11"/>
    <p:sldId id="287" r:id="rId12"/>
    <p:sldId id="288" r:id="rId13"/>
    <p:sldId id="274" r:id="rId14"/>
    <p:sldId id="277" r:id="rId15"/>
    <p:sldId id="278" r:id="rId16"/>
    <p:sldId id="276" r:id="rId17"/>
    <p:sldId id="260" r:id="rId18"/>
    <p:sldId id="281" r:id="rId19"/>
    <p:sldId id="280" r:id="rId20"/>
    <p:sldId id="261" r:id="rId21"/>
    <p:sldId id="299" r:id="rId22"/>
    <p:sldId id="262" r:id="rId23"/>
    <p:sldId id="263" r:id="rId24"/>
    <p:sldId id="292" r:id="rId25"/>
    <p:sldId id="297" r:id="rId26"/>
    <p:sldId id="294" r:id="rId27"/>
    <p:sldId id="295" r:id="rId28"/>
    <p:sldId id="296" r:id="rId29"/>
    <p:sldId id="298" r:id="rId30"/>
    <p:sldId id="30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97" autoAdjust="0"/>
  </p:normalViewPr>
  <p:slideViewPr>
    <p:cSldViewPr>
      <p:cViewPr varScale="1">
        <p:scale>
          <a:sx n="56" d="100"/>
          <a:sy n="56" d="100"/>
        </p:scale>
        <p:origin x="-192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23789F-F11C-4161-8C83-7C260B473684}" type="datetimeFigureOut">
              <a:rPr lang="ru-RU" smtClean="0"/>
              <a:pPr/>
              <a:t>16.12.2013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A4BCB9-1D18-4DF5-BF3C-110F9ADD9B7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3789F-F11C-4161-8C83-7C260B473684}" type="datetimeFigureOut">
              <a:rPr lang="ru-RU" smtClean="0"/>
              <a:pPr/>
              <a:t>16.12.2013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4BCB9-1D18-4DF5-BF3C-110F9ADD9B7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аиса\Desktop\esenin_pic_02.jpg"/>
          <p:cNvPicPr>
            <a:picLocks noChangeAspect="1" noChangeArrowheads="1"/>
          </p:cNvPicPr>
          <p:nvPr/>
        </p:nvPicPr>
        <p:blipFill>
          <a:blip r:embed="rId2" cstate="print"/>
          <a:srcRect/>
          <a:stretch>
            <a:fillRect/>
          </a:stretch>
        </p:blipFill>
        <p:spPr bwMode="auto">
          <a:xfrm>
            <a:off x="1181123" y="428604"/>
            <a:ext cx="6677025" cy="1600200"/>
          </a:xfrm>
          <a:prstGeom prst="rect">
            <a:avLst/>
          </a:prstGeom>
          <a:noFill/>
        </p:spPr>
      </p:pic>
      <p:sp>
        <p:nvSpPr>
          <p:cNvPr id="3" name="TextBox 2"/>
          <p:cNvSpPr txBox="1"/>
          <p:nvPr/>
        </p:nvSpPr>
        <p:spPr>
          <a:xfrm>
            <a:off x="1142976" y="2571745"/>
            <a:ext cx="7715304" cy="2092881"/>
          </a:xfrm>
          <a:prstGeom prst="rect">
            <a:avLst/>
          </a:prstGeom>
          <a:noFill/>
        </p:spPr>
        <p:txBody>
          <a:bodyPr wrap="square" rtlCol="0">
            <a:spAutoFit/>
          </a:bodyPr>
          <a:lstStyle/>
          <a:p>
            <a:pPr algn="ctr"/>
            <a:r>
              <a:rPr lang="ru-RU" sz="2800" b="1" dirty="0" smtClean="0">
                <a:solidFill>
                  <a:srgbClr val="FF0000"/>
                </a:solidFill>
              </a:rPr>
              <a:t>Уроки – исследования «Душа грустит </a:t>
            </a:r>
          </a:p>
          <a:p>
            <a:pPr algn="ctr"/>
            <a:r>
              <a:rPr lang="ru-RU" sz="2800" b="1" dirty="0" smtClean="0">
                <a:solidFill>
                  <a:srgbClr val="FF0000"/>
                </a:solidFill>
              </a:rPr>
              <a:t>о небесах…» по поэме С.А. Есенина «</a:t>
            </a:r>
            <a:r>
              <a:rPr lang="ru-RU" sz="2800" b="1" dirty="0" err="1" smtClean="0">
                <a:solidFill>
                  <a:srgbClr val="FF0000"/>
                </a:solidFill>
              </a:rPr>
              <a:t>Микола</a:t>
            </a:r>
            <a:r>
              <a:rPr lang="ru-RU" sz="2800" b="1" dirty="0" smtClean="0">
                <a:solidFill>
                  <a:srgbClr val="FF0000"/>
                </a:solidFill>
              </a:rPr>
              <a:t>»</a:t>
            </a:r>
          </a:p>
          <a:p>
            <a:pPr algn="ctr"/>
            <a:endParaRPr lang="ru-RU" sz="2800" b="1" dirty="0" smtClean="0">
              <a:solidFill>
                <a:srgbClr val="FF0000"/>
              </a:solidFill>
            </a:endParaRPr>
          </a:p>
          <a:p>
            <a:pPr algn="r"/>
            <a:endParaRPr lang="ru-RU" sz="2800" b="1" dirty="0" smtClean="0">
              <a:solidFill>
                <a:srgbClr val="FF0000"/>
              </a:solidFill>
            </a:endParaRPr>
          </a:p>
          <a:p>
            <a:endParaRPr lang="ru-RU" dirty="0">
              <a:latin typeface="Times New Roman" pitchFamily="18" charset="0"/>
              <a:cs typeface="Times New Roman" pitchFamily="18" charset="0"/>
            </a:endParaRPr>
          </a:p>
        </p:txBody>
      </p:sp>
      <p:sp>
        <p:nvSpPr>
          <p:cNvPr id="6" name="TextBox 5"/>
          <p:cNvSpPr txBox="1"/>
          <p:nvPr/>
        </p:nvSpPr>
        <p:spPr>
          <a:xfrm>
            <a:off x="3000364" y="4143380"/>
            <a:ext cx="5500726" cy="584775"/>
          </a:xfrm>
          <a:prstGeom prst="rect">
            <a:avLst/>
          </a:prstGeom>
          <a:noFill/>
        </p:spPr>
        <p:txBody>
          <a:bodyPr wrap="square" rtlCol="0">
            <a:spAutoFit/>
          </a:bodyPr>
          <a:lstStyle/>
          <a:p>
            <a:r>
              <a:rPr lang="ru-RU" sz="1600" b="1" dirty="0" smtClean="0">
                <a:solidFill>
                  <a:srgbClr val="92D050"/>
                </a:solidFill>
              </a:rPr>
              <a:t>                                                      Класс – 11-1</a:t>
            </a:r>
          </a:p>
          <a:p>
            <a:r>
              <a:rPr lang="ru-RU" sz="1600" b="1" dirty="0" smtClean="0">
                <a:solidFill>
                  <a:srgbClr val="92D050"/>
                </a:solidFill>
              </a:rPr>
              <a:t>                                                      Учитель – Шарина Р.П.</a:t>
            </a:r>
            <a:endParaRPr lang="ru-RU" sz="1600" b="1" dirty="0">
              <a:solidFill>
                <a:srgbClr val="92D050"/>
              </a:solidFill>
            </a:endParaRPr>
          </a:p>
        </p:txBody>
      </p:sp>
      <p:sp>
        <p:nvSpPr>
          <p:cNvPr id="7" name="TextBox 6"/>
          <p:cNvSpPr txBox="1"/>
          <p:nvPr/>
        </p:nvSpPr>
        <p:spPr>
          <a:xfrm>
            <a:off x="3571868" y="6072206"/>
            <a:ext cx="2928958" cy="338554"/>
          </a:xfrm>
          <a:prstGeom prst="rect">
            <a:avLst/>
          </a:prstGeom>
          <a:noFill/>
        </p:spPr>
        <p:txBody>
          <a:bodyPr wrap="square" rtlCol="0">
            <a:spAutoFit/>
          </a:bodyPr>
          <a:lstStyle/>
          <a:p>
            <a:r>
              <a:rPr lang="ru-RU" sz="1600" b="1" dirty="0" smtClean="0">
                <a:solidFill>
                  <a:srgbClr val="92D050"/>
                </a:solidFill>
              </a:rPr>
              <a:t>2013 -2014 учебный год</a:t>
            </a:r>
            <a:endParaRPr lang="ru-RU" sz="1600" b="1"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3306" y="1687661"/>
            <a:ext cx="5214974" cy="2862322"/>
          </a:xfrm>
          <a:prstGeom prst="rect">
            <a:avLst/>
          </a:prstGeom>
          <a:noFill/>
        </p:spPr>
        <p:txBody>
          <a:bodyPr wrap="square" rtlCol="0">
            <a:spAutoFit/>
          </a:bodyPr>
          <a:lstStyle/>
          <a:p>
            <a:r>
              <a:rPr lang="ru-RU" sz="2000" b="1" dirty="0" smtClean="0"/>
              <a:t>Николай Чудотворец </a:t>
            </a:r>
            <a:r>
              <a:rPr lang="ru-RU" sz="2000" b="1" dirty="0" err="1" smtClean="0"/>
              <a:t>считется</a:t>
            </a:r>
            <a:r>
              <a:rPr lang="ru-RU" sz="2000" b="1" dirty="0" smtClean="0"/>
              <a:t> покровителем моряков и воинов.</a:t>
            </a:r>
          </a:p>
          <a:p>
            <a:r>
              <a:rPr lang="ru-RU" sz="2000" b="1" dirty="0" smtClean="0"/>
              <a:t>Молитвы, обращённые к Николаю Чудотворцу, помогают избавиться от бед и добиться восстановления справедливости. На Руси его называли Николой. Празднуется Никола два раза в году. Весной 22 мая – Никола Вешний. Зимой 19 декабря – Никола зимний. </a:t>
            </a:r>
            <a:endParaRPr lang="ru-RU" sz="2000" b="1" dirty="0"/>
          </a:p>
        </p:txBody>
      </p:sp>
      <p:pic>
        <p:nvPicPr>
          <p:cNvPr id="1032" name="Picture 8" descr="C:\Users\Раиса\Desktop\Св. Николай Чудотворец. На водах.jpg"/>
          <p:cNvPicPr>
            <a:picLocks noChangeAspect="1" noChangeArrowheads="1"/>
          </p:cNvPicPr>
          <p:nvPr/>
        </p:nvPicPr>
        <p:blipFill>
          <a:blip r:embed="rId2" cstate="print"/>
          <a:srcRect/>
          <a:stretch>
            <a:fillRect/>
          </a:stretch>
        </p:blipFill>
        <p:spPr bwMode="auto">
          <a:xfrm>
            <a:off x="228592" y="642918"/>
            <a:ext cx="3200400" cy="4219575"/>
          </a:xfrm>
          <a:prstGeom prst="flowChartAlternateProcess">
            <a:avLst/>
          </a:prstGeom>
          <a:noFill/>
        </p:spPr>
      </p:pic>
      <p:sp>
        <p:nvSpPr>
          <p:cNvPr id="10" name="TextBox 9"/>
          <p:cNvSpPr txBox="1"/>
          <p:nvPr/>
        </p:nvSpPr>
        <p:spPr>
          <a:xfrm>
            <a:off x="785786" y="5357826"/>
            <a:ext cx="3071834" cy="584775"/>
          </a:xfrm>
          <a:prstGeom prst="rect">
            <a:avLst/>
          </a:prstGeom>
          <a:noFill/>
        </p:spPr>
        <p:txBody>
          <a:bodyPr wrap="square" rtlCol="0">
            <a:spAutoFit/>
          </a:bodyPr>
          <a:lstStyle/>
          <a:p>
            <a:r>
              <a:rPr lang="ru-RU" sz="1600" b="1" dirty="0" smtClean="0">
                <a:solidFill>
                  <a:srgbClr val="FFC000"/>
                </a:solidFill>
              </a:rPr>
              <a:t>С. </a:t>
            </a:r>
            <a:r>
              <a:rPr lang="ru-RU" sz="1600" b="1" dirty="0" err="1" smtClean="0">
                <a:solidFill>
                  <a:srgbClr val="FFC000"/>
                </a:solidFill>
              </a:rPr>
              <a:t>Ефошин</a:t>
            </a:r>
            <a:r>
              <a:rPr lang="ru-RU" sz="1600" b="1" dirty="0" smtClean="0">
                <a:solidFill>
                  <a:srgbClr val="FFC000"/>
                </a:solidFill>
              </a:rPr>
              <a:t>  Св. Николай Чудотворец . На водах.</a:t>
            </a:r>
            <a:endParaRPr lang="ru-RU" sz="1600" b="1" dirty="0">
              <a:solidFill>
                <a:srgbClr val="FFC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5957848"/>
            <a:ext cx="7786742" cy="400110"/>
          </a:xfrm>
          <a:prstGeom prst="rect">
            <a:avLst/>
          </a:prstGeom>
          <a:noFill/>
        </p:spPr>
        <p:txBody>
          <a:bodyPr wrap="square" rtlCol="0">
            <a:spAutoFit/>
          </a:bodyPr>
          <a:lstStyle/>
          <a:p>
            <a:r>
              <a:rPr lang="ru-RU" sz="2000" b="1" dirty="0" smtClean="0">
                <a:solidFill>
                  <a:srgbClr val="C00000"/>
                </a:solidFill>
              </a:rPr>
              <a:t>Виталий </a:t>
            </a:r>
            <a:r>
              <a:rPr lang="ru-RU" sz="2000" b="1" dirty="0" err="1" smtClean="0">
                <a:solidFill>
                  <a:srgbClr val="C00000"/>
                </a:solidFill>
              </a:rPr>
              <a:t>Графов.Св</a:t>
            </a:r>
            <a:r>
              <a:rPr lang="ru-RU" sz="2000" b="1" dirty="0" smtClean="0">
                <a:solidFill>
                  <a:srgbClr val="C00000"/>
                </a:solidFill>
              </a:rPr>
              <a:t>. Николай Чудотворец . 2011 г.</a:t>
            </a:r>
            <a:endParaRPr lang="ru-RU" sz="2000" b="1" dirty="0">
              <a:solidFill>
                <a:srgbClr val="C00000"/>
              </a:solidFill>
            </a:endParaRPr>
          </a:p>
        </p:txBody>
      </p:sp>
      <p:pic>
        <p:nvPicPr>
          <p:cNvPr id="43011" name="Picture 3" descr="C:\Users\Раиса\Desktop\Есенин. Микола\Картины. Никола\Виталий Графов.Св. Николай Чудотворец 2011 г.холст, масло.jpg"/>
          <p:cNvPicPr>
            <a:picLocks noChangeAspect="1" noChangeArrowheads="1"/>
          </p:cNvPicPr>
          <p:nvPr/>
        </p:nvPicPr>
        <p:blipFill>
          <a:blip r:embed="rId2" cstate="print"/>
          <a:srcRect/>
          <a:stretch>
            <a:fillRect/>
          </a:stretch>
        </p:blipFill>
        <p:spPr bwMode="auto">
          <a:xfrm>
            <a:off x="3186113" y="214290"/>
            <a:ext cx="2771775" cy="5219700"/>
          </a:xfrm>
          <a:prstGeom prst="ellipse">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3042" y="6072206"/>
            <a:ext cx="6643734" cy="369332"/>
          </a:xfrm>
          <a:prstGeom prst="rect">
            <a:avLst/>
          </a:prstGeom>
          <a:noFill/>
        </p:spPr>
        <p:txBody>
          <a:bodyPr wrap="square" rtlCol="0">
            <a:spAutoFit/>
          </a:bodyPr>
          <a:lstStyle/>
          <a:p>
            <a:endParaRPr lang="ru-RU" dirty="0"/>
          </a:p>
        </p:txBody>
      </p:sp>
      <p:pic>
        <p:nvPicPr>
          <p:cNvPr id="3074" name="Picture 2" descr="C:\Users\Раиса\Desktop\Есенин. Микола\Картины. Никола\nikolaj-chudotvorec-2010g-ikona-110x130mm.jpg"/>
          <p:cNvPicPr>
            <a:picLocks noChangeAspect="1" noChangeArrowheads="1"/>
          </p:cNvPicPr>
          <p:nvPr/>
        </p:nvPicPr>
        <p:blipFill>
          <a:blip r:embed="rId2" cstate="print"/>
          <a:srcRect/>
          <a:stretch>
            <a:fillRect/>
          </a:stretch>
        </p:blipFill>
        <p:spPr bwMode="auto">
          <a:xfrm>
            <a:off x="285720" y="1033469"/>
            <a:ext cx="3929090" cy="4681547"/>
          </a:xfrm>
          <a:prstGeom prst="rect">
            <a:avLst/>
          </a:prstGeom>
          <a:noFill/>
        </p:spPr>
      </p:pic>
      <p:sp>
        <p:nvSpPr>
          <p:cNvPr id="5" name="TextBox 4"/>
          <p:cNvSpPr txBox="1"/>
          <p:nvPr/>
        </p:nvSpPr>
        <p:spPr>
          <a:xfrm>
            <a:off x="5072066" y="1512878"/>
            <a:ext cx="3500462" cy="3416320"/>
          </a:xfrm>
          <a:prstGeom prst="rect">
            <a:avLst/>
          </a:prstGeom>
          <a:noFill/>
        </p:spPr>
        <p:txBody>
          <a:bodyPr wrap="square" rtlCol="0">
            <a:spAutoFit/>
          </a:bodyPr>
          <a:lstStyle/>
          <a:p>
            <a:r>
              <a:rPr lang="ru-RU" b="1" dirty="0" smtClean="0"/>
              <a:t>Пришла домой, подняла глаза в уголок, где висели иконы.</a:t>
            </a:r>
          </a:p>
          <a:p>
            <a:r>
              <a:rPr lang="ru-RU" b="1" dirty="0" smtClean="0"/>
              <a:t> «Да это же был сам Николай, Угодник Божий! Как же я сразу не признала в старичке нашего Чудотворца?» — изумилась старушка и пала ниц перед иконой Святителя. Благодарные слезы ручейками потекли по ее изрезанным лучиками-морщинками щекам.</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аиса\Desktop\Есенин. Микола\Аджигитов Ильдар Кадирович\Аджигитов И.К.Николай Чудотворец..jpg"/>
          <p:cNvPicPr>
            <a:picLocks noChangeAspect="1" noChangeArrowheads="1"/>
          </p:cNvPicPr>
          <p:nvPr/>
        </p:nvPicPr>
        <p:blipFill>
          <a:blip r:embed="rId2" cstate="print"/>
          <a:srcRect/>
          <a:stretch>
            <a:fillRect/>
          </a:stretch>
        </p:blipFill>
        <p:spPr bwMode="auto">
          <a:xfrm>
            <a:off x="642910" y="571480"/>
            <a:ext cx="3838575" cy="4762500"/>
          </a:xfrm>
          <a:prstGeom prst="flowChartAlternateProcess">
            <a:avLst/>
          </a:prstGeom>
          <a:noFill/>
        </p:spPr>
      </p:pic>
      <p:sp>
        <p:nvSpPr>
          <p:cNvPr id="3" name="TextBox 2"/>
          <p:cNvSpPr txBox="1"/>
          <p:nvPr/>
        </p:nvSpPr>
        <p:spPr>
          <a:xfrm>
            <a:off x="4929190" y="1081991"/>
            <a:ext cx="4000528" cy="3847207"/>
          </a:xfrm>
          <a:prstGeom prst="rect">
            <a:avLst/>
          </a:prstGeom>
          <a:noFill/>
        </p:spPr>
        <p:txBody>
          <a:bodyPr wrap="square" rtlCol="0">
            <a:spAutoFit/>
          </a:bodyPr>
          <a:lstStyle/>
          <a:p>
            <a:r>
              <a:rPr lang="ru-RU" sz="2000" b="1" dirty="0" smtClean="0"/>
              <a:t>Он появился на месте казни, когда меч уже был занесен над головами невинно осужденных. Отстранив стражу, святитель остановил руку палача. Никто не осмелился воспрепятствовать ему.</a:t>
            </a:r>
          </a:p>
          <a:p>
            <a:r>
              <a:rPr lang="ru-RU" sz="2000" b="1" dirty="0" smtClean="0"/>
              <a:t>Градоначальник, грозно обличенный святым Николаем, сознался в своем грехе и просил принять его покаяние.</a:t>
            </a:r>
          </a:p>
          <a:p>
            <a:endParaRPr lang="ru-RU" sz="2400" dirty="0"/>
          </a:p>
        </p:txBody>
      </p:sp>
      <p:sp>
        <p:nvSpPr>
          <p:cNvPr id="4" name="TextBox 3"/>
          <p:cNvSpPr txBox="1"/>
          <p:nvPr/>
        </p:nvSpPr>
        <p:spPr>
          <a:xfrm>
            <a:off x="428596" y="5786454"/>
            <a:ext cx="4143404" cy="369332"/>
          </a:xfrm>
          <a:prstGeom prst="rect">
            <a:avLst/>
          </a:prstGeom>
          <a:noFill/>
        </p:spPr>
        <p:txBody>
          <a:bodyPr wrap="square" rtlCol="0">
            <a:spAutoFit/>
          </a:bodyPr>
          <a:lstStyle/>
          <a:p>
            <a:r>
              <a:rPr lang="ru-RU" b="1" dirty="0" smtClean="0"/>
              <a:t>  </a:t>
            </a:r>
            <a:r>
              <a:rPr lang="ru-RU" b="1" dirty="0" err="1" smtClean="0">
                <a:solidFill>
                  <a:srgbClr val="FFC000"/>
                </a:solidFill>
              </a:rPr>
              <a:t>Аджигитов</a:t>
            </a:r>
            <a:r>
              <a:rPr lang="ru-RU" b="1" dirty="0" smtClean="0">
                <a:solidFill>
                  <a:srgbClr val="FFC000"/>
                </a:solidFill>
              </a:rPr>
              <a:t> И.Г.  Николай Чудотворец.</a:t>
            </a:r>
            <a:endParaRPr lang="ru-RU" b="1"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Раиса\Desktop\Есенин. Микола\И. Репин\56835705_Repin.jpg"/>
          <p:cNvPicPr>
            <a:picLocks noChangeAspect="1" noChangeArrowheads="1"/>
          </p:cNvPicPr>
          <p:nvPr/>
        </p:nvPicPr>
        <p:blipFill>
          <a:blip r:embed="rId2" cstate="print"/>
          <a:srcRect/>
          <a:stretch>
            <a:fillRect/>
          </a:stretch>
        </p:blipFill>
        <p:spPr bwMode="auto">
          <a:xfrm>
            <a:off x="500034" y="500042"/>
            <a:ext cx="3419475" cy="4914900"/>
          </a:xfrm>
          <a:prstGeom prst="flowChartAlternateProcess">
            <a:avLst/>
          </a:prstGeom>
          <a:noFill/>
        </p:spPr>
      </p:pic>
      <p:sp>
        <p:nvSpPr>
          <p:cNvPr id="3" name="TextBox 2"/>
          <p:cNvSpPr txBox="1"/>
          <p:nvPr/>
        </p:nvSpPr>
        <p:spPr>
          <a:xfrm>
            <a:off x="1428728" y="5786454"/>
            <a:ext cx="1714512" cy="338554"/>
          </a:xfrm>
          <a:prstGeom prst="rect">
            <a:avLst/>
          </a:prstGeom>
          <a:noFill/>
        </p:spPr>
        <p:txBody>
          <a:bodyPr wrap="square" rtlCol="0">
            <a:spAutoFit/>
          </a:bodyPr>
          <a:lstStyle/>
          <a:p>
            <a:r>
              <a:rPr lang="ru-RU" sz="1600" b="1" dirty="0" smtClean="0">
                <a:solidFill>
                  <a:srgbClr val="FFC000"/>
                </a:solidFill>
              </a:rPr>
              <a:t>1874 - 1947</a:t>
            </a:r>
            <a:endParaRPr lang="ru-RU" sz="1600" b="1" dirty="0">
              <a:solidFill>
                <a:srgbClr val="FFC000"/>
              </a:solidFill>
            </a:endParaRPr>
          </a:p>
        </p:txBody>
      </p:sp>
      <p:sp>
        <p:nvSpPr>
          <p:cNvPr id="4" name="TextBox 3"/>
          <p:cNvSpPr txBox="1"/>
          <p:nvPr/>
        </p:nvSpPr>
        <p:spPr>
          <a:xfrm>
            <a:off x="4500562" y="2056780"/>
            <a:ext cx="3643338" cy="2308324"/>
          </a:xfrm>
          <a:prstGeom prst="rect">
            <a:avLst/>
          </a:prstGeom>
          <a:noFill/>
        </p:spPr>
        <p:txBody>
          <a:bodyPr wrap="square" rtlCol="0">
            <a:spAutoFit/>
          </a:bodyPr>
          <a:lstStyle/>
          <a:p>
            <a:r>
              <a:rPr lang="ru-RU" b="1" dirty="0" smtClean="0"/>
              <a:t>Одна  история из жизни Николая Угодника  вдохновила  русского художника </a:t>
            </a:r>
            <a:r>
              <a:rPr lang="ru-RU" b="1" u="sng" dirty="0" smtClean="0">
                <a:solidFill>
                  <a:srgbClr val="C00000"/>
                </a:solidFill>
              </a:rPr>
              <a:t>И. Репина</a:t>
            </a:r>
            <a:r>
              <a:rPr lang="ru-RU" b="1" dirty="0" smtClean="0"/>
              <a:t>, и свои чувства он выразил в картине «Николай </a:t>
            </a:r>
            <a:r>
              <a:rPr lang="ru-RU" b="1" dirty="0" err="1" smtClean="0"/>
              <a:t>Мирликийский</a:t>
            </a:r>
            <a:r>
              <a:rPr lang="ru-RU" b="1" dirty="0" smtClean="0"/>
              <a:t> спасает от смертной казни  трёх невинно осуждённых».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иса\Desktop\Есенин. Микола\И. Репин\Николай Мирликийский избавляет от смертной казни трёх невинно осуждённых.jpg"/>
          <p:cNvPicPr>
            <a:picLocks noChangeAspect="1" noChangeArrowheads="1"/>
          </p:cNvPicPr>
          <p:nvPr/>
        </p:nvPicPr>
        <p:blipFill>
          <a:blip r:embed="rId2" cstate="print"/>
          <a:srcRect/>
          <a:stretch>
            <a:fillRect/>
          </a:stretch>
        </p:blipFill>
        <p:spPr bwMode="auto">
          <a:xfrm>
            <a:off x="428596" y="214290"/>
            <a:ext cx="4829189" cy="5429288"/>
          </a:xfrm>
          <a:prstGeom prst="flowChartAlternateProcess">
            <a:avLst/>
          </a:prstGeom>
          <a:noFill/>
        </p:spPr>
      </p:pic>
      <p:sp>
        <p:nvSpPr>
          <p:cNvPr id="3" name="TextBox 2"/>
          <p:cNvSpPr txBox="1"/>
          <p:nvPr/>
        </p:nvSpPr>
        <p:spPr>
          <a:xfrm>
            <a:off x="571472" y="5929330"/>
            <a:ext cx="4714908" cy="584775"/>
          </a:xfrm>
          <a:prstGeom prst="rect">
            <a:avLst/>
          </a:prstGeom>
          <a:noFill/>
        </p:spPr>
        <p:txBody>
          <a:bodyPr wrap="square" rtlCol="0">
            <a:spAutoFit/>
          </a:bodyPr>
          <a:lstStyle/>
          <a:p>
            <a:pPr algn="ctr"/>
            <a:r>
              <a:rPr lang="ru-RU" sz="1600" b="1" dirty="0" smtClean="0">
                <a:solidFill>
                  <a:srgbClr val="FFC000"/>
                </a:solidFill>
                <a:latin typeface="Times New Roman" pitchFamily="18" charset="0"/>
                <a:cs typeface="Times New Roman" pitchFamily="18" charset="0"/>
              </a:rPr>
              <a:t>Николай </a:t>
            </a:r>
            <a:r>
              <a:rPr lang="ru-RU" sz="1600" b="1" dirty="0" err="1" smtClean="0">
                <a:solidFill>
                  <a:srgbClr val="FFC000"/>
                </a:solidFill>
                <a:latin typeface="Times New Roman" pitchFamily="18" charset="0"/>
                <a:cs typeface="Times New Roman" pitchFamily="18" charset="0"/>
              </a:rPr>
              <a:t>Мирликийский</a:t>
            </a:r>
            <a:r>
              <a:rPr lang="ru-RU" sz="1600" b="1" dirty="0" smtClean="0">
                <a:solidFill>
                  <a:srgbClr val="FFC000"/>
                </a:solidFill>
                <a:latin typeface="Times New Roman" pitchFamily="18" charset="0"/>
                <a:cs typeface="Times New Roman" pitchFamily="18" charset="0"/>
              </a:rPr>
              <a:t> спасает от смертной казни  трёх невинно осуждённых.</a:t>
            </a:r>
            <a:endParaRPr lang="ru-RU" sz="1600" dirty="0">
              <a:solidFill>
                <a:srgbClr val="FFC000"/>
              </a:solidFill>
              <a:latin typeface="Times New Roman" pitchFamily="18" charset="0"/>
              <a:cs typeface="Times New Roman" pitchFamily="18" charset="0"/>
            </a:endParaRPr>
          </a:p>
        </p:txBody>
      </p:sp>
      <p:sp>
        <p:nvSpPr>
          <p:cNvPr id="4" name="TextBox 3"/>
          <p:cNvSpPr txBox="1"/>
          <p:nvPr/>
        </p:nvSpPr>
        <p:spPr>
          <a:xfrm>
            <a:off x="5643570" y="887442"/>
            <a:ext cx="3286116" cy="3970318"/>
          </a:xfrm>
          <a:prstGeom prst="rect">
            <a:avLst/>
          </a:prstGeom>
          <a:noFill/>
        </p:spPr>
        <p:txBody>
          <a:bodyPr wrap="square" rtlCol="0">
            <a:spAutoFit/>
          </a:bodyPr>
          <a:lstStyle/>
          <a:p>
            <a:r>
              <a:rPr lang="ru-RU" b="1" dirty="0" smtClean="0">
                <a:latin typeface="Times New Roman" pitchFamily="18" charset="0"/>
                <a:cs typeface="Times New Roman" pitchFamily="18" charset="0"/>
              </a:rPr>
              <a:t>Николай Чудотворец появился на месте казни, когда меч уже был занесен над головами невинно осужденных. Отстранив стражу, святитель остановил руку палача. Никто не осмелился воспрепятствовать ему.</a:t>
            </a:r>
          </a:p>
          <a:p>
            <a:r>
              <a:rPr lang="ru-RU" b="1" dirty="0" smtClean="0">
                <a:latin typeface="Times New Roman" pitchFamily="18" charset="0"/>
                <a:cs typeface="Times New Roman" pitchFamily="18" charset="0"/>
              </a:rPr>
              <a:t>Градоначальник, грозно обличенный святым Николаем, сознался в своем грехе и просил принять его покаяние.</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3438" y="1647001"/>
            <a:ext cx="3929090" cy="3139321"/>
          </a:xfrm>
          <a:prstGeom prst="rect">
            <a:avLst/>
          </a:prstGeom>
          <a:noFill/>
        </p:spPr>
        <p:txBody>
          <a:bodyPr wrap="square" rtlCol="0">
            <a:spAutoFit/>
          </a:bodyPr>
          <a:lstStyle/>
          <a:p>
            <a:r>
              <a:rPr lang="ru-RU" b="1" dirty="0" smtClean="0"/>
              <a:t>К образу этого Святителя неоднократно обращается на протяжении своей жизни русский художник</a:t>
            </a:r>
            <a:r>
              <a:rPr lang="ru-RU" b="1" dirty="0" smtClean="0">
                <a:solidFill>
                  <a:srgbClr val="FF0000"/>
                </a:solidFill>
              </a:rPr>
              <a:t> Н.К.Рерих</a:t>
            </a:r>
            <a:r>
              <a:rPr lang="ru-RU" b="1" dirty="0" smtClean="0"/>
              <a:t>. Он упоминает Святого Николая в очерках и в разные годы посвящает Ему свои картины. Очевидно, что Святой — Небесный Покровитель художника, это следует из самого имени — Николай.</a:t>
            </a:r>
          </a:p>
          <a:p>
            <a:endParaRPr lang="ru-RU" dirty="0"/>
          </a:p>
        </p:txBody>
      </p:sp>
      <p:sp>
        <p:nvSpPr>
          <p:cNvPr id="5" name="TextBox 4"/>
          <p:cNvSpPr txBox="1"/>
          <p:nvPr/>
        </p:nvSpPr>
        <p:spPr>
          <a:xfrm>
            <a:off x="1500166" y="4286256"/>
            <a:ext cx="1928826" cy="338554"/>
          </a:xfrm>
          <a:prstGeom prst="rect">
            <a:avLst/>
          </a:prstGeom>
          <a:noFill/>
        </p:spPr>
        <p:txBody>
          <a:bodyPr wrap="square" rtlCol="0">
            <a:spAutoFit/>
          </a:bodyPr>
          <a:lstStyle/>
          <a:p>
            <a:r>
              <a:rPr lang="ru-RU" sz="1600" b="1" dirty="0" smtClean="0">
                <a:solidFill>
                  <a:srgbClr val="FFC000"/>
                </a:solidFill>
              </a:rPr>
              <a:t>1874 - 1947</a:t>
            </a:r>
            <a:endParaRPr lang="ru-RU" sz="1600" b="1" dirty="0">
              <a:solidFill>
                <a:srgbClr val="FFC000"/>
              </a:solidFill>
            </a:endParaRPr>
          </a:p>
        </p:txBody>
      </p:sp>
      <p:pic>
        <p:nvPicPr>
          <p:cNvPr id="2052" name="Picture 4" descr="C:\Users\Раиса\Desktop\i.jpeg"/>
          <p:cNvPicPr>
            <a:picLocks noChangeAspect="1" noChangeArrowheads="1"/>
          </p:cNvPicPr>
          <p:nvPr/>
        </p:nvPicPr>
        <p:blipFill>
          <a:blip r:embed="rId2" cstate="print"/>
          <a:srcRect/>
          <a:stretch>
            <a:fillRect/>
          </a:stretch>
        </p:blipFill>
        <p:spPr bwMode="auto">
          <a:xfrm>
            <a:off x="441326" y="1571612"/>
            <a:ext cx="3201980" cy="2500330"/>
          </a:xfrm>
          <a:prstGeom prst="flowChartAlternateProcess">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Раиса\Desktop\Есенин. Микола\Н. Рерих\Nikolai-Ugodnik_[1914].jpg"/>
          <p:cNvPicPr>
            <a:picLocks noChangeAspect="1" noChangeArrowheads="1"/>
          </p:cNvPicPr>
          <p:nvPr/>
        </p:nvPicPr>
        <p:blipFill>
          <a:blip r:embed="rId2" cstate="print"/>
          <a:srcRect/>
          <a:stretch>
            <a:fillRect/>
          </a:stretch>
        </p:blipFill>
        <p:spPr bwMode="auto">
          <a:xfrm>
            <a:off x="428596" y="1500174"/>
            <a:ext cx="3714776" cy="3286148"/>
          </a:xfrm>
          <a:prstGeom prst="flowChartAlternateProcess">
            <a:avLst/>
          </a:prstGeom>
          <a:noFill/>
        </p:spPr>
      </p:pic>
      <p:sp>
        <p:nvSpPr>
          <p:cNvPr id="4" name="TextBox 3"/>
          <p:cNvSpPr txBox="1"/>
          <p:nvPr/>
        </p:nvSpPr>
        <p:spPr>
          <a:xfrm>
            <a:off x="785786" y="5214950"/>
            <a:ext cx="3714776" cy="369332"/>
          </a:xfrm>
          <a:prstGeom prst="rect">
            <a:avLst/>
          </a:prstGeom>
          <a:noFill/>
        </p:spPr>
        <p:txBody>
          <a:bodyPr wrap="square" rtlCol="0">
            <a:spAutoFit/>
          </a:bodyPr>
          <a:lstStyle/>
          <a:p>
            <a:r>
              <a:rPr lang="ru-RU" sz="1600" b="1" dirty="0" smtClean="0">
                <a:solidFill>
                  <a:srgbClr val="FFC000"/>
                </a:solidFill>
              </a:rPr>
              <a:t>Н.Рерих. Николай - Угодник</a:t>
            </a:r>
            <a:r>
              <a:rPr lang="ru-RU" b="1" dirty="0" smtClean="0">
                <a:solidFill>
                  <a:srgbClr val="FFC000"/>
                </a:solidFill>
              </a:rPr>
              <a:t>.</a:t>
            </a:r>
            <a:endParaRPr lang="ru-RU" b="1" dirty="0">
              <a:solidFill>
                <a:srgbClr val="FFC000"/>
              </a:solidFill>
            </a:endParaRPr>
          </a:p>
        </p:txBody>
      </p:sp>
      <p:sp>
        <p:nvSpPr>
          <p:cNvPr id="6" name="TextBox 5"/>
          <p:cNvSpPr txBox="1"/>
          <p:nvPr/>
        </p:nvSpPr>
        <p:spPr>
          <a:xfrm>
            <a:off x="4714876" y="1253385"/>
            <a:ext cx="4214842" cy="4247317"/>
          </a:xfrm>
          <a:prstGeom prst="rect">
            <a:avLst/>
          </a:prstGeom>
          <a:noFill/>
        </p:spPr>
        <p:txBody>
          <a:bodyPr wrap="square" rtlCol="0">
            <a:spAutoFit/>
          </a:bodyPr>
          <a:lstStyle/>
          <a:p>
            <a:r>
              <a:rPr lang="ru-RU" b="1" dirty="0" smtClean="0"/>
              <a:t>Перед взором зрителя открывается тревожный пейзаж с тяжёлым грозовым небом, чётко очерченной линией холмов, движущейся фигурой Николы и двух глубоких старцев со склонёнными главами; вдали, на возвышении, видны белые городские стены и храм. Тёмные облака надвигаются на город, в то время как на первом плане уже видны яркие лучи солнца, освещающие землю и небо. Художник как бы показывает: приближающаяся опасность временна, и после неё воцарится солнечный день! </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Раиса\Desktop\Ефошкин\Ефошкин.jpg"/>
          <p:cNvPicPr>
            <a:picLocks noChangeAspect="1" noChangeArrowheads="1"/>
          </p:cNvPicPr>
          <p:nvPr/>
        </p:nvPicPr>
        <p:blipFill>
          <a:blip r:embed="rId2" cstate="print"/>
          <a:srcRect/>
          <a:stretch>
            <a:fillRect/>
          </a:stretch>
        </p:blipFill>
        <p:spPr bwMode="auto">
          <a:xfrm>
            <a:off x="642910" y="1785926"/>
            <a:ext cx="2143140" cy="2857520"/>
          </a:xfrm>
          <a:prstGeom prst="flowChartAlternateProcess">
            <a:avLst/>
          </a:prstGeom>
          <a:noFill/>
        </p:spPr>
      </p:pic>
      <p:sp>
        <p:nvSpPr>
          <p:cNvPr id="3" name="TextBox 2"/>
          <p:cNvSpPr txBox="1"/>
          <p:nvPr/>
        </p:nvSpPr>
        <p:spPr>
          <a:xfrm>
            <a:off x="928662" y="4929198"/>
            <a:ext cx="2357454" cy="338554"/>
          </a:xfrm>
          <a:prstGeom prst="rect">
            <a:avLst/>
          </a:prstGeom>
          <a:noFill/>
        </p:spPr>
        <p:txBody>
          <a:bodyPr wrap="square" rtlCol="0">
            <a:spAutoFit/>
          </a:bodyPr>
          <a:lstStyle/>
          <a:p>
            <a:r>
              <a:rPr lang="ru-RU" sz="1600" dirty="0" smtClean="0">
                <a:solidFill>
                  <a:srgbClr val="FFC000"/>
                </a:solidFill>
              </a:rPr>
              <a:t>Родился в  1960 г.</a:t>
            </a:r>
            <a:endParaRPr lang="ru-RU" sz="1600" dirty="0">
              <a:solidFill>
                <a:srgbClr val="FFC000"/>
              </a:solidFill>
            </a:endParaRPr>
          </a:p>
        </p:txBody>
      </p:sp>
      <p:sp>
        <p:nvSpPr>
          <p:cNvPr id="4" name="TextBox 3"/>
          <p:cNvSpPr txBox="1"/>
          <p:nvPr/>
        </p:nvSpPr>
        <p:spPr>
          <a:xfrm>
            <a:off x="3643306" y="1870068"/>
            <a:ext cx="4714908" cy="3416320"/>
          </a:xfrm>
          <a:prstGeom prst="rect">
            <a:avLst/>
          </a:prstGeom>
          <a:noFill/>
        </p:spPr>
        <p:txBody>
          <a:bodyPr wrap="square" rtlCol="0">
            <a:spAutoFit/>
          </a:bodyPr>
          <a:lstStyle/>
          <a:p>
            <a:r>
              <a:rPr lang="ru-RU" b="1" dirty="0" smtClean="0"/>
              <a:t> Художник </a:t>
            </a:r>
            <a:r>
              <a:rPr lang="ru-RU" b="1" dirty="0" smtClean="0">
                <a:solidFill>
                  <a:srgbClr val="FF0000"/>
                </a:solidFill>
              </a:rPr>
              <a:t>Сергей Николаевич </a:t>
            </a:r>
            <a:r>
              <a:rPr lang="ru-RU" b="1" dirty="0" err="1" smtClean="0">
                <a:solidFill>
                  <a:srgbClr val="FF0000"/>
                </a:solidFill>
              </a:rPr>
              <a:t>Ефошкин</a:t>
            </a:r>
            <a:r>
              <a:rPr lang="ru-RU" b="1" dirty="0" smtClean="0">
                <a:solidFill>
                  <a:srgbClr val="FF0000"/>
                </a:solidFill>
              </a:rPr>
              <a:t> </a:t>
            </a:r>
            <a:r>
              <a:rPr lang="ru-RU" b="1" dirty="0" smtClean="0"/>
              <a:t>родился в 1960 году в Москве. </a:t>
            </a:r>
          </a:p>
          <a:p>
            <a:r>
              <a:rPr lang="ru-RU" b="1" dirty="0" smtClean="0"/>
              <a:t>Он – один из немногих современных авторов, целиком посвятивший своё творчество теме истории России и истории Православия. Верный традициям русской реалистической живописи, он создаёт свои произведения с высочайшим профессиональным мастерством, тонким вкусом и безупречным знанием истории.</a:t>
            </a:r>
          </a:p>
          <a:p>
            <a:endParaRPr lang="ru-RU" b="1" dirty="0" smtClean="0"/>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76" y="1155688"/>
            <a:ext cx="4000528" cy="3416320"/>
          </a:xfrm>
          <a:prstGeom prst="rect">
            <a:avLst/>
          </a:prstGeom>
          <a:noFill/>
        </p:spPr>
        <p:txBody>
          <a:bodyPr wrap="square" rtlCol="0">
            <a:spAutoFit/>
          </a:bodyPr>
          <a:lstStyle/>
          <a:p>
            <a:r>
              <a:rPr lang="ru-RU" b="1" dirty="0" smtClean="0"/>
              <a:t> Художник работает в жанрах исторической картины, портрета, пейзажа, книжного оформления и иллюстрации. Сергей </a:t>
            </a:r>
            <a:r>
              <a:rPr lang="ru-RU" b="1" dirty="0" err="1" smtClean="0"/>
              <a:t>Ефошкин</a:t>
            </a:r>
            <a:r>
              <a:rPr lang="ru-RU" b="1" dirty="0" smtClean="0"/>
              <a:t> является автором живописных исторических циклов , в том числе</a:t>
            </a:r>
          </a:p>
          <a:p>
            <a:r>
              <a:rPr lang="ru-RU" b="1" dirty="0" smtClean="0"/>
              <a:t> « Житие и чудеса Святителя Николая Чудотворца», а также автором оформления и иллюстраций книг: В.П. </a:t>
            </a:r>
            <a:r>
              <a:rPr lang="ru-RU" b="1" dirty="0" err="1" smtClean="0"/>
              <a:t>Столярова</a:t>
            </a:r>
            <a:r>
              <a:rPr lang="ru-RU" b="1" dirty="0" smtClean="0"/>
              <a:t> « Сказание</a:t>
            </a:r>
          </a:p>
          <a:p>
            <a:r>
              <a:rPr lang="ru-RU" b="1" dirty="0" smtClean="0"/>
              <a:t> о святителе Николае - архиепископе </a:t>
            </a:r>
            <a:r>
              <a:rPr lang="ru-RU" b="1" dirty="0" err="1" smtClean="0"/>
              <a:t>Мирликийском</a:t>
            </a:r>
            <a:r>
              <a:rPr lang="ru-RU" b="1" dirty="0" smtClean="0"/>
              <a:t>, чудотворце».</a:t>
            </a:r>
            <a:endParaRPr lang="ru-RU" b="1" dirty="0"/>
          </a:p>
        </p:txBody>
      </p:sp>
      <p:pic>
        <p:nvPicPr>
          <p:cNvPr id="5122" name="Picture 2" descr="C:\Users\Раиса\Desktop\Ефошкин\Оправдание невинно обвиняемого слуги.jpg"/>
          <p:cNvPicPr>
            <a:picLocks noChangeAspect="1" noChangeArrowheads="1"/>
          </p:cNvPicPr>
          <p:nvPr/>
        </p:nvPicPr>
        <p:blipFill>
          <a:blip r:embed="rId2" cstate="print"/>
          <a:srcRect/>
          <a:stretch>
            <a:fillRect/>
          </a:stretch>
        </p:blipFill>
        <p:spPr bwMode="auto">
          <a:xfrm>
            <a:off x="407986" y="357166"/>
            <a:ext cx="3949700" cy="5184775"/>
          </a:xfrm>
          <a:prstGeom prst="flowChartAlternateProcess">
            <a:avLst/>
          </a:prstGeom>
          <a:noFill/>
        </p:spPr>
      </p:pic>
      <p:sp>
        <p:nvSpPr>
          <p:cNvPr id="4" name="TextBox 3"/>
          <p:cNvSpPr txBox="1"/>
          <p:nvPr/>
        </p:nvSpPr>
        <p:spPr>
          <a:xfrm>
            <a:off x="500034" y="5929330"/>
            <a:ext cx="4572032" cy="338554"/>
          </a:xfrm>
          <a:prstGeom prst="rect">
            <a:avLst/>
          </a:prstGeom>
          <a:noFill/>
        </p:spPr>
        <p:txBody>
          <a:bodyPr wrap="square" rtlCol="0">
            <a:spAutoFit/>
          </a:bodyPr>
          <a:lstStyle/>
          <a:p>
            <a:r>
              <a:rPr lang="ru-RU" sz="1600" b="1" dirty="0" smtClean="0">
                <a:solidFill>
                  <a:srgbClr val="FFC000"/>
                </a:solidFill>
              </a:rPr>
              <a:t>Оправдание невинно обвиняемого слуги.</a:t>
            </a:r>
            <a:endParaRPr lang="ru-RU" sz="1600"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аиса\Desktop\EseninS.jpg"/>
          <p:cNvPicPr>
            <a:picLocks noChangeAspect="1" noChangeArrowheads="1"/>
          </p:cNvPicPr>
          <p:nvPr/>
        </p:nvPicPr>
        <p:blipFill>
          <a:blip r:embed="rId2" cstate="print"/>
          <a:srcRect/>
          <a:stretch>
            <a:fillRect/>
          </a:stretch>
        </p:blipFill>
        <p:spPr bwMode="auto">
          <a:xfrm>
            <a:off x="571472" y="1592263"/>
            <a:ext cx="2381250" cy="2705100"/>
          </a:xfrm>
          <a:prstGeom prst="flowChartAlternateProcess">
            <a:avLst/>
          </a:prstGeom>
          <a:noFill/>
        </p:spPr>
      </p:pic>
      <p:sp>
        <p:nvSpPr>
          <p:cNvPr id="3" name="TextBox 2"/>
          <p:cNvSpPr txBox="1"/>
          <p:nvPr/>
        </p:nvSpPr>
        <p:spPr>
          <a:xfrm>
            <a:off x="3500430" y="785794"/>
            <a:ext cx="5357850" cy="5601533"/>
          </a:xfrm>
          <a:prstGeom prst="rect">
            <a:avLst/>
          </a:prstGeom>
          <a:noFill/>
        </p:spPr>
        <p:txBody>
          <a:bodyPr wrap="square" rtlCol="0">
            <a:spAutoFit/>
          </a:bodyPr>
          <a:lstStyle/>
          <a:p>
            <a:r>
              <a:rPr lang="ru-RU" b="1" dirty="0" smtClean="0">
                <a:solidFill>
                  <a:srgbClr val="FF0000"/>
                </a:solidFill>
              </a:rPr>
              <a:t>                                    Цели уроков:</a:t>
            </a:r>
          </a:p>
          <a:p>
            <a:endParaRPr lang="ru-RU" b="1" dirty="0" smtClean="0">
              <a:solidFill>
                <a:srgbClr val="FFFF00"/>
              </a:solidFill>
            </a:endParaRPr>
          </a:p>
          <a:p>
            <a:r>
              <a:rPr lang="ru-RU" b="1" dirty="0" smtClean="0">
                <a:solidFill>
                  <a:srgbClr val="FFC000"/>
                </a:solidFill>
              </a:rPr>
              <a:t>1..Должны узнать:</a:t>
            </a:r>
          </a:p>
          <a:p>
            <a:endParaRPr lang="ru-RU" b="1" dirty="0" smtClean="0">
              <a:solidFill>
                <a:srgbClr val="FFFF00"/>
              </a:solidFill>
            </a:endParaRPr>
          </a:p>
          <a:p>
            <a:r>
              <a:rPr lang="ru-RU" b="1" dirty="0" smtClean="0">
                <a:solidFill>
                  <a:srgbClr val="FFFF00"/>
                </a:solidFill>
              </a:rPr>
              <a:t>-</a:t>
            </a:r>
            <a:r>
              <a:rPr lang="ru-RU" dirty="0" smtClean="0"/>
              <a:t>об отношении поэта</a:t>
            </a:r>
            <a:r>
              <a:rPr lang="ru-RU" b="1" dirty="0" smtClean="0"/>
              <a:t> </a:t>
            </a:r>
            <a:r>
              <a:rPr lang="ru-RU" dirty="0" smtClean="0"/>
              <a:t>к проблеме личности и её </a:t>
            </a:r>
          </a:p>
          <a:p>
            <a:r>
              <a:rPr lang="ru-RU" dirty="0" smtClean="0"/>
              <a:t>   связи с миром;</a:t>
            </a:r>
            <a:endParaRPr lang="ru-RU" b="1" dirty="0" smtClean="0">
              <a:solidFill>
                <a:srgbClr val="FFFF00"/>
              </a:solidFill>
            </a:endParaRPr>
          </a:p>
          <a:p>
            <a:pPr>
              <a:buFontTx/>
              <a:buChar char="-"/>
            </a:pPr>
            <a:r>
              <a:rPr lang="ru-RU" sz="1600" b="1" dirty="0" smtClean="0"/>
              <a:t>об истории создания произведения;</a:t>
            </a:r>
          </a:p>
          <a:p>
            <a:pPr>
              <a:buFontTx/>
              <a:buChar char="-"/>
            </a:pPr>
            <a:r>
              <a:rPr lang="ru-RU" sz="1600" b="1" dirty="0" smtClean="0"/>
              <a:t>о жизни одного из самых уважаемых и любимых  </a:t>
            </a:r>
          </a:p>
          <a:p>
            <a:r>
              <a:rPr lang="ru-RU" sz="1600" b="1" dirty="0" smtClean="0"/>
              <a:t>   святых на Руси Николае Чудотворце;</a:t>
            </a:r>
          </a:p>
          <a:p>
            <a:pPr>
              <a:buFontTx/>
              <a:buChar char="-"/>
            </a:pPr>
            <a:r>
              <a:rPr lang="ru-RU" sz="1600" b="1" dirty="0" smtClean="0"/>
              <a:t>о картинах русских художников, связанных с </a:t>
            </a:r>
          </a:p>
          <a:p>
            <a:r>
              <a:rPr lang="ru-RU" sz="1600" b="1" dirty="0" smtClean="0"/>
              <a:t>   именем святого;</a:t>
            </a:r>
          </a:p>
          <a:p>
            <a:r>
              <a:rPr lang="ru-RU" sz="1600" b="1" dirty="0" smtClean="0"/>
              <a:t> - о некоторых свидетельствах - помощи святого  </a:t>
            </a:r>
          </a:p>
          <a:p>
            <a:r>
              <a:rPr lang="ru-RU" sz="1600" b="1" dirty="0" smtClean="0"/>
              <a:t>   Николая Чудотворца.</a:t>
            </a:r>
            <a:r>
              <a:rPr lang="ru-RU" sz="1600" b="1" dirty="0" smtClean="0">
                <a:solidFill>
                  <a:srgbClr val="FFFF00"/>
                </a:solidFill>
              </a:rPr>
              <a:t> </a:t>
            </a:r>
          </a:p>
          <a:p>
            <a:endParaRPr lang="ru-RU" b="1" dirty="0" smtClean="0">
              <a:solidFill>
                <a:srgbClr val="FFFF00"/>
              </a:solidFill>
            </a:endParaRPr>
          </a:p>
          <a:p>
            <a:r>
              <a:rPr lang="ru-RU" b="1" dirty="0" smtClean="0">
                <a:solidFill>
                  <a:srgbClr val="FFC000"/>
                </a:solidFill>
              </a:rPr>
              <a:t>2. Должны дальше учиться:</a:t>
            </a:r>
          </a:p>
          <a:p>
            <a:endParaRPr lang="ru-RU" b="1" dirty="0" smtClean="0">
              <a:solidFill>
                <a:srgbClr val="FFFF00"/>
              </a:solidFill>
            </a:endParaRPr>
          </a:p>
          <a:p>
            <a:pPr>
              <a:buFontTx/>
              <a:buChar char="-"/>
            </a:pPr>
            <a:r>
              <a:rPr lang="ru-RU" sz="1600" b="1" dirty="0" smtClean="0"/>
              <a:t>делать литературоведческие анализы   поэтических </a:t>
            </a:r>
          </a:p>
          <a:p>
            <a:r>
              <a:rPr lang="ru-RU" sz="1600" b="1" dirty="0" smtClean="0"/>
              <a:t>   произведений;</a:t>
            </a:r>
          </a:p>
          <a:p>
            <a:r>
              <a:rPr lang="ru-RU" sz="1600" b="1" dirty="0" smtClean="0"/>
              <a:t>- выступать перед аудиторией.</a:t>
            </a:r>
          </a:p>
          <a:p>
            <a:endParaRPr lang="ru-RU" b="1" dirty="0" smtClean="0"/>
          </a:p>
          <a:p>
            <a:endParaRPr lang="ru-RU" dirty="0"/>
          </a:p>
        </p:txBody>
      </p:sp>
      <p:sp>
        <p:nvSpPr>
          <p:cNvPr id="4" name="TextBox 3"/>
          <p:cNvSpPr txBox="1"/>
          <p:nvPr/>
        </p:nvSpPr>
        <p:spPr>
          <a:xfrm>
            <a:off x="428596" y="4572008"/>
            <a:ext cx="2500330" cy="369332"/>
          </a:xfrm>
          <a:prstGeom prst="rect">
            <a:avLst/>
          </a:prstGeom>
          <a:noFill/>
        </p:spPr>
        <p:txBody>
          <a:bodyPr wrap="square" rtlCol="0">
            <a:spAutoFit/>
          </a:bodyPr>
          <a:lstStyle/>
          <a:p>
            <a:r>
              <a:rPr lang="ru-RU" b="1" dirty="0" smtClean="0">
                <a:solidFill>
                  <a:srgbClr val="C00000"/>
                </a:solidFill>
              </a:rPr>
              <a:t>             1985 - 1925</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428604"/>
            <a:ext cx="8215370" cy="4616648"/>
          </a:xfrm>
          <a:prstGeom prst="rect">
            <a:avLst/>
          </a:prstGeom>
          <a:noFill/>
        </p:spPr>
        <p:txBody>
          <a:bodyPr wrap="square" rtlCol="0">
            <a:spAutoFit/>
          </a:bodyPr>
          <a:lstStyle/>
          <a:p>
            <a:pPr algn="ctr"/>
            <a:r>
              <a:rPr lang="ru-RU" b="1" dirty="0" smtClean="0">
                <a:solidFill>
                  <a:srgbClr val="FF0000"/>
                </a:solidFill>
              </a:rPr>
              <a:t>Словарь поэмы</a:t>
            </a:r>
          </a:p>
          <a:p>
            <a:pPr algn="ctr"/>
            <a:endParaRPr lang="ru-RU" b="1" dirty="0" smtClean="0">
              <a:solidFill>
                <a:srgbClr val="FF0000"/>
              </a:solidFill>
            </a:endParaRPr>
          </a:p>
          <a:p>
            <a:r>
              <a:rPr lang="ru-RU" sz="1600" b="1" u="sng" dirty="0" err="1" smtClean="0">
                <a:solidFill>
                  <a:srgbClr val="FF0000"/>
                </a:solidFill>
              </a:rPr>
              <a:t>Микола</a:t>
            </a:r>
            <a:r>
              <a:rPr lang="ru-RU" sz="1600" b="1" u="sng" dirty="0" smtClean="0">
                <a:solidFill>
                  <a:srgbClr val="FF0000"/>
                </a:solidFill>
              </a:rPr>
              <a:t> </a:t>
            </a:r>
            <a:r>
              <a:rPr lang="ru-RU" sz="1600" b="1" dirty="0" smtClean="0"/>
              <a:t>— св. Николай, «архиепископ </a:t>
            </a:r>
            <a:r>
              <a:rPr lang="ru-RU" sz="1600" b="1" dirty="0" err="1" smtClean="0"/>
              <a:t>мирликийский</a:t>
            </a:r>
            <a:r>
              <a:rPr lang="ru-RU" sz="1600" b="1" dirty="0" smtClean="0"/>
              <a:t>, великий христианский святой,  </a:t>
            </a:r>
          </a:p>
          <a:p>
            <a:r>
              <a:rPr lang="ru-RU" sz="1600" b="1" dirty="0" smtClean="0"/>
              <a:t>                                    прославившийся чудотворениями при жизни и после смерти.</a:t>
            </a:r>
          </a:p>
          <a:p>
            <a:r>
              <a:rPr lang="ru-RU" sz="1600" b="1" u="sng" dirty="0" smtClean="0">
                <a:solidFill>
                  <a:srgbClr val="FF0000"/>
                </a:solidFill>
              </a:rPr>
              <a:t>Елейный - </a:t>
            </a:r>
            <a:r>
              <a:rPr lang="ru-RU" sz="1600" b="1" dirty="0" smtClean="0"/>
              <a:t>приятный</a:t>
            </a:r>
          </a:p>
          <a:p>
            <a:r>
              <a:rPr lang="ru-RU" sz="1600" b="1" u="sng" dirty="0" err="1" smtClean="0">
                <a:solidFill>
                  <a:srgbClr val="FF0000"/>
                </a:solidFill>
              </a:rPr>
              <a:t>Стягловица</a:t>
            </a:r>
            <a:r>
              <a:rPr lang="ru-RU" sz="1600" b="1" dirty="0" smtClean="0"/>
              <a:t> (</a:t>
            </a:r>
            <a:r>
              <a:rPr lang="ru-RU" sz="1600" b="1" dirty="0" err="1" smtClean="0"/>
              <a:t>стягольница</a:t>
            </a:r>
            <a:r>
              <a:rPr lang="ru-RU" sz="1600" b="1" dirty="0" smtClean="0"/>
              <a:t>) — верёвка или бечёвка для затягивания чего-либо.</a:t>
            </a:r>
          </a:p>
          <a:p>
            <a:r>
              <a:rPr lang="ru-RU" sz="1600" b="1" u="sng" dirty="0" smtClean="0">
                <a:solidFill>
                  <a:srgbClr val="FF0000"/>
                </a:solidFill>
              </a:rPr>
              <a:t>Охлопья</a:t>
            </a:r>
            <a:r>
              <a:rPr lang="ru-RU" sz="1600" b="1" dirty="0" smtClean="0">
                <a:solidFill>
                  <a:srgbClr val="FF0000"/>
                </a:solidFill>
              </a:rPr>
              <a:t> </a:t>
            </a:r>
            <a:r>
              <a:rPr lang="ru-RU" sz="1600" b="1" dirty="0" smtClean="0"/>
              <a:t>— от охлопать (отрясти, отряхнуть). </a:t>
            </a:r>
          </a:p>
          <a:p>
            <a:r>
              <a:rPr lang="ru-RU" sz="1600" b="1" u="sng" dirty="0" smtClean="0">
                <a:solidFill>
                  <a:srgbClr val="FF0000"/>
                </a:solidFill>
              </a:rPr>
              <a:t>Лузга </a:t>
            </a:r>
            <a:r>
              <a:rPr lang="ru-RU" sz="1600" b="1" dirty="0" smtClean="0"/>
              <a:t>— здесь: мякина.</a:t>
            </a:r>
          </a:p>
          <a:p>
            <a:r>
              <a:rPr lang="ru-RU" sz="1600" b="1" u="sng" dirty="0" smtClean="0">
                <a:solidFill>
                  <a:srgbClr val="FF0000"/>
                </a:solidFill>
              </a:rPr>
              <a:t>Окосье </a:t>
            </a:r>
            <a:r>
              <a:rPr lang="ru-RU" sz="1600" b="1" dirty="0" smtClean="0"/>
              <a:t>— рукоятка косы, косовище.</a:t>
            </a:r>
          </a:p>
          <a:p>
            <a:r>
              <a:rPr lang="ru-RU" sz="1600" b="1" u="sng" dirty="0" err="1" smtClean="0">
                <a:solidFill>
                  <a:srgbClr val="FF0000"/>
                </a:solidFill>
              </a:rPr>
              <a:t>Косница</a:t>
            </a:r>
            <a:r>
              <a:rPr lang="ru-RU" sz="1600" b="1" dirty="0" smtClean="0">
                <a:solidFill>
                  <a:srgbClr val="FF0000"/>
                </a:solidFill>
              </a:rPr>
              <a:t> </a:t>
            </a:r>
            <a:r>
              <a:rPr lang="ru-RU" sz="1600" b="1" dirty="0" smtClean="0"/>
              <a:t>— лента в косе.</a:t>
            </a:r>
          </a:p>
          <a:p>
            <a:r>
              <a:rPr lang="ru-RU" sz="1600" b="1" u="sng" dirty="0" smtClean="0">
                <a:solidFill>
                  <a:srgbClr val="FF0000"/>
                </a:solidFill>
              </a:rPr>
              <a:t>Лапоть</a:t>
            </a:r>
            <a:r>
              <a:rPr lang="ru-RU" sz="1600" b="1" dirty="0" smtClean="0">
                <a:solidFill>
                  <a:srgbClr val="FF0000"/>
                </a:solidFill>
              </a:rPr>
              <a:t> </a:t>
            </a:r>
            <a:r>
              <a:rPr lang="ru-RU" sz="1600" b="1" dirty="0" smtClean="0"/>
              <a:t>– короткая плетёная обувь.</a:t>
            </a:r>
          </a:p>
          <a:p>
            <a:r>
              <a:rPr lang="ru-RU" sz="1600" b="1" u="sng" dirty="0" err="1" smtClean="0">
                <a:solidFill>
                  <a:srgbClr val="FF0000"/>
                </a:solidFill>
              </a:rPr>
              <a:t>Милостник</a:t>
            </a:r>
            <a:r>
              <a:rPr lang="ru-RU" sz="1600" b="1" dirty="0" smtClean="0">
                <a:solidFill>
                  <a:srgbClr val="FF0000"/>
                </a:solidFill>
              </a:rPr>
              <a:t> – </a:t>
            </a:r>
            <a:r>
              <a:rPr lang="ru-RU" sz="1600" b="1" dirty="0" smtClean="0"/>
              <a:t>человек, по доброму относящийся к людям.</a:t>
            </a:r>
          </a:p>
          <a:p>
            <a:r>
              <a:rPr lang="ru-RU" sz="1600" b="1" u="sng" dirty="0" smtClean="0">
                <a:solidFill>
                  <a:srgbClr val="FF0000"/>
                </a:solidFill>
              </a:rPr>
              <a:t>Котомка</a:t>
            </a:r>
            <a:r>
              <a:rPr lang="ru-RU" sz="1600" b="1" dirty="0" smtClean="0">
                <a:solidFill>
                  <a:srgbClr val="FF0000"/>
                </a:solidFill>
              </a:rPr>
              <a:t> </a:t>
            </a:r>
            <a:r>
              <a:rPr lang="ru-RU" sz="1600" b="1" dirty="0" smtClean="0"/>
              <a:t>– путевая сумка.</a:t>
            </a:r>
          </a:p>
          <a:p>
            <a:r>
              <a:rPr lang="ru-RU" sz="1600" b="1" u="sng" dirty="0" smtClean="0">
                <a:solidFill>
                  <a:srgbClr val="FF0000"/>
                </a:solidFill>
              </a:rPr>
              <a:t>Псалтырь</a:t>
            </a:r>
            <a:r>
              <a:rPr lang="ru-RU" sz="1600" b="1" dirty="0" smtClean="0">
                <a:solidFill>
                  <a:srgbClr val="FF0000"/>
                </a:solidFill>
              </a:rPr>
              <a:t> </a:t>
            </a:r>
            <a:r>
              <a:rPr lang="ru-RU" sz="1600" b="1" dirty="0" smtClean="0"/>
              <a:t>– книга псалмов.</a:t>
            </a:r>
          </a:p>
          <a:p>
            <a:r>
              <a:rPr lang="ru-RU" sz="1600" b="1" u="sng" dirty="0" err="1" smtClean="0">
                <a:solidFill>
                  <a:srgbClr val="FF0000"/>
                </a:solidFill>
              </a:rPr>
              <a:t>Облачальный</a:t>
            </a:r>
            <a:r>
              <a:rPr lang="ru-RU" sz="1600" b="1" dirty="0" smtClean="0">
                <a:solidFill>
                  <a:srgbClr val="FF0000"/>
                </a:solidFill>
              </a:rPr>
              <a:t> </a:t>
            </a:r>
            <a:r>
              <a:rPr lang="ru-RU" sz="1600" b="1" dirty="0" smtClean="0"/>
              <a:t>– облаченье, относящееся к духовенству.</a:t>
            </a:r>
          </a:p>
          <a:p>
            <a:r>
              <a:rPr lang="ru-RU" sz="1600" b="1" u="sng" dirty="0" smtClean="0">
                <a:solidFill>
                  <a:srgbClr val="FF0000"/>
                </a:solidFill>
              </a:rPr>
              <a:t>Закрома</a:t>
            </a:r>
            <a:r>
              <a:rPr lang="ru-RU" sz="1600" b="1" dirty="0" smtClean="0"/>
              <a:t> – 1. Отгороженное место в амбаре для ссыпки зерна.</a:t>
            </a:r>
          </a:p>
          <a:p>
            <a:r>
              <a:rPr lang="ru-RU" sz="1600" b="1" dirty="0" smtClean="0"/>
              <a:t>                     2. Место для урожая.</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71480"/>
            <a:ext cx="7572428" cy="461665"/>
          </a:xfrm>
          <a:prstGeom prst="rect">
            <a:avLst/>
          </a:prstGeom>
          <a:noFill/>
        </p:spPr>
        <p:txBody>
          <a:bodyPr wrap="square" rtlCol="0">
            <a:spAutoFit/>
          </a:bodyPr>
          <a:lstStyle/>
          <a:p>
            <a:pPr algn="ctr"/>
            <a:r>
              <a:rPr lang="ru-RU" sz="2400" b="1" dirty="0" smtClean="0">
                <a:solidFill>
                  <a:srgbClr val="FF0000"/>
                </a:solidFill>
              </a:rPr>
              <a:t>Лирические герои поэмы</a:t>
            </a:r>
            <a:endParaRPr lang="ru-RU" sz="2400" b="1" dirty="0">
              <a:solidFill>
                <a:srgbClr val="FF0000"/>
              </a:solidFill>
            </a:endParaRPr>
          </a:p>
        </p:txBody>
      </p:sp>
      <p:sp>
        <p:nvSpPr>
          <p:cNvPr id="3" name="TextBox 2"/>
          <p:cNvSpPr txBox="1"/>
          <p:nvPr/>
        </p:nvSpPr>
        <p:spPr>
          <a:xfrm>
            <a:off x="785786" y="1714488"/>
            <a:ext cx="7429552" cy="2554545"/>
          </a:xfrm>
          <a:prstGeom prst="rect">
            <a:avLst/>
          </a:prstGeom>
          <a:noFill/>
        </p:spPr>
        <p:txBody>
          <a:bodyPr wrap="square" rtlCol="0">
            <a:spAutoFit/>
          </a:bodyPr>
          <a:lstStyle/>
          <a:p>
            <a:pPr marL="342900" indent="-342900">
              <a:buAutoNum type="arabicPeriod"/>
            </a:pPr>
            <a:r>
              <a:rPr lang="ru-RU" sz="2000" b="1" u="sng" dirty="0" err="1" smtClean="0"/>
              <a:t>Микола</a:t>
            </a:r>
            <a:r>
              <a:rPr lang="ru-RU" sz="2000" b="1" u="sng" dirty="0" smtClean="0"/>
              <a:t> </a:t>
            </a:r>
            <a:r>
              <a:rPr lang="ru-RU" sz="2000" b="1" dirty="0" smtClean="0"/>
              <a:t> (Николай Чудотворец, Николай Угодник, </a:t>
            </a:r>
          </a:p>
          <a:p>
            <a:pPr marL="342900" indent="-342900"/>
            <a:r>
              <a:rPr lang="ru-RU" sz="2000" b="1" dirty="0" smtClean="0"/>
              <a:t>      Николай  </a:t>
            </a:r>
            <a:r>
              <a:rPr lang="ru-RU" sz="2000" b="1" dirty="0" err="1" smtClean="0"/>
              <a:t>Мирликийский</a:t>
            </a:r>
            <a:r>
              <a:rPr lang="ru-RU" sz="2000" b="1" dirty="0" smtClean="0"/>
              <a:t>).</a:t>
            </a:r>
          </a:p>
          <a:p>
            <a:pPr marL="342900" indent="-342900"/>
            <a:endParaRPr lang="ru-RU" sz="2000" b="1" dirty="0" smtClean="0"/>
          </a:p>
          <a:p>
            <a:pPr marL="342900" indent="-342900"/>
            <a:r>
              <a:rPr lang="ru-RU" sz="2000" b="1" dirty="0" smtClean="0"/>
              <a:t>2. </a:t>
            </a:r>
            <a:r>
              <a:rPr lang="ru-RU" sz="2000" b="1" u="sng" dirty="0" smtClean="0"/>
              <a:t>Спас</a:t>
            </a:r>
            <a:r>
              <a:rPr lang="ru-RU" sz="2000" b="1" dirty="0" smtClean="0"/>
              <a:t> (Спаситель , Иисус Христос, Бог).</a:t>
            </a:r>
          </a:p>
          <a:p>
            <a:pPr marL="342900" indent="-342900"/>
            <a:endParaRPr lang="ru-RU" sz="2000" b="1" dirty="0" smtClean="0"/>
          </a:p>
          <a:p>
            <a:pPr marL="342900" indent="-342900"/>
            <a:r>
              <a:rPr lang="ru-RU" sz="2000" b="1" dirty="0" smtClean="0"/>
              <a:t>3. </a:t>
            </a:r>
            <a:r>
              <a:rPr lang="ru-RU" sz="2000" b="1" u="sng" dirty="0" smtClean="0"/>
              <a:t>«Божья мать» </a:t>
            </a:r>
            <a:r>
              <a:rPr lang="ru-RU" sz="2000" b="1" dirty="0" smtClean="0"/>
              <a:t>(Богородица, Матерь божья).</a:t>
            </a:r>
          </a:p>
          <a:p>
            <a:pPr marL="342900" indent="-342900"/>
            <a:endParaRPr lang="ru-RU" sz="2000" b="1" dirty="0" smtClean="0"/>
          </a:p>
          <a:p>
            <a:pPr marL="342900" indent="-342900"/>
            <a:r>
              <a:rPr lang="ru-RU" sz="2000" b="1" dirty="0" smtClean="0"/>
              <a:t>4. </a:t>
            </a:r>
            <a:r>
              <a:rPr lang="ru-RU" sz="2000" b="1" u="sng" dirty="0" smtClean="0"/>
              <a:t>«Пахаря» </a:t>
            </a:r>
            <a:r>
              <a:rPr lang="ru-RU" sz="2000" b="1" dirty="0" smtClean="0"/>
              <a:t>(крестьяне).</a:t>
            </a:r>
            <a:endParaRPr lang="ru-RU"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42918"/>
            <a:ext cx="7858180" cy="4647426"/>
          </a:xfrm>
          <a:prstGeom prst="rect">
            <a:avLst/>
          </a:prstGeom>
          <a:noFill/>
        </p:spPr>
        <p:txBody>
          <a:bodyPr wrap="square" rtlCol="0">
            <a:spAutoFit/>
          </a:bodyPr>
          <a:lstStyle/>
          <a:p>
            <a:r>
              <a:rPr lang="ru-RU" sz="2400" b="1" dirty="0" smtClean="0">
                <a:solidFill>
                  <a:srgbClr val="FF0000"/>
                </a:solidFill>
              </a:rPr>
              <a:t>                     Примерная схема анализа поэмы</a:t>
            </a:r>
          </a:p>
          <a:p>
            <a:endParaRPr lang="ru-RU" sz="2400" b="1" dirty="0" smtClean="0">
              <a:solidFill>
                <a:srgbClr val="C00000"/>
              </a:solidFill>
            </a:endParaRPr>
          </a:p>
          <a:p>
            <a:endParaRPr lang="ru-RU" sz="2400" b="1" dirty="0" smtClean="0"/>
          </a:p>
          <a:p>
            <a:r>
              <a:rPr lang="ru-RU" sz="2400" b="1" dirty="0" smtClean="0"/>
              <a:t>-</a:t>
            </a:r>
            <a:r>
              <a:rPr lang="ru-RU" sz="2000" b="1" dirty="0" smtClean="0"/>
              <a:t>Какие образы вы увидели в  поэме?</a:t>
            </a:r>
          </a:p>
          <a:p>
            <a:endParaRPr lang="ru-RU" sz="2000" b="1" dirty="0" smtClean="0"/>
          </a:p>
          <a:p>
            <a:r>
              <a:rPr lang="ru-RU" sz="2000" b="1" dirty="0" smtClean="0"/>
              <a:t>-Выделите  изобразительно-выразительные средства, </a:t>
            </a:r>
          </a:p>
          <a:p>
            <a:r>
              <a:rPr lang="ru-RU" sz="2000" b="1" dirty="0" smtClean="0"/>
              <a:t>  определить их роль в создании этих  образов.</a:t>
            </a:r>
          </a:p>
          <a:p>
            <a:endParaRPr lang="ru-RU" sz="2000" b="1" dirty="0" smtClean="0"/>
          </a:p>
          <a:p>
            <a:r>
              <a:rPr lang="ru-RU" sz="2000" b="1" dirty="0" smtClean="0"/>
              <a:t>-Каковы мотив, поэтическая идея произведения?</a:t>
            </a:r>
          </a:p>
          <a:p>
            <a:endParaRPr lang="ru-RU" sz="2000" b="1" dirty="0" smtClean="0"/>
          </a:p>
          <a:p>
            <a:r>
              <a:rPr lang="ru-RU" sz="2000" b="1" dirty="0" smtClean="0"/>
              <a:t>-Какие чувства вызвала у вас  поэма?</a:t>
            </a:r>
          </a:p>
          <a:p>
            <a:endParaRPr lang="ru-RU" sz="2000" b="1" dirty="0" smtClean="0"/>
          </a:p>
          <a:p>
            <a:r>
              <a:rPr lang="ru-RU" sz="2000" b="1" dirty="0" smtClean="0"/>
              <a:t>-Как работает </a:t>
            </a:r>
            <a:r>
              <a:rPr lang="ru-RU" sz="2000" b="1" dirty="0" err="1" smtClean="0"/>
              <a:t>цветопись</a:t>
            </a:r>
            <a:r>
              <a:rPr lang="ru-RU" sz="2000" b="1" dirty="0" smtClean="0"/>
              <a:t> и звукопись у  С.Есенина?</a:t>
            </a:r>
          </a:p>
          <a:p>
            <a:endParaRPr lang="ru-R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Раиса\Desktop\Фото Есенина\57c4d1f61584f19c841b78a61df.jpg"/>
          <p:cNvPicPr>
            <a:picLocks noChangeAspect="1" noChangeArrowheads="1"/>
          </p:cNvPicPr>
          <p:nvPr/>
        </p:nvPicPr>
        <p:blipFill>
          <a:blip r:embed="rId2" cstate="print"/>
          <a:srcRect/>
          <a:stretch>
            <a:fillRect/>
          </a:stretch>
        </p:blipFill>
        <p:spPr bwMode="auto">
          <a:xfrm>
            <a:off x="500034" y="1428750"/>
            <a:ext cx="3114675" cy="4000500"/>
          </a:xfrm>
          <a:prstGeom prst="flowChartAlternateProcess">
            <a:avLst/>
          </a:prstGeom>
          <a:noFill/>
        </p:spPr>
      </p:pic>
      <p:sp>
        <p:nvSpPr>
          <p:cNvPr id="4" name="TextBox 3"/>
          <p:cNvSpPr txBox="1"/>
          <p:nvPr/>
        </p:nvSpPr>
        <p:spPr>
          <a:xfrm>
            <a:off x="4286248" y="1322564"/>
            <a:ext cx="4500594" cy="4678204"/>
          </a:xfrm>
          <a:prstGeom prst="rect">
            <a:avLst/>
          </a:prstGeom>
          <a:noFill/>
        </p:spPr>
        <p:txBody>
          <a:bodyPr wrap="square" rtlCol="0">
            <a:spAutoFit/>
          </a:bodyPr>
          <a:lstStyle/>
          <a:p>
            <a:r>
              <a:rPr lang="ru-RU" sz="2000" b="1" dirty="0" smtClean="0"/>
              <a:t> Он удивлял завсегдатаев литературных салонов не только смелостью, пленительной красотой своего стиха, но и подчёркнуто-крестьянскими манерами. Он мог часами на публике или в дружеском кругу петь под гармонику родные рязанские частушки. Между тем за этим очевидным «местным колоритом» скрывалась напряжённая внутренняя жизнь, лишь великому поэту свойственная полнота видения мира, редкая способность находить прямые пути к тайнам русского бытия.</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аиса\Desktop\Фото Есенина\4.jpeg"/>
          <p:cNvPicPr>
            <a:picLocks noChangeAspect="1" noChangeArrowheads="1"/>
          </p:cNvPicPr>
          <p:nvPr/>
        </p:nvPicPr>
        <p:blipFill>
          <a:blip r:embed="rId2" cstate="print"/>
          <a:srcRect/>
          <a:stretch>
            <a:fillRect/>
          </a:stretch>
        </p:blipFill>
        <p:spPr bwMode="auto">
          <a:xfrm>
            <a:off x="428596" y="357166"/>
            <a:ext cx="3052777" cy="3448066"/>
          </a:xfrm>
          <a:prstGeom prst="rect">
            <a:avLst/>
          </a:prstGeom>
          <a:noFill/>
        </p:spPr>
      </p:pic>
      <p:sp>
        <p:nvSpPr>
          <p:cNvPr id="4" name="TextBox 3"/>
          <p:cNvSpPr txBox="1"/>
          <p:nvPr/>
        </p:nvSpPr>
        <p:spPr>
          <a:xfrm>
            <a:off x="646900" y="4204652"/>
            <a:ext cx="4429156" cy="1600438"/>
          </a:xfrm>
          <a:prstGeom prst="rect">
            <a:avLst/>
          </a:prstGeom>
          <a:noFill/>
        </p:spPr>
        <p:txBody>
          <a:bodyPr wrap="square" rtlCol="0">
            <a:spAutoFit/>
          </a:bodyPr>
          <a:lstStyle/>
          <a:p>
            <a:pPr algn="just"/>
            <a:r>
              <a:rPr lang="ru-RU" sz="1400" b="1" dirty="0" smtClean="0">
                <a:solidFill>
                  <a:srgbClr val="FFFF00"/>
                </a:solidFill>
              </a:rPr>
              <a:t>       Есенин - нежное  имя,</a:t>
            </a:r>
          </a:p>
          <a:p>
            <a:pPr algn="just"/>
            <a:r>
              <a:rPr lang="ru-RU" sz="1400" b="1" dirty="0" smtClean="0">
                <a:solidFill>
                  <a:srgbClr val="FFFF00"/>
                </a:solidFill>
              </a:rPr>
              <a:t>       Соловьиный звон.</a:t>
            </a:r>
          </a:p>
          <a:p>
            <a:pPr algn="just"/>
            <a:r>
              <a:rPr lang="ru-RU" sz="1400" b="1" dirty="0" smtClean="0">
                <a:solidFill>
                  <a:srgbClr val="FFFF00"/>
                </a:solidFill>
              </a:rPr>
              <a:t>       Кудрями золотыми</a:t>
            </a:r>
          </a:p>
          <a:p>
            <a:pPr algn="just"/>
            <a:r>
              <a:rPr lang="ru-RU" sz="1400" b="1" dirty="0" smtClean="0">
                <a:solidFill>
                  <a:srgbClr val="FFFF00"/>
                </a:solidFill>
              </a:rPr>
              <a:t>       Звенел весёлый клён.</a:t>
            </a:r>
          </a:p>
          <a:p>
            <a:pPr algn="just"/>
            <a:endParaRPr lang="ru-RU" sz="1400" b="1" dirty="0" smtClean="0"/>
          </a:p>
          <a:p>
            <a:pPr algn="just"/>
            <a:endParaRPr lang="ru-RU" sz="1400" b="1" dirty="0" smtClean="0"/>
          </a:p>
          <a:p>
            <a:pPr algn="just"/>
            <a:r>
              <a:rPr lang="ru-RU" sz="1400" b="1" dirty="0" smtClean="0">
                <a:solidFill>
                  <a:srgbClr val="00B0F0"/>
                </a:solidFill>
              </a:rPr>
              <a:t>                               М.Герасимов</a:t>
            </a:r>
            <a:endParaRPr lang="ru-RU" sz="1400" b="1" dirty="0">
              <a:solidFill>
                <a:srgbClr val="00B0F0"/>
              </a:solidFill>
            </a:endParaRPr>
          </a:p>
        </p:txBody>
      </p:sp>
      <p:sp>
        <p:nvSpPr>
          <p:cNvPr id="5" name="TextBox 4"/>
          <p:cNvSpPr txBox="1"/>
          <p:nvPr/>
        </p:nvSpPr>
        <p:spPr>
          <a:xfrm>
            <a:off x="3929058" y="893936"/>
            <a:ext cx="5214942" cy="4678204"/>
          </a:xfrm>
          <a:prstGeom prst="rect">
            <a:avLst/>
          </a:prstGeom>
          <a:noFill/>
        </p:spPr>
        <p:txBody>
          <a:bodyPr wrap="square" rtlCol="0">
            <a:spAutoFit/>
          </a:bodyPr>
          <a:lstStyle/>
          <a:p>
            <a:r>
              <a:rPr lang="ru-RU" sz="2000" b="1" dirty="0" smtClean="0"/>
              <a:t>Гений Сергея Есенина удивителен и многогранен, но теперь пришло время глубже осознать, что поэт не разменял свой талант, а обратил его на защиту распинаемого богоборцами Христа и поруганное Отечество.</a:t>
            </a:r>
          </a:p>
          <a:p>
            <a:r>
              <a:rPr lang="ru-RU" sz="2000" b="1" dirty="0" smtClean="0"/>
              <a:t>Сергею Есенину удалось в своих стихах сохранить целостность Руси, славянской культуры и самое главное -любовь к Богу и Отечеству  по пословице "где родился, там и пригодился". </a:t>
            </a:r>
          </a:p>
          <a:p>
            <a:r>
              <a:rPr lang="ru-RU" sz="2000" b="1" dirty="0" smtClean="0"/>
              <a:t>Глубокий патриотизм поэта не случаен, ведь его небесный покровитель, Сергий Радонежский -- защитник Святой Руси.</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Памятник Пушкина2"/>
          <p:cNvPicPr>
            <a:picLocks noChangeAspect="1" noChangeArrowheads="1"/>
          </p:cNvPicPr>
          <p:nvPr/>
        </p:nvPicPr>
        <p:blipFill>
          <a:blip r:embed="rId2" cstate="print"/>
          <a:srcRect l="24399" t="34966" r="7690"/>
          <a:stretch>
            <a:fillRect/>
          </a:stretch>
        </p:blipFill>
        <p:spPr>
          <a:xfrm>
            <a:off x="4643437" y="214290"/>
            <a:ext cx="4175125" cy="5510210"/>
          </a:xfrm>
          <a:prstGeom prst="rect">
            <a:avLst/>
          </a:prstGeom>
          <a:noFill/>
        </p:spPr>
      </p:pic>
      <p:sp>
        <p:nvSpPr>
          <p:cNvPr id="3" name="TextBox 2"/>
          <p:cNvSpPr txBox="1"/>
          <p:nvPr/>
        </p:nvSpPr>
        <p:spPr>
          <a:xfrm>
            <a:off x="500034" y="214290"/>
            <a:ext cx="3286148" cy="5909310"/>
          </a:xfrm>
          <a:prstGeom prst="rect">
            <a:avLst/>
          </a:prstGeom>
          <a:noFill/>
        </p:spPr>
        <p:txBody>
          <a:bodyPr wrap="square" rtlCol="0">
            <a:spAutoFit/>
          </a:bodyPr>
          <a:lstStyle/>
          <a:p>
            <a:pPr algn="ctr"/>
            <a:r>
              <a:rPr lang="ru-RU" b="1" dirty="0" smtClean="0">
                <a:solidFill>
                  <a:srgbClr val="FF0000"/>
                </a:solidFill>
              </a:rPr>
              <a:t>Пушкину</a:t>
            </a:r>
          </a:p>
          <a:p>
            <a:endParaRPr lang="ru-RU" b="1" dirty="0" smtClean="0"/>
          </a:p>
          <a:p>
            <a:r>
              <a:rPr lang="ru-RU" b="1" dirty="0" smtClean="0"/>
              <a:t>Мечтая о могучем даре</a:t>
            </a:r>
          </a:p>
          <a:p>
            <a:r>
              <a:rPr lang="ru-RU" b="1" dirty="0" smtClean="0"/>
              <a:t>Того, кто русской стал судьбой,</a:t>
            </a:r>
          </a:p>
          <a:p>
            <a:r>
              <a:rPr lang="ru-RU" b="1" dirty="0" smtClean="0"/>
              <a:t>Стою я на Тверском бульваре,</a:t>
            </a:r>
          </a:p>
          <a:p>
            <a:r>
              <a:rPr lang="ru-RU" b="1" dirty="0" smtClean="0"/>
              <a:t>Стою и говорю с собой…</a:t>
            </a:r>
          </a:p>
          <a:p>
            <a:endParaRPr lang="ru-RU" b="1" dirty="0" smtClean="0"/>
          </a:p>
          <a:p>
            <a:r>
              <a:rPr lang="ru-RU" b="1" dirty="0" smtClean="0"/>
              <a:t>Но эти милые забавы</a:t>
            </a:r>
          </a:p>
          <a:p>
            <a:r>
              <a:rPr lang="ru-RU" b="1" dirty="0" smtClean="0"/>
              <a:t>Не затемнили образ твой,</a:t>
            </a:r>
          </a:p>
          <a:p>
            <a:r>
              <a:rPr lang="ru-RU" b="1" dirty="0" smtClean="0"/>
              <a:t>И в бронзе выкованной славы</a:t>
            </a:r>
          </a:p>
          <a:p>
            <a:r>
              <a:rPr lang="ru-RU" b="1" dirty="0" smtClean="0"/>
              <a:t>Трясёшь ты гордой головой.</a:t>
            </a:r>
          </a:p>
          <a:p>
            <a:endParaRPr lang="ru-RU" b="1" dirty="0" smtClean="0"/>
          </a:p>
          <a:p>
            <a:r>
              <a:rPr lang="ru-RU" b="1" dirty="0" smtClean="0"/>
              <a:t>А я стою, как пред причастьем,</a:t>
            </a:r>
          </a:p>
          <a:p>
            <a:r>
              <a:rPr lang="ru-RU" b="1" dirty="0" smtClean="0"/>
              <a:t> И говорю в ответ тебе:</a:t>
            </a:r>
          </a:p>
          <a:p>
            <a:r>
              <a:rPr lang="ru-RU" b="1" dirty="0" smtClean="0"/>
              <a:t>Я умер бы сейчас от счастья,</a:t>
            </a:r>
          </a:p>
          <a:p>
            <a:r>
              <a:rPr lang="ru-RU" b="1" dirty="0" smtClean="0"/>
              <a:t>Сподобленный такой судьбе.</a:t>
            </a:r>
          </a:p>
          <a:p>
            <a:endParaRPr lang="ru-RU" b="1" dirty="0" smtClean="0"/>
          </a:p>
          <a:p>
            <a:r>
              <a:rPr lang="ru-RU" b="1" dirty="0" smtClean="0"/>
              <a:t>Но, обречённый на гоненье,</a:t>
            </a:r>
          </a:p>
          <a:p>
            <a:r>
              <a:rPr lang="ru-RU" b="1" dirty="0" smtClean="0"/>
              <a:t>Ещё я долго буду петь…</a:t>
            </a:r>
          </a:p>
          <a:p>
            <a:r>
              <a:rPr lang="ru-RU" b="1" dirty="0" smtClean="0"/>
              <a:t>Чтоб и моё степное пенье</a:t>
            </a:r>
          </a:p>
          <a:p>
            <a:r>
              <a:rPr lang="ru-RU" b="1" dirty="0" smtClean="0"/>
              <a:t>Сумело бронзой прозвенеть.</a:t>
            </a:r>
            <a:endParaRPr lang="ru-RU" b="1" dirty="0"/>
          </a:p>
        </p:txBody>
      </p:sp>
      <p:sp>
        <p:nvSpPr>
          <p:cNvPr id="4" name="TextBox 3"/>
          <p:cNvSpPr txBox="1"/>
          <p:nvPr/>
        </p:nvSpPr>
        <p:spPr>
          <a:xfrm>
            <a:off x="4500562" y="6000768"/>
            <a:ext cx="4572032" cy="523220"/>
          </a:xfrm>
          <a:prstGeom prst="rect">
            <a:avLst/>
          </a:prstGeom>
          <a:noFill/>
        </p:spPr>
        <p:txBody>
          <a:bodyPr wrap="square" rtlCol="0">
            <a:spAutoFit/>
          </a:bodyPr>
          <a:lstStyle/>
          <a:p>
            <a:pPr algn="ctr"/>
            <a:r>
              <a:rPr lang="ru-RU" sz="1400" b="1" dirty="0" smtClean="0">
                <a:solidFill>
                  <a:srgbClr val="FFFF00"/>
                </a:solidFill>
              </a:rPr>
              <a:t>Памятник Пушкину в Москве.</a:t>
            </a:r>
          </a:p>
          <a:p>
            <a:pPr algn="ctr"/>
            <a:r>
              <a:rPr lang="ru-RU" sz="1400" b="1" dirty="0" smtClean="0">
                <a:solidFill>
                  <a:srgbClr val="FFFF00"/>
                </a:solidFill>
              </a:rPr>
              <a:t> Скульптор – </a:t>
            </a:r>
            <a:r>
              <a:rPr lang="ru-RU" sz="1400" b="1" dirty="0" err="1" smtClean="0">
                <a:solidFill>
                  <a:srgbClr val="FFFF00"/>
                </a:solidFill>
              </a:rPr>
              <a:t>Опекушин</a:t>
            </a:r>
            <a:r>
              <a:rPr lang="ru-RU" sz="1400" b="1" dirty="0" smtClean="0">
                <a:solidFill>
                  <a:srgbClr val="FFFF00"/>
                </a:solidFill>
              </a:rPr>
              <a:t> А.М. 1880 г.</a:t>
            </a:r>
            <a:endParaRPr lang="ru-RU" sz="14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Раиса\Desktop\в Сакт-Петербурге.jpg"/>
          <p:cNvPicPr>
            <a:picLocks noChangeAspect="1" noChangeArrowheads="1"/>
          </p:cNvPicPr>
          <p:nvPr/>
        </p:nvPicPr>
        <p:blipFill>
          <a:blip r:embed="rId2" cstate="print"/>
          <a:srcRect/>
          <a:stretch>
            <a:fillRect/>
          </a:stretch>
        </p:blipFill>
        <p:spPr bwMode="auto">
          <a:xfrm>
            <a:off x="1285852" y="500042"/>
            <a:ext cx="6350000" cy="4762500"/>
          </a:xfrm>
          <a:prstGeom prst="rect">
            <a:avLst/>
          </a:prstGeom>
          <a:noFill/>
        </p:spPr>
      </p:pic>
      <p:sp>
        <p:nvSpPr>
          <p:cNvPr id="5" name="TextBox 4"/>
          <p:cNvSpPr txBox="1"/>
          <p:nvPr/>
        </p:nvSpPr>
        <p:spPr>
          <a:xfrm>
            <a:off x="1428728" y="5500702"/>
            <a:ext cx="6357982" cy="369332"/>
          </a:xfrm>
          <a:prstGeom prst="rect">
            <a:avLst/>
          </a:prstGeom>
          <a:noFill/>
        </p:spPr>
        <p:txBody>
          <a:bodyPr wrap="square" rtlCol="0">
            <a:spAutoFit/>
          </a:bodyPr>
          <a:lstStyle/>
          <a:p>
            <a:pPr algn="ctr"/>
            <a:r>
              <a:rPr lang="ru-RU" b="1" dirty="0" smtClean="0"/>
              <a:t>.</a:t>
            </a:r>
            <a:endParaRPr lang="ru-RU" b="1" dirty="0"/>
          </a:p>
        </p:txBody>
      </p:sp>
      <p:sp>
        <p:nvSpPr>
          <p:cNvPr id="4" name="Прямоугольник 3"/>
          <p:cNvSpPr/>
          <p:nvPr/>
        </p:nvSpPr>
        <p:spPr>
          <a:xfrm>
            <a:off x="2286000" y="5434628"/>
            <a:ext cx="4572000" cy="738664"/>
          </a:xfrm>
          <a:prstGeom prst="rect">
            <a:avLst/>
          </a:prstGeom>
        </p:spPr>
        <p:txBody>
          <a:bodyPr>
            <a:spAutoFit/>
          </a:bodyPr>
          <a:lstStyle/>
          <a:p>
            <a:pPr algn="ctr"/>
            <a:r>
              <a:rPr lang="ru-RU" sz="1400" b="1" dirty="0" smtClean="0">
                <a:solidFill>
                  <a:srgbClr val="FFFF00"/>
                </a:solidFill>
              </a:rPr>
              <a:t>г. Санкт-Петербург, в Таврическом саду.</a:t>
            </a:r>
          </a:p>
          <a:p>
            <a:pPr algn="ctr"/>
            <a:r>
              <a:rPr lang="ru-RU" sz="1400" b="1" dirty="0" smtClean="0">
                <a:solidFill>
                  <a:srgbClr val="FFFF00"/>
                </a:solidFill>
              </a:rPr>
              <a:t>Скульптор А.С. Чаркин, архитекторы Ф.К. Романовский, С.Л. Михайлов. 1995 г.</a:t>
            </a:r>
            <a:endParaRPr lang="ru-RU" sz="1400"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Раиса\Desktop\1.jpg"/>
          <p:cNvPicPr>
            <a:picLocks noChangeAspect="1" noChangeArrowheads="1"/>
          </p:cNvPicPr>
          <p:nvPr/>
        </p:nvPicPr>
        <p:blipFill>
          <a:blip r:embed="rId2" cstate="print"/>
          <a:srcRect/>
          <a:stretch>
            <a:fillRect/>
          </a:stretch>
        </p:blipFill>
        <p:spPr bwMode="auto">
          <a:xfrm>
            <a:off x="357158" y="142852"/>
            <a:ext cx="4286250" cy="5715000"/>
          </a:xfrm>
          <a:prstGeom prst="rect">
            <a:avLst/>
          </a:prstGeom>
          <a:noFill/>
        </p:spPr>
      </p:pic>
      <p:sp>
        <p:nvSpPr>
          <p:cNvPr id="4" name="TextBox 3"/>
          <p:cNvSpPr txBox="1"/>
          <p:nvPr/>
        </p:nvSpPr>
        <p:spPr>
          <a:xfrm>
            <a:off x="642910" y="6072206"/>
            <a:ext cx="4214842" cy="523220"/>
          </a:xfrm>
          <a:prstGeom prst="rect">
            <a:avLst/>
          </a:prstGeom>
          <a:noFill/>
        </p:spPr>
        <p:txBody>
          <a:bodyPr wrap="square" rtlCol="0">
            <a:spAutoFit/>
          </a:bodyPr>
          <a:lstStyle/>
          <a:p>
            <a:pPr algn="ctr"/>
            <a:r>
              <a:rPr lang="ru-RU" sz="1400" b="1" dirty="0" smtClean="0">
                <a:solidFill>
                  <a:srgbClr val="FFFF00"/>
                </a:solidFill>
              </a:rPr>
              <a:t>г. Липецк, бульвар Есенина.</a:t>
            </a:r>
          </a:p>
          <a:p>
            <a:pPr algn="ctr"/>
            <a:r>
              <a:rPr lang="ru-RU" sz="1400" b="1" dirty="0" smtClean="0">
                <a:solidFill>
                  <a:srgbClr val="FFFF00"/>
                </a:solidFill>
              </a:rPr>
              <a:t>Скульптор В.Л. Челядин. 2002 г.</a:t>
            </a:r>
            <a:endParaRPr lang="ru-RU" sz="1400" b="1" dirty="0">
              <a:solidFill>
                <a:srgbClr val="FFFF00"/>
              </a:solidFill>
            </a:endParaRPr>
          </a:p>
        </p:txBody>
      </p:sp>
      <p:sp>
        <p:nvSpPr>
          <p:cNvPr id="5" name="TextBox 4"/>
          <p:cNvSpPr txBox="1"/>
          <p:nvPr/>
        </p:nvSpPr>
        <p:spPr>
          <a:xfrm>
            <a:off x="5000628" y="571480"/>
            <a:ext cx="3929090" cy="3693319"/>
          </a:xfrm>
          <a:prstGeom prst="rect">
            <a:avLst/>
          </a:prstGeom>
          <a:noFill/>
        </p:spPr>
        <p:txBody>
          <a:bodyPr wrap="square" rtlCol="0">
            <a:spAutoFit/>
          </a:bodyPr>
          <a:lstStyle/>
          <a:p>
            <a:r>
              <a:rPr lang="ru-RU" sz="2400" b="1" dirty="0" smtClean="0"/>
              <a:t>"Я ведь «божья дудка» - сказал поэт... как живу, так и пишу. . Это когда человек тратит из своей сокровищницы и не пополняет. Пополнять ему нечем и неинтересно" (из воспоминаний Е.А.Устиновой).</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Раиса\Desktop\3.jpg"/>
          <p:cNvPicPr>
            <a:picLocks noChangeAspect="1" noChangeArrowheads="1"/>
          </p:cNvPicPr>
          <p:nvPr/>
        </p:nvPicPr>
        <p:blipFill>
          <a:blip r:embed="rId2" cstate="print"/>
          <a:srcRect/>
          <a:stretch>
            <a:fillRect/>
          </a:stretch>
        </p:blipFill>
        <p:spPr bwMode="auto">
          <a:xfrm>
            <a:off x="285720" y="214290"/>
            <a:ext cx="3929090" cy="5357850"/>
          </a:xfrm>
          <a:prstGeom prst="rect">
            <a:avLst/>
          </a:prstGeom>
          <a:noFill/>
        </p:spPr>
      </p:pic>
      <p:sp>
        <p:nvSpPr>
          <p:cNvPr id="5" name="TextBox 4"/>
          <p:cNvSpPr txBox="1"/>
          <p:nvPr/>
        </p:nvSpPr>
        <p:spPr>
          <a:xfrm>
            <a:off x="285720" y="5786454"/>
            <a:ext cx="4286280" cy="800219"/>
          </a:xfrm>
          <a:prstGeom prst="rect">
            <a:avLst/>
          </a:prstGeom>
          <a:noFill/>
        </p:spPr>
        <p:txBody>
          <a:bodyPr wrap="square" rtlCol="0">
            <a:spAutoFit/>
          </a:bodyPr>
          <a:lstStyle/>
          <a:p>
            <a:pPr algn="ctr"/>
            <a:r>
              <a:rPr lang="ru-RU" b="1" dirty="0" smtClean="0">
                <a:solidFill>
                  <a:srgbClr val="FFFF00"/>
                </a:solidFill>
              </a:rPr>
              <a:t>с. </a:t>
            </a:r>
            <a:r>
              <a:rPr lang="ru-RU" sz="1400" b="1" dirty="0" smtClean="0">
                <a:solidFill>
                  <a:srgbClr val="FFFF00"/>
                </a:solidFill>
              </a:rPr>
              <a:t>Константиново, в 2007 г. установлен </a:t>
            </a:r>
          </a:p>
          <a:p>
            <a:pPr algn="ctr"/>
            <a:r>
              <a:rPr lang="ru-RU" sz="1400" b="1" dirty="0" smtClean="0">
                <a:solidFill>
                  <a:srgbClr val="FFFF00"/>
                </a:solidFill>
              </a:rPr>
              <a:t>во дворе усадьбы Есениных.</a:t>
            </a:r>
          </a:p>
          <a:p>
            <a:pPr algn="ctr"/>
            <a:r>
              <a:rPr lang="ru-RU" sz="1400" b="1" dirty="0" smtClean="0">
                <a:solidFill>
                  <a:srgbClr val="FFFF00"/>
                </a:solidFill>
              </a:rPr>
              <a:t>Скульптор А.А. </a:t>
            </a:r>
            <a:r>
              <a:rPr lang="ru-RU" sz="1400" b="1" dirty="0" err="1" smtClean="0">
                <a:solidFill>
                  <a:srgbClr val="FFFF00"/>
                </a:solidFill>
              </a:rPr>
              <a:t>Бичуков</a:t>
            </a:r>
            <a:r>
              <a:rPr lang="ru-RU" sz="1400" b="1" dirty="0" smtClean="0">
                <a:solidFill>
                  <a:srgbClr val="FFFF00"/>
                </a:solidFill>
              </a:rPr>
              <a:t>.</a:t>
            </a:r>
            <a:endParaRPr lang="ru-RU" sz="1400" b="1" dirty="0">
              <a:solidFill>
                <a:srgbClr val="FFFF00"/>
              </a:solidFill>
            </a:endParaRPr>
          </a:p>
        </p:txBody>
      </p:sp>
      <p:sp>
        <p:nvSpPr>
          <p:cNvPr id="6" name="TextBox 5"/>
          <p:cNvSpPr txBox="1"/>
          <p:nvPr/>
        </p:nvSpPr>
        <p:spPr>
          <a:xfrm>
            <a:off x="4643438" y="1325953"/>
            <a:ext cx="4071966" cy="4031873"/>
          </a:xfrm>
          <a:prstGeom prst="rect">
            <a:avLst/>
          </a:prstGeom>
          <a:noFill/>
        </p:spPr>
        <p:txBody>
          <a:bodyPr wrap="square" rtlCol="0">
            <a:spAutoFit/>
          </a:bodyPr>
          <a:lstStyle/>
          <a:p>
            <a:r>
              <a:rPr lang="ru-RU" sz="2000" b="1" dirty="0" smtClean="0"/>
              <a:t>Поэт в России больше чем поэт, он глашатай, пророк, он выполняет опасную и ответственную миссию, -- во время смуты становиться на защиту Святынь…</a:t>
            </a:r>
          </a:p>
          <a:p>
            <a:r>
              <a:rPr lang="ru-RU" sz="2000" b="1" dirty="0" smtClean="0"/>
              <a:t>Ведь суть пророческого служения не в предсказании будущего, а в противостоянии силам тьмы, задача поэта быть нервом эпохи, глаголом жечь сердца людей, пробуждать народную совесть.</a:t>
            </a:r>
          </a:p>
          <a:p>
            <a:endParaRPr lang="ru-RU" b="1" dirty="0" smtClean="0"/>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C:\Users\Раиса\Desktop\703.jpg"/>
          <p:cNvPicPr>
            <a:picLocks noChangeAspect="1" noChangeArrowheads="1"/>
          </p:cNvPicPr>
          <p:nvPr/>
        </p:nvPicPr>
        <p:blipFill>
          <a:blip r:embed="rId2" cstate="print"/>
          <a:srcRect/>
          <a:stretch>
            <a:fillRect/>
          </a:stretch>
        </p:blipFill>
        <p:spPr bwMode="auto">
          <a:xfrm>
            <a:off x="285720" y="214290"/>
            <a:ext cx="3500462" cy="4714908"/>
          </a:xfrm>
          <a:prstGeom prst="rect">
            <a:avLst/>
          </a:prstGeom>
          <a:noFill/>
        </p:spPr>
      </p:pic>
      <p:sp>
        <p:nvSpPr>
          <p:cNvPr id="6" name="TextBox 5"/>
          <p:cNvSpPr txBox="1"/>
          <p:nvPr/>
        </p:nvSpPr>
        <p:spPr>
          <a:xfrm>
            <a:off x="357158" y="5143512"/>
            <a:ext cx="3286148" cy="1292662"/>
          </a:xfrm>
          <a:prstGeom prst="rect">
            <a:avLst/>
          </a:prstGeom>
          <a:noFill/>
        </p:spPr>
        <p:txBody>
          <a:bodyPr wrap="square" rtlCol="0">
            <a:spAutoFit/>
          </a:bodyPr>
          <a:lstStyle/>
          <a:p>
            <a:r>
              <a:rPr lang="ru-RU" sz="1400" b="1" dirty="0" smtClean="0">
                <a:solidFill>
                  <a:srgbClr val="FFFF00"/>
                </a:solidFill>
              </a:rPr>
              <a:t>Москва, Тверской бульвар. </a:t>
            </a:r>
          </a:p>
          <a:p>
            <a:pPr algn="ctr"/>
            <a:r>
              <a:rPr lang="ru-RU" sz="1400" b="1" dirty="0" smtClean="0">
                <a:solidFill>
                  <a:srgbClr val="FFFF00"/>
                </a:solidFill>
              </a:rPr>
              <a:t>Скульптор А.А. </a:t>
            </a:r>
            <a:r>
              <a:rPr lang="ru-RU" sz="1400" b="1" dirty="0" err="1" smtClean="0">
                <a:solidFill>
                  <a:srgbClr val="FFFF00"/>
                </a:solidFill>
              </a:rPr>
              <a:t>Бичуков</a:t>
            </a:r>
            <a:r>
              <a:rPr lang="ru-RU" sz="1400" b="1" dirty="0" smtClean="0">
                <a:solidFill>
                  <a:srgbClr val="FFFF00"/>
                </a:solidFill>
              </a:rPr>
              <a:t>, архитектор А.В. Климочкин. 1995 г.</a:t>
            </a:r>
          </a:p>
          <a:p>
            <a:pPr algn="ctr"/>
            <a:endParaRPr lang="ru-RU" b="1" dirty="0" smtClean="0"/>
          </a:p>
          <a:p>
            <a:endParaRPr lang="ru-RU" dirty="0"/>
          </a:p>
        </p:txBody>
      </p:sp>
      <p:sp>
        <p:nvSpPr>
          <p:cNvPr id="5" name="TextBox 4"/>
          <p:cNvSpPr txBox="1"/>
          <p:nvPr/>
        </p:nvSpPr>
        <p:spPr>
          <a:xfrm>
            <a:off x="4357686" y="998726"/>
            <a:ext cx="4143404" cy="2862322"/>
          </a:xfrm>
          <a:prstGeom prst="rect">
            <a:avLst/>
          </a:prstGeom>
          <a:noFill/>
        </p:spPr>
        <p:txBody>
          <a:bodyPr wrap="square" rtlCol="0">
            <a:spAutoFit/>
          </a:bodyPr>
          <a:lstStyle/>
          <a:p>
            <a:r>
              <a:rPr lang="ru-RU" sz="2000" b="1" dirty="0" smtClean="0"/>
              <a:t>Горький писал: "...Сергей Есенин не столько человек, сколько орган, созданный природой исключительно для поэзии, для выражения неисчерпаемой "печали полей", любви ко всему живому в мире и милосердия, которое — более всего иного — заслужено человеком».</a:t>
            </a:r>
            <a:endParaRPr lang="ru-RU"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Раиса\Desktop\Фото Есенина\7.jpeg"/>
          <p:cNvPicPr>
            <a:picLocks noChangeAspect="1" noChangeArrowheads="1"/>
          </p:cNvPicPr>
          <p:nvPr/>
        </p:nvPicPr>
        <p:blipFill>
          <a:blip r:embed="rId2" cstate="print"/>
          <a:srcRect/>
          <a:stretch>
            <a:fillRect/>
          </a:stretch>
        </p:blipFill>
        <p:spPr bwMode="auto">
          <a:xfrm>
            <a:off x="928662" y="1428737"/>
            <a:ext cx="2214578" cy="3000395"/>
          </a:xfrm>
          <a:prstGeom prst="flowChartAlternateProcess">
            <a:avLst/>
          </a:prstGeom>
          <a:noFill/>
        </p:spPr>
      </p:pic>
      <p:sp>
        <p:nvSpPr>
          <p:cNvPr id="4" name="TextBox 3"/>
          <p:cNvSpPr txBox="1"/>
          <p:nvPr/>
        </p:nvSpPr>
        <p:spPr>
          <a:xfrm>
            <a:off x="4071934" y="1285860"/>
            <a:ext cx="4143404" cy="3693319"/>
          </a:xfrm>
          <a:prstGeom prst="rect">
            <a:avLst/>
          </a:prstGeom>
          <a:noFill/>
        </p:spPr>
        <p:txBody>
          <a:bodyPr wrap="square" rtlCol="0">
            <a:spAutoFit/>
          </a:bodyPr>
          <a:lstStyle/>
          <a:p>
            <a:r>
              <a:rPr lang="ru-RU" b="1" dirty="0" smtClean="0"/>
              <a:t>Исследователь литературы Дмитрий Веневитинов писал: «Истинные поэты всех веков и народов были философами». С.Есенин давно признан великим русским национальным поэтом мирового масштаба, а его философия разлита, растворена в поэтических словесных образах.</a:t>
            </a:r>
          </a:p>
          <a:p>
            <a:r>
              <a:rPr lang="ru-RU" b="1" dirty="0" smtClean="0"/>
              <a:t>В своих произведениях поэт решает проблему личности и её связи с миром, отношений между человеком, обществом и природой.</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472" y="785794"/>
            <a:ext cx="2867025" cy="3819525"/>
          </a:xfrm>
          <a:prstGeom prst="rect">
            <a:avLst/>
          </a:prstGeom>
          <a:noFill/>
          <a:ln w="9525">
            <a:noFill/>
            <a:miter lim="800000"/>
            <a:headEnd/>
            <a:tailEnd/>
          </a:ln>
          <a:effectLst/>
        </p:spPr>
      </p:pic>
      <p:sp>
        <p:nvSpPr>
          <p:cNvPr id="4" name="TextBox 3"/>
          <p:cNvSpPr txBox="1"/>
          <p:nvPr/>
        </p:nvSpPr>
        <p:spPr>
          <a:xfrm>
            <a:off x="714348" y="5214950"/>
            <a:ext cx="3143272" cy="523220"/>
          </a:xfrm>
          <a:prstGeom prst="rect">
            <a:avLst/>
          </a:prstGeom>
          <a:noFill/>
        </p:spPr>
        <p:txBody>
          <a:bodyPr wrap="square" rtlCol="0">
            <a:spAutoFit/>
          </a:bodyPr>
          <a:lstStyle/>
          <a:p>
            <a:r>
              <a:rPr lang="ru-RU" sz="1400" b="1" dirty="0" smtClean="0">
                <a:solidFill>
                  <a:srgbClr val="FFFF00"/>
                </a:solidFill>
              </a:rPr>
              <a:t>Скульптор А.Е. </a:t>
            </a:r>
            <a:r>
              <a:rPr lang="ru-RU" sz="1400" b="1" dirty="0" err="1" smtClean="0">
                <a:solidFill>
                  <a:srgbClr val="FFFF00"/>
                </a:solidFill>
              </a:rPr>
              <a:t>Цигаль</a:t>
            </a:r>
            <a:r>
              <a:rPr lang="ru-RU" sz="1400" b="1" dirty="0" smtClean="0">
                <a:solidFill>
                  <a:srgbClr val="FFFF00"/>
                </a:solidFill>
              </a:rPr>
              <a:t>, архитекторы С.Е. Вахтангов и Ю.В. Юров. 1972 г. </a:t>
            </a:r>
            <a:endParaRPr lang="ru-RU" sz="1400" dirty="0">
              <a:solidFill>
                <a:srgbClr val="FFFF00"/>
              </a:solidFill>
            </a:endParaRPr>
          </a:p>
        </p:txBody>
      </p:sp>
      <p:sp>
        <p:nvSpPr>
          <p:cNvPr id="5" name="TextBox 4"/>
          <p:cNvSpPr txBox="1"/>
          <p:nvPr/>
        </p:nvSpPr>
        <p:spPr>
          <a:xfrm>
            <a:off x="3779912" y="2167696"/>
            <a:ext cx="4608512" cy="1477328"/>
          </a:xfrm>
          <a:prstGeom prst="rect">
            <a:avLst/>
          </a:prstGeom>
          <a:noFill/>
        </p:spPr>
        <p:txBody>
          <a:bodyPr wrap="square" rtlCol="0">
            <a:spAutoFit/>
          </a:bodyPr>
          <a:lstStyle/>
          <a:p>
            <a:r>
              <a:rPr lang="ru-RU" dirty="0" smtClean="0">
                <a:solidFill>
                  <a:srgbClr val="FF0000"/>
                </a:solidFill>
              </a:rPr>
              <a:t>                         </a:t>
            </a:r>
            <a:r>
              <a:rPr lang="ru-RU" b="1" dirty="0" smtClean="0">
                <a:solidFill>
                  <a:srgbClr val="FF0000"/>
                </a:solidFill>
              </a:rPr>
              <a:t>Но, обречённый на гоненье,</a:t>
            </a:r>
          </a:p>
          <a:p>
            <a:r>
              <a:rPr lang="ru-RU" b="1" dirty="0" smtClean="0">
                <a:solidFill>
                  <a:srgbClr val="FF0000"/>
                </a:solidFill>
              </a:rPr>
              <a:t>                         Ещё я долго буду петь…</a:t>
            </a:r>
          </a:p>
          <a:p>
            <a:r>
              <a:rPr lang="ru-RU" b="1" dirty="0" smtClean="0">
                <a:solidFill>
                  <a:srgbClr val="FF0000"/>
                </a:solidFill>
              </a:rPr>
              <a:t>                         Чтоб и моё степное пенье</a:t>
            </a:r>
          </a:p>
          <a:p>
            <a:r>
              <a:rPr lang="ru-RU" b="1" dirty="0" smtClean="0">
                <a:solidFill>
                  <a:srgbClr val="FF0000"/>
                </a:solidFill>
              </a:rPr>
              <a:t>                        Сумело бронзой прозвенеть.</a:t>
            </a:r>
          </a:p>
          <a:p>
            <a:endParaRPr lang="ru-RU"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5157629"/>
            <a:ext cx="8358246" cy="1200329"/>
          </a:xfrm>
          <a:prstGeom prst="rect">
            <a:avLst/>
          </a:prstGeom>
          <a:noFill/>
        </p:spPr>
        <p:txBody>
          <a:bodyPr wrap="square" rtlCol="0">
            <a:spAutoFit/>
          </a:bodyPr>
          <a:lstStyle/>
          <a:p>
            <a:r>
              <a:rPr lang="ru-RU" b="1" dirty="0" smtClean="0"/>
              <a:t>Из биографии поэта мы знаем, что он рос у бабушки и дедушки, которые жили в обычной просторной бревенчатой избе. Бабушка Наталья </a:t>
            </a:r>
            <a:r>
              <a:rPr lang="ru-RU" b="1" dirty="0" err="1" smtClean="0"/>
              <a:t>Евтеевна</a:t>
            </a:r>
            <a:r>
              <a:rPr lang="ru-RU" b="1" dirty="0" smtClean="0"/>
              <a:t> и дед Фёдор Андреевич были  кроткими и набожными людьми, внука любили и берегли.</a:t>
            </a:r>
          </a:p>
          <a:p>
            <a:r>
              <a:rPr lang="ru-RU" b="1" dirty="0" smtClean="0"/>
              <a:t> </a:t>
            </a:r>
            <a:endParaRPr lang="ru-RU" b="1" dirty="0"/>
          </a:p>
        </p:txBody>
      </p:sp>
      <p:pic>
        <p:nvPicPr>
          <p:cNvPr id="4110" name="Picture 14" descr="C:\Users\Раиса\Desktop\Дом, в котором родился и жил Сергей Есенин. Село Константиново..jpg"/>
          <p:cNvPicPr>
            <a:picLocks noChangeAspect="1" noChangeArrowheads="1"/>
          </p:cNvPicPr>
          <p:nvPr/>
        </p:nvPicPr>
        <p:blipFill>
          <a:blip r:embed="rId2" cstate="print"/>
          <a:srcRect/>
          <a:stretch>
            <a:fillRect/>
          </a:stretch>
        </p:blipFill>
        <p:spPr bwMode="auto">
          <a:xfrm>
            <a:off x="1516082" y="404821"/>
            <a:ext cx="5842000" cy="4167187"/>
          </a:xfrm>
          <a:prstGeom prst="flowChartAlternateProcess">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Раиса\Desktop\Бабушк и дед по матери () первый ряд слева-направо.jpeg"/>
          <p:cNvPicPr>
            <a:picLocks noChangeAspect="1" noChangeArrowheads="1"/>
          </p:cNvPicPr>
          <p:nvPr/>
        </p:nvPicPr>
        <p:blipFill>
          <a:blip r:embed="rId2" cstate="print">
            <a:lum bright="-10000"/>
          </a:blip>
          <a:srcRect/>
          <a:stretch>
            <a:fillRect/>
          </a:stretch>
        </p:blipFill>
        <p:spPr bwMode="auto">
          <a:xfrm>
            <a:off x="857224" y="1071546"/>
            <a:ext cx="2643206" cy="3294084"/>
          </a:xfrm>
          <a:prstGeom prst="flowChartAlternateProcess">
            <a:avLst/>
          </a:prstGeom>
          <a:noFill/>
        </p:spPr>
      </p:pic>
      <p:sp>
        <p:nvSpPr>
          <p:cNvPr id="7" name="TextBox 6"/>
          <p:cNvSpPr txBox="1"/>
          <p:nvPr/>
        </p:nvSpPr>
        <p:spPr>
          <a:xfrm>
            <a:off x="500034" y="4714884"/>
            <a:ext cx="4000528" cy="707886"/>
          </a:xfrm>
          <a:prstGeom prst="rect">
            <a:avLst/>
          </a:prstGeom>
          <a:noFill/>
        </p:spPr>
        <p:txBody>
          <a:bodyPr wrap="square" rtlCol="0">
            <a:spAutoFit/>
          </a:bodyPr>
          <a:lstStyle/>
          <a:p>
            <a:r>
              <a:rPr lang="ru-RU" sz="2000" b="1" dirty="0" smtClean="0"/>
              <a:t>Бабушка и дед по матери</a:t>
            </a:r>
          </a:p>
          <a:p>
            <a:r>
              <a:rPr lang="ru-RU" sz="2000" b="1" dirty="0" smtClean="0"/>
              <a:t> (первый ряд слева – направо).</a:t>
            </a:r>
            <a:endParaRPr lang="ru-RU" sz="2000" b="1" dirty="0"/>
          </a:p>
        </p:txBody>
      </p:sp>
      <p:pic>
        <p:nvPicPr>
          <p:cNvPr id="8" name="Picture 13" descr="C:\Users\Раиса\Desktop\Дед.png"/>
          <p:cNvPicPr>
            <a:picLocks noChangeAspect="1" noChangeArrowheads="1"/>
          </p:cNvPicPr>
          <p:nvPr/>
        </p:nvPicPr>
        <p:blipFill>
          <a:blip r:embed="rId3" cstate="print">
            <a:lum bright="-10000"/>
          </a:blip>
          <a:srcRect/>
          <a:stretch>
            <a:fillRect/>
          </a:stretch>
        </p:blipFill>
        <p:spPr bwMode="auto">
          <a:xfrm>
            <a:off x="5516586" y="935038"/>
            <a:ext cx="2341562" cy="2341562"/>
          </a:xfrm>
          <a:prstGeom prst="rect">
            <a:avLst/>
          </a:prstGeom>
          <a:noFill/>
        </p:spPr>
      </p:pic>
      <p:sp>
        <p:nvSpPr>
          <p:cNvPr id="9" name="TextBox 8"/>
          <p:cNvSpPr txBox="1"/>
          <p:nvPr/>
        </p:nvSpPr>
        <p:spPr>
          <a:xfrm>
            <a:off x="4572000" y="3429000"/>
            <a:ext cx="4286280" cy="400110"/>
          </a:xfrm>
          <a:prstGeom prst="rect">
            <a:avLst/>
          </a:prstGeom>
          <a:noFill/>
        </p:spPr>
        <p:txBody>
          <a:bodyPr wrap="square" rtlCol="0">
            <a:spAutoFit/>
          </a:bodyPr>
          <a:lstStyle/>
          <a:p>
            <a:r>
              <a:rPr lang="ru-RU" sz="2000" b="1" dirty="0" smtClean="0"/>
              <a:t>                 Титов Ф.А., дед С. Есенина.</a:t>
            </a:r>
            <a:endParaRPr lang="ru-RU"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C:\Users\Раиса\Desktop\Алексей Данилович Кившенко «Жнитво (Дети, несущие в поле обед жницам)».jpg"/>
          <p:cNvPicPr>
            <a:picLocks noChangeAspect="1" noChangeArrowheads="1"/>
          </p:cNvPicPr>
          <p:nvPr/>
        </p:nvPicPr>
        <p:blipFill>
          <a:blip r:embed="rId2" cstate="print"/>
          <a:srcRect/>
          <a:stretch>
            <a:fillRect/>
          </a:stretch>
        </p:blipFill>
        <p:spPr bwMode="auto">
          <a:xfrm>
            <a:off x="541349" y="285728"/>
            <a:ext cx="7959741" cy="5214975"/>
          </a:xfrm>
          <a:prstGeom prst="flowChartAlternateProcess">
            <a:avLst/>
          </a:prstGeom>
          <a:noFill/>
        </p:spPr>
      </p:pic>
      <p:sp>
        <p:nvSpPr>
          <p:cNvPr id="5" name="TextBox 4"/>
          <p:cNvSpPr txBox="1"/>
          <p:nvPr/>
        </p:nvSpPr>
        <p:spPr>
          <a:xfrm>
            <a:off x="1000100" y="5857892"/>
            <a:ext cx="7500990" cy="369332"/>
          </a:xfrm>
          <a:prstGeom prst="rect">
            <a:avLst/>
          </a:prstGeom>
          <a:noFill/>
        </p:spPr>
        <p:txBody>
          <a:bodyPr wrap="square" rtlCol="0">
            <a:spAutoFit/>
          </a:bodyPr>
          <a:lstStyle/>
          <a:p>
            <a:r>
              <a:rPr lang="ru-RU" b="1" dirty="0" smtClean="0"/>
              <a:t>А. Д. </a:t>
            </a:r>
            <a:r>
              <a:rPr lang="ru-RU" b="1" dirty="0" err="1" smtClean="0"/>
              <a:t>Кившенко</a:t>
            </a:r>
            <a:r>
              <a:rPr lang="ru-RU" b="1" dirty="0" smtClean="0"/>
              <a:t> «Жнитво (Дети, несущие в поле обед жницам)»</a:t>
            </a:r>
            <a:endParaRPr lang="ru-RU"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иса\Desktop\Сельский крестный ход на Пасхе - копия.jpg"/>
          <p:cNvPicPr>
            <a:picLocks noChangeAspect="1" noChangeArrowheads="1"/>
          </p:cNvPicPr>
          <p:nvPr/>
        </p:nvPicPr>
        <p:blipFill>
          <a:blip r:embed="rId2" cstate="print"/>
          <a:srcRect/>
          <a:stretch>
            <a:fillRect/>
          </a:stretch>
        </p:blipFill>
        <p:spPr bwMode="auto">
          <a:xfrm>
            <a:off x="285720" y="285728"/>
            <a:ext cx="5715040" cy="4071966"/>
          </a:xfrm>
          <a:prstGeom prst="flowChartAlternateProcess">
            <a:avLst/>
          </a:prstGeom>
          <a:noFill/>
        </p:spPr>
      </p:pic>
      <p:sp>
        <p:nvSpPr>
          <p:cNvPr id="4" name="TextBox 3"/>
          <p:cNvSpPr txBox="1"/>
          <p:nvPr/>
        </p:nvSpPr>
        <p:spPr>
          <a:xfrm>
            <a:off x="428596" y="4786322"/>
            <a:ext cx="8572528" cy="2215991"/>
          </a:xfrm>
          <a:prstGeom prst="rect">
            <a:avLst/>
          </a:prstGeom>
          <a:noFill/>
        </p:spPr>
        <p:txBody>
          <a:bodyPr wrap="square" rtlCol="0">
            <a:spAutoFit/>
          </a:bodyPr>
          <a:lstStyle/>
          <a:p>
            <a:r>
              <a:rPr lang="ru-RU" sz="2000" b="1" dirty="0" smtClean="0"/>
              <a:t>Часто собирались у  их дома слепцы, странствующие по селам, пели духовные стихи о прекрасном рае, о Лазаре, о </a:t>
            </a:r>
            <a:r>
              <a:rPr lang="ru-RU" sz="2000" b="1" dirty="0" err="1" smtClean="0"/>
              <a:t>Миколе</a:t>
            </a:r>
            <a:r>
              <a:rPr lang="ru-RU" sz="2000" b="1" dirty="0" smtClean="0"/>
              <a:t>...</a:t>
            </a:r>
          </a:p>
          <a:p>
            <a:r>
              <a:rPr lang="ru-RU" sz="2000" b="1" dirty="0" smtClean="0"/>
              <a:t>Многие стихи поэта окрашены и пропитаны церковным, религиозным духом. Со златой тучки глядит </a:t>
            </a:r>
            <a:r>
              <a:rPr lang="ru-RU" sz="2000" b="1" dirty="0" err="1" smtClean="0"/>
              <a:t>Саваоф</a:t>
            </a:r>
            <a:r>
              <a:rPr lang="ru-RU" sz="2000" b="1" dirty="0" smtClean="0"/>
              <a:t>, среди людей ходит с дорожной клюкой кроткий и голодный Спас, путешествует мужичий святой </a:t>
            </a:r>
            <a:r>
              <a:rPr lang="ru-RU" sz="2000" b="1" dirty="0" err="1" smtClean="0"/>
              <a:t>Микола</a:t>
            </a:r>
            <a:r>
              <a:rPr lang="ru-RU" sz="2000" b="1" dirty="0" smtClean="0"/>
              <a:t>…</a:t>
            </a:r>
          </a:p>
          <a:p>
            <a:endParaRPr lang="ru-RU" sz="2000" b="1" dirty="0" smtClean="0"/>
          </a:p>
          <a:p>
            <a:endParaRPr lang="ru-RU" dirty="0"/>
          </a:p>
        </p:txBody>
      </p:sp>
      <p:sp>
        <p:nvSpPr>
          <p:cNvPr id="5" name="TextBox 4"/>
          <p:cNvSpPr txBox="1"/>
          <p:nvPr/>
        </p:nvSpPr>
        <p:spPr>
          <a:xfrm>
            <a:off x="6357950" y="785794"/>
            <a:ext cx="2714644" cy="830997"/>
          </a:xfrm>
          <a:prstGeom prst="rect">
            <a:avLst/>
          </a:prstGeom>
          <a:noFill/>
        </p:spPr>
        <p:txBody>
          <a:bodyPr wrap="square" rtlCol="0">
            <a:spAutoFit/>
          </a:bodyPr>
          <a:lstStyle/>
          <a:p>
            <a:r>
              <a:rPr lang="ru-RU" sz="1600" b="1" dirty="0" smtClean="0">
                <a:solidFill>
                  <a:srgbClr val="C00000"/>
                </a:solidFill>
              </a:rPr>
              <a:t>Перов В.Г.</a:t>
            </a:r>
          </a:p>
          <a:p>
            <a:r>
              <a:rPr lang="ru-RU" sz="1600" b="1" dirty="0" smtClean="0">
                <a:solidFill>
                  <a:srgbClr val="C00000"/>
                </a:solidFill>
              </a:rPr>
              <a:t>Сельский крестный</a:t>
            </a:r>
          </a:p>
          <a:p>
            <a:r>
              <a:rPr lang="ru-RU" sz="1600" b="1" dirty="0" smtClean="0">
                <a:solidFill>
                  <a:srgbClr val="C00000"/>
                </a:solidFill>
              </a:rPr>
              <a:t> ход на Пасхе. </a:t>
            </a:r>
            <a:endParaRPr lang="ru-RU" sz="16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76" y="1128016"/>
            <a:ext cx="3857652" cy="4801314"/>
          </a:xfrm>
          <a:prstGeom prst="rect">
            <a:avLst/>
          </a:prstGeom>
          <a:noFill/>
        </p:spPr>
        <p:txBody>
          <a:bodyPr wrap="square" rtlCol="0">
            <a:spAutoFit/>
          </a:bodyPr>
          <a:lstStyle/>
          <a:p>
            <a:r>
              <a:rPr lang="ru-RU" b="1" dirty="0" smtClean="0"/>
              <a:t>Успех молодого поэта был поистине стремительным и громким. Невысокого роста, светловолосый, удивительно подвижный, с голубыми, постоянно меняющими свой оттенок ясными глазами, этот уроженец глубинной России привлёк к себе всеобщее внимание.</a:t>
            </a:r>
          </a:p>
          <a:p>
            <a:r>
              <a:rPr lang="ru-RU" b="1" dirty="0" smtClean="0"/>
              <a:t> Облик его на редкость соединялся с духовным строем привезённых им стихов. Он обладал удивительным дарованием. Литературный Петроград то с неподдельным восторгом, то снисходительно улыбаясь, приветствовал явление самобытного таланта.</a:t>
            </a:r>
          </a:p>
          <a:p>
            <a:endParaRPr lang="ru-RU" dirty="0"/>
          </a:p>
        </p:txBody>
      </p:sp>
      <p:pic>
        <p:nvPicPr>
          <p:cNvPr id="2052" name="Picture 4" descr="C:\Users\Раиса\Desktop\Фото Есенина\2.jpeg"/>
          <p:cNvPicPr>
            <a:picLocks noChangeAspect="1" noChangeArrowheads="1"/>
          </p:cNvPicPr>
          <p:nvPr/>
        </p:nvPicPr>
        <p:blipFill>
          <a:blip r:embed="rId2" cstate="print"/>
          <a:srcRect/>
          <a:stretch>
            <a:fillRect/>
          </a:stretch>
        </p:blipFill>
        <p:spPr bwMode="auto">
          <a:xfrm>
            <a:off x="857224" y="1600196"/>
            <a:ext cx="2928958" cy="3543316"/>
          </a:xfrm>
          <a:prstGeom prst="flowChartAlternateProcess">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Раиса\Desktop\0_55350_23a86f63_-3-L.jpeg"/>
          <p:cNvPicPr>
            <a:picLocks noChangeAspect="1" noChangeArrowheads="1"/>
          </p:cNvPicPr>
          <p:nvPr/>
        </p:nvPicPr>
        <p:blipFill>
          <a:blip r:embed="rId2" cstate="print"/>
          <a:srcRect/>
          <a:stretch>
            <a:fillRect/>
          </a:stretch>
        </p:blipFill>
        <p:spPr bwMode="auto">
          <a:xfrm>
            <a:off x="401639" y="785794"/>
            <a:ext cx="3884609" cy="5214974"/>
          </a:xfrm>
          <a:prstGeom prst="rect">
            <a:avLst/>
          </a:prstGeom>
          <a:noFill/>
        </p:spPr>
      </p:pic>
      <p:sp>
        <p:nvSpPr>
          <p:cNvPr id="6" name="TextBox 5"/>
          <p:cNvSpPr txBox="1"/>
          <p:nvPr/>
        </p:nvSpPr>
        <p:spPr>
          <a:xfrm>
            <a:off x="4500562" y="1843809"/>
            <a:ext cx="4357718" cy="2585323"/>
          </a:xfrm>
          <a:prstGeom prst="rect">
            <a:avLst/>
          </a:prstGeom>
          <a:noFill/>
        </p:spPr>
        <p:txBody>
          <a:bodyPr wrap="square" rtlCol="0">
            <a:spAutoFit/>
          </a:bodyPr>
          <a:lstStyle/>
          <a:p>
            <a:r>
              <a:rPr lang="ru-RU" b="1" dirty="0" smtClean="0">
                <a:solidFill>
                  <a:srgbClr val="FF0000"/>
                </a:solidFill>
              </a:rPr>
              <a:t>Николай Чудотворец </a:t>
            </a:r>
            <a:r>
              <a:rPr lang="ru-RU" b="1" dirty="0" smtClean="0"/>
              <a:t>– самый любимый святой России.</a:t>
            </a:r>
          </a:p>
          <a:p>
            <a:r>
              <a:rPr lang="ru-RU" b="1" dirty="0" smtClean="0"/>
              <a:t>На Руси верили, что Николай Чудотворец помогает человеку не терять силу духа и оберегает его от болезней. Николай Угодник  </a:t>
            </a:r>
            <a:r>
              <a:rPr lang="ru-RU" b="1" dirty="0" err="1" smtClean="0"/>
              <a:t>считется</a:t>
            </a:r>
            <a:r>
              <a:rPr lang="ru-RU" b="1" dirty="0" smtClean="0"/>
              <a:t> покровителем детей, купцов, пастухов, целителей, защитником оклеветанных и невинно осуждённых. </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TotalTime>
  <Words>1725</Words>
  <Application>Microsoft Office PowerPoint</Application>
  <PresentationFormat>Экран (4:3)</PresentationFormat>
  <Paragraphs>160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Раиса</dc:creator>
  <cp:lastModifiedBy>Раиса</cp:lastModifiedBy>
  <cp:revision>313</cp:revision>
  <dcterms:created xsi:type="dcterms:W3CDTF">2013-02-13T06:41:03Z</dcterms:created>
  <dcterms:modified xsi:type="dcterms:W3CDTF">2013-12-16T11:06:20Z</dcterms:modified>
</cp:coreProperties>
</file>