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42"/>
  </p:notesMasterIdLst>
  <p:sldIdLst>
    <p:sldId id="256" r:id="rId2"/>
    <p:sldId id="278" r:id="rId3"/>
    <p:sldId id="262" r:id="rId4"/>
    <p:sldId id="259" r:id="rId5"/>
    <p:sldId id="260" r:id="rId6"/>
    <p:sldId id="261"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97" r:id="rId20"/>
    <p:sldId id="276" r:id="rId21"/>
    <p:sldId id="277" r:id="rId22"/>
    <p:sldId id="291" r:id="rId23"/>
    <p:sldId id="279" r:id="rId24"/>
    <p:sldId id="280" r:id="rId25"/>
    <p:sldId id="281" r:id="rId26"/>
    <p:sldId id="282" r:id="rId27"/>
    <p:sldId id="283" r:id="rId28"/>
    <p:sldId id="298" r:id="rId29"/>
    <p:sldId id="284" r:id="rId30"/>
    <p:sldId id="285" r:id="rId31"/>
    <p:sldId id="286" r:id="rId32"/>
    <p:sldId id="287" r:id="rId33"/>
    <p:sldId id="288" r:id="rId34"/>
    <p:sldId id="289" r:id="rId35"/>
    <p:sldId id="290" r:id="rId36"/>
    <p:sldId id="292" r:id="rId37"/>
    <p:sldId id="293" r:id="rId38"/>
    <p:sldId id="294" r:id="rId39"/>
    <p:sldId id="295" r:id="rId40"/>
    <p:sldId id="296"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7" autoAdjust="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1191D-6A44-4C6D-8C1F-4A41711D1301}" type="datetimeFigureOut">
              <a:rPr lang="ru-RU" smtClean="0"/>
              <a:pPr/>
              <a:t>28.12.2013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EE037-F0AE-4CE4-ADC3-7B88B423DD5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54EE037-F0AE-4CE4-ADC3-7B88B423DD57}" type="slidenum">
              <a:rPr lang="ru-RU" smtClean="0"/>
              <a:pPr/>
              <a:t>34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9F5DD6B-AA75-42B2-AC63-EE1AD238B6FC}" type="datetimeFigureOut">
              <a:rPr lang="ru-RU" smtClean="0"/>
              <a:pPr/>
              <a:t>28.12.2013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D12B7F40-C939-4E5E-A360-CDFFD56B7D1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F5DD6B-AA75-42B2-AC63-EE1AD238B6FC}" type="datetimeFigureOut">
              <a:rPr lang="ru-RU" smtClean="0"/>
              <a:pPr/>
              <a:t>28.12.2013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B7F40-C939-4E5E-A360-CDFFD56B7D1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F5DD6B-AA75-42B2-AC63-EE1AD238B6FC}" type="datetimeFigureOut">
              <a:rPr lang="ru-RU" smtClean="0"/>
              <a:pPr/>
              <a:t>28.12.2013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B7F40-C939-4E5E-A360-CDFFD56B7D1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9F5DD6B-AA75-42B2-AC63-EE1AD238B6FC}" type="datetimeFigureOut">
              <a:rPr lang="ru-RU" smtClean="0"/>
              <a:pPr/>
              <a:t>28.12.2013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D12B7F40-C939-4E5E-A360-CDFFD56B7D1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9F5DD6B-AA75-42B2-AC63-EE1AD238B6FC}" type="datetimeFigureOut">
              <a:rPr lang="ru-RU" smtClean="0"/>
              <a:pPr/>
              <a:t>28.12.2013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D12B7F40-C939-4E5E-A360-CDFFD56B7D1B}"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9F5DD6B-AA75-42B2-AC63-EE1AD238B6FC}" type="datetimeFigureOut">
              <a:rPr lang="ru-RU" smtClean="0"/>
              <a:pPr/>
              <a:t>28.12.2013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12B7F40-C939-4E5E-A360-CDFFD56B7D1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9F5DD6B-AA75-42B2-AC63-EE1AD238B6FC}" type="datetimeFigureOut">
              <a:rPr lang="ru-RU" smtClean="0"/>
              <a:pPr/>
              <a:t>28.12.2013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D12B7F40-C939-4E5E-A360-CDFFD56B7D1B}"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9F5DD6B-AA75-42B2-AC63-EE1AD238B6FC}" type="datetimeFigureOut">
              <a:rPr lang="ru-RU" smtClean="0"/>
              <a:pPr/>
              <a:t>28.12.2013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B7F40-C939-4E5E-A360-CDFFD56B7D1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9F5DD6B-AA75-42B2-AC63-EE1AD238B6FC}" type="datetimeFigureOut">
              <a:rPr lang="ru-RU" smtClean="0"/>
              <a:pPr/>
              <a:t>28.12.2013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2B7F40-C939-4E5E-A360-CDFFD56B7D1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9F5DD6B-AA75-42B2-AC63-EE1AD238B6FC}" type="datetimeFigureOut">
              <a:rPr lang="ru-RU" smtClean="0"/>
              <a:pPr/>
              <a:t>28.12.2013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2B7F40-C939-4E5E-A360-CDFFD56B7D1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C9F5DD6B-AA75-42B2-AC63-EE1AD238B6FC}" type="datetimeFigureOut">
              <a:rPr lang="ru-RU" smtClean="0"/>
              <a:pPr/>
              <a:t>28.12.2013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12B7F40-C939-4E5E-A360-CDFFD56B7D1B}"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9F5DD6B-AA75-42B2-AC63-EE1AD238B6FC}" type="datetimeFigureOut">
              <a:rPr lang="ru-RU" smtClean="0"/>
              <a:pPr/>
              <a:t>28.12.2013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12B7F40-C939-4E5E-A360-CDFFD56B7D1B}"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ru-RU" dirty="0" smtClean="0"/>
              <a:t>             </a:t>
            </a:r>
            <a:r>
              <a:rPr lang="en-US" dirty="0" smtClean="0"/>
              <a:t>Health &amp; Medicine</a:t>
            </a:r>
            <a:endParaRPr lang="ru-RU" dirty="0"/>
          </a:p>
        </p:txBody>
      </p:sp>
      <p:pic>
        <p:nvPicPr>
          <p:cNvPr id="4" name="Содержимое 3" descr="medical.jpg"/>
          <p:cNvPicPr>
            <a:picLocks noGrp="1" noChangeAspect="1"/>
          </p:cNvPicPr>
          <p:nvPr>
            <p:ph idx="1"/>
          </p:nvPr>
        </p:nvPicPr>
        <p:blipFill>
          <a:blip r:embed="rId2" cstate="print"/>
          <a:stretch>
            <a:fillRect/>
          </a:stretch>
        </p:blipFill>
        <p:spPr>
          <a:xfrm>
            <a:off x="928662" y="1928802"/>
            <a:ext cx="7072362" cy="4572032"/>
          </a:xfrm>
        </p:spPr>
        <p:style>
          <a:lnRef idx="3">
            <a:schemeClr val="lt1"/>
          </a:lnRef>
          <a:fillRef idx="1">
            <a:schemeClr val="accent2"/>
          </a:fillRef>
          <a:effectRef idx="1">
            <a:schemeClr val="accent2"/>
          </a:effectRef>
          <a:fontRef idx="minor">
            <a:schemeClr val="lt1"/>
          </a:fontRef>
        </p:style>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4400" dirty="0" smtClean="0"/>
              <a:t>The answers:</a:t>
            </a:r>
            <a:endParaRPr lang="ru-RU" sz="4400" dirty="0"/>
          </a:p>
        </p:txBody>
      </p:sp>
      <p:sp>
        <p:nvSpPr>
          <p:cNvPr id="6" name="Текст 5"/>
          <p:cNvSpPr>
            <a:spLocks noGrp="1"/>
          </p:cNvSpPr>
          <p:nvPr>
            <p:ph sz="half" idx="1"/>
          </p:nvPr>
        </p:nvSpPr>
        <p:spPr/>
        <p:txBody>
          <a:bodyPr>
            <a:noAutofit/>
          </a:bodyPr>
          <a:lstStyle/>
          <a:p>
            <a:r>
              <a:rPr lang="en-US" sz="2800" dirty="0" smtClean="0"/>
              <a:t>1.Against</a:t>
            </a:r>
          </a:p>
          <a:p>
            <a:r>
              <a:rPr lang="en-US" sz="2800" dirty="0" smtClean="0"/>
              <a:t>2.With</a:t>
            </a:r>
          </a:p>
          <a:p>
            <a:r>
              <a:rPr lang="en-US" sz="2800" dirty="0" smtClean="0"/>
              <a:t>3.For</a:t>
            </a:r>
          </a:p>
          <a:p>
            <a:r>
              <a:rPr lang="en-US" sz="2800" dirty="0" smtClean="0"/>
              <a:t>4.Out</a:t>
            </a:r>
          </a:p>
          <a:p>
            <a:r>
              <a:rPr lang="en-US" sz="2800" dirty="0" smtClean="0"/>
              <a:t>5.From</a:t>
            </a:r>
          </a:p>
          <a:p>
            <a:r>
              <a:rPr lang="en-US" sz="2800" dirty="0" smtClean="0"/>
              <a:t>6.With</a:t>
            </a:r>
          </a:p>
          <a:p>
            <a:r>
              <a:rPr lang="en-US" sz="2800" dirty="0" smtClean="0"/>
              <a:t>7.In</a:t>
            </a:r>
          </a:p>
          <a:p>
            <a:r>
              <a:rPr lang="en-US" sz="2800" dirty="0" smtClean="0"/>
              <a:t>8.From</a:t>
            </a:r>
          </a:p>
          <a:p>
            <a:r>
              <a:rPr lang="en-US" sz="2800" dirty="0" smtClean="0"/>
              <a:t>9.On</a:t>
            </a:r>
          </a:p>
          <a:p>
            <a:r>
              <a:rPr lang="en-US" sz="2800" dirty="0" smtClean="0"/>
              <a:t>10.with</a:t>
            </a:r>
            <a:endParaRPr lang="ru-RU" sz="2800" dirty="0"/>
          </a:p>
        </p:txBody>
      </p:sp>
      <p:pic>
        <p:nvPicPr>
          <p:cNvPr id="5" name="Содержимое 4" descr="orfika.ru.jpg"/>
          <p:cNvPicPr>
            <a:picLocks noGrp="1" noChangeAspect="1"/>
          </p:cNvPicPr>
          <p:nvPr>
            <p:ph sz="half" idx="2"/>
          </p:nvPr>
        </p:nvPicPr>
        <p:blipFill>
          <a:blip r:embed="rId2" cstate="print"/>
          <a:stretch>
            <a:fillRect/>
          </a:stretch>
        </p:blipFill>
        <p:spPr>
          <a:xfrm>
            <a:off x="3786182" y="1600200"/>
            <a:ext cx="4922975" cy="482919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78_Doors__Schwerter_10.jpg"/>
          <p:cNvPicPr>
            <a:picLocks noGrp="1" noChangeAspect="1"/>
          </p:cNvPicPr>
          <p:nvPr>
            <p:ph type="pic" idx="1"/>
          </p:nvPr>
        </p:nvPicPr>
        <p:blipFill>
          <a:blip r:embed="rId2" cstate="print"/>
          <a:srcRect t="29533" b="29533"/>
          <a:stretch>
            <a:fillRect/>
          </a:stretch>
        </p:blipFill>
        <p:spPr/>
      </p:pic>
      <p:sp>
        <p:nvSpPr>
          <p:cNvPr id="5" name="Заголовок 4"/>
          <p:cNvSpPr>
            <a:spLocks noGrp="1"/>
          </p:cNvSpPr>
          <p:nvPr>
            <p:ph type="title"/>
          </p:nvPr>
        </p:nvSpPr>
        <p:spPr/>
        <p:txBody>
          <a:bodyPr/>
          <a:lstStyle/>
          <a:p>
            <a:endParaRPr lang="ru-RU" dirty="0"/>
          </a:p>
        </p:txBody>
      </p:sp>
      <p:sp>
        <p:nvSpPr>
          <p:cNvPr id="7" name="Текст 6"/>
          <p:cNvSpPr>
            <a:spLocks noGrp="1"/>
          </p:cNvSpPr>
          <p:nvPr>
            <p:ph type="body" sz="half" idx="2"/>
          </p:nvPr>
        </p:nvSpPr>
        <p:spPr/>
        <p:txBody>
          <a:bodyPr>
            <a:noAutofit/>
          </a:bodyPr>
          <a:lstStyle/>
          <a:p>
            <a:r>
              <a:rPr lang="en-US" sz="3200" i="1" dirty="0" smtClean="0"/>
              <a:t>Fill in each blank with an appropriate word from the list</a:t>
            </a:r>
            <a:r>
              <a:rPr lang="en-US" sz="3200" dirty="0" smtClean="0"/>
              <a:t>.</a:t>
            </a:r>
            <a:endParaRPr lang="ru-RU"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57158" y="0"/>
            <a:ext cx="77724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m</a:t>
            </a:r>
            <a:endParaRPr lang="ru-RU" dirty="0"/>
          </a:p>
        </p:txBody>
      </p:sp>
      <p:sp>
        <p:nvSpPr>
          <p:cNvPr id="6" name="Содержимое 5"/>
          <p:cNvSpPr>
            <a:spLocks noGrp="1"/>
          </p:cNvSpPr>
          <p:nvPr>
            <p:ph idx="1"/>
          </p:nvPr>
        </p:nvSpPr>
        <p:spPr/>
        <p:txBody>
          <a:bodyPr>
            <a:normAutofit/>
          </a:bodyPr>
          <a:lstStyle/>
          <a:p>
            <a:r>
              <a:rPr lang="en-US" dirty="0" smtClean="0"/>
              <a:t>1.I am feeling ill- I think I’d better go and….</a:t>
            </a:r>
          </a:p>
          <a:p>
            <a:r>
              <a:rPr lang="en-US" dirty="0" smtClean="0"/>
              <a:t>2.I felt so dizzy that I nearly….</a:t>
            </a:r>
          </a:p>
          <a:p>
            <a:r>
              <a:rPr lang="en-US" dirty="0" smtClean="0"/>
              <a:t>3.I had to have an internal examination but it was quite….</a:t>
            </a:r>
          </a:p>
          <a:p>
            <a:r>
              <a:rPr lang="en-US" dirty="0" smtClean="0"/>
              <a:t>4.They gave me an injection and it really….</a:t>
            </a:r>
          </a:p>
          <a:p>
            <a:r>
              <a:rPr lang="en-US" dirty="0" smtClean="0"/>
              <a:t>5.The….are a high temperature and a rash.</a:t>
            </a:r>
          </a:p>
          <a:p>
            <a:r>
              <a:rPr lang="en-US" dirty="0" smtClean="0"/>
              <a:t>6.He….a heart attack and had to be rushed to hospital.</a:t>
            </a:r>
          </a:p>
          <a:p>
            <a:endParaRPr lang="en-US" dirty="0" smtClean="0"/>
          </a:p>
          <a:p>
            <a:endParaRPr lang="ru-RU" dirty="0"/>
          </a:p>
        </p:txBody>
      </p:sp>
      <p:sp>
        <p:nvSpPr>
          <p:cNvPr id="7" name="Скругленный прямоугольник 6"/>
          <p:cNvSpPr/>
          <p:nvPr/>
        </p:nvSpPr>
        <p:spPr>
          <a:xfrm>
            <a:off x="642910" y="142852"/>
            <a:ext cx="914400" cy="914400"/>
          </a:xfrm>
          <a:prstGeom prst="roundRect">
            <a:avLst/>
          </a:prstGeom>
          <a:solidFill>
            <a:srgbClr val="7030A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Lie  down</a:t>
            </a:r>
            <a:endParaRPr lang="ru-RU" dirty="0"/>
          </a:p>
        </p:txBody>
      </p:sp>
      <p:sp>
        <p:nvSpPr>
          <p:cNvPr id="11" name="Овал 10"/>
          <p:cNvSpPr/>
          <p:nvPr/>
        </p:nvSpPr>
        <p:spPr>
          <a:xfrm>
            <a:off x="1857356" y="142852"/>
            <a:ext cx="914400" cy="100010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hurt</a:t>
            </a:r>
            <a:endParaRPr lang="ru-RU" dirty="0"/>
          </a:p>
        </p:txBody>
      </p:sp>
      <p:sp>
        <p:nvSpPr>
          <p:cNvPr id="12" name="Прямоугольник 11"/>
          <p:cNvSpPr/>
          <p:nvPr/>
        </p:nvSpPr>
        <p:spPr>
          <a:xfrm>
            <a:off x="3000364" y="142852"/>
            <a:ext cx="9144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fainted</a:t>
            </a:r>
            <a:endParaRPr lang="ru-RU" dirty="0"/>
          </a:p>
        </p:txBody>
      </p:sp>
      <p:sp>
        <p:nvSpPr>
          <p:cNvPr id="18" name="Скругленный прямоугольник 17"/>
          <p:cNvSpPr/>
          <p:nvPr/>
        </p:nvSpPr>
        <p:spPr>
          <a:xfrm>
            <a:off x="4500562" y="142852"/>
            <a:ext cx="914400"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symptoms</a:t>
            </a:r>
            <a:endParaRPr lang="ru-RU" dirty="0"/>
          </a:p>
        </p:txBody>
      </p:sp>
      <p:sp>
        <p:nvSpPr>
          <p:cNvPr id="19" name="Овал 18"/>
          <p:cNvSpPr/>
          <p:nvPr/>
        </p:nvSpPr>
        <p:spPr>
          <a:xfrm>
            <a:off x="5572132" y="214290"/>
            <a:ext cx="914400"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had</a:t>
            </a:r>
            <a:endParaRPr lang="ru-RU" dirty="0"/>
          </a:p>
        </p:txBody>
      </p:sp>
      <p:sp>
        <p:nvSpPr>
          <p:cNvPr id="20" name="Скругленный прямоугольник 19"/>
          <p:cNvSpPr/>
          <p:nvPr/>
        </p:nvSpPr>
        <p:spPr>
          <a:xfrm>
            <a:off x="6858016" y="142852"/>
            <a:ext cx="914400"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Pain-</a:t>
            </a:r>
          </a:p>
          <a:p>
            <a:pPr algn="ctr"/>
            <a:r>
              <a:rPr lang="en-US" dirty="0" smtClean="0"/>
              <a:t>less</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428604"/>
            <a:ext cx="7772400" cy="914400"/>
          </a:xfrm>
        </p:spPr>
        <p:style>
          <a:lnRef idx="1">
            <a:schemeClr val="accent4"/>
          </a:lnRef>
          <a:fillRef idx="2">
            <a:schemeClr val="accent4"/>
          </a:fillRef>
          <a:effectRef idx="1">
            <a:schemeClr val="accent4"/>
          </a:effectRef>
          <a:fontRef idx="minor">
            <a:schemeClr val="dk1"/>
          </a:fontRef>
        </p:style>
        <p:txBody>
          <a:bodyPr/>
          <a:lstStyle/>
          <a:p>
            <a:endParaRPr lang="ru-RU" dirty="0"/>
          </a:p>
        </p:txBody>
      </p:sp>
      <p:sp>
        <p:nvSpPr>
          <p:cNvPr id="5" name="Содержимое 4"/>
          <p:cNvSpPr>
            <a:spLocks noGrp="1"/>
          </p:cNvSpPr>
          <p:nvPr>
            <p:ph idx="1"/>
          </p:nvPr>
        </p:nvSpPr>
        <p:spPr/>
        <p:txBody>
          <a:bodyPr/>
          <a:lstStyle/>
          <a:p>
            <a:r>
              <a:rPr lang="en-US" dirty="0" smtClean="0"/>
              <a:t>7.The doctor prescribed some drops for my earache but it’s still….</a:t>
            </a:r>
          </a:p>
          <a:p>
            <a:r>
              <a:rPr lang="en-US" dirty="0" smtClean="0"/>
              <a:t>8.I fell down the stairs and I was in….waiting for the ambulance to arrive.</a:t>
            </a:r>
          </a:p>
          <a:p>
            <a:r>
              <a:rPr lang="en-US" dirty="0" smtClean="0"/>
              <a:t>9. He….from an incurable illness for many years.</a:t>
            </a:r>
          </a:p>
          <a:p>
            <a:r>
              <a:rPr lang="en-US" dirty="0" smtClean="0"/>
              <a:t>10. I hope…. I in my bed of old age,</a:t>
            </a:r>
            <a:endParaRPr lang="ru-RU" dirty="0"/>
          </a:p>
        </p:txBody>
      </p:sp>
      <p:sp>
        <p:nvSpPr>
          <p:cNvPr id="6" name="Овал 5"/>
          <p:cNvSpPr/>
          <p:nvPr/>
        </p:nvSpPr>
        <p:spPr>
          <a:xfrm>
            <a:off x="1071538" y="42860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agony</a:t>
            </a:r>
            <a:endParaRPr lang="ru-RU" dirty="0"/>
          </a:p>
        </p:txBody>
      </p:sp>
      <p:sp>
        <p:nvSpPr>
          <p:cNvPr id="7" name="Скругленный прямоугольник 6"/>
          <p:cNvSpPr/>
          <p:nvPr/>
        </p:nvSpPr>
        <p:spPr>
          <a:xfrm>
            <a:off x="1071538" y="428604"/>
            <a:ext cx="914400" cy="914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agony</a:t>
            </a:r>
            <a:endParaRPr lang="ru-RU" dirty="0"/>
          </a:p>
        </p:txBody>
      </p:sp>
      <p:sp>
        <p:nvSpPr>
          <p:cNvPr id="8" name="Прямоугольник 7"/>
          <p:cNvSpPr/>
          <p:nvPr/>
        </p:nvSpPr>
        <p:spPr>
          <a:xfrm>
            <a:off x="2571736" y="428604"/>
            <a:ext cx="914400"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aching</a:t>
            </a:r>
            <a:endParaRPr lang="ru-RU" dirty="0"/>
          </a:p>
        </p:txBody>
      </p:sp>
      <p:sp>
        <p:nvSpPr>
          <p:cNvPr id="9" name="Овал 8"/>
          <p:cNvSpPr/>
          <p:nvPr/>
        </p:nvSpPr>
        <p:spPr>
          <a:xfrm>
            <a:off x="3857620" y="428604"/>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die</a:t>
            </a:r>
            <a:endParaRPr lang="ru-RU" dirty="0"/>
          </a:p>
        </p:txBody>
      </p:sp>
      <p:sp>
        <p:nvSpPr>
          <p:cNvPr id="10" name="Скругленный прямоугольник 9"/>
          <p:cNvSpPr/>
          <p:nvPr/>
        </p:nvSpPr>
        <p:spPr>
          <a:xfrm>
            <a:off x="5143504" y="428604"/>
            <a:ext cx="914400" cy="914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Suffer-</a:t>
            </a:r>
          </a:p>
          <a:p>
            <a:pPr algn="ctr"/>
            <a:r>
              <a:rPr lang="en-US" dirty="0" err="1" smtClean="0"/>
              <a:t>ed</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4800" dirty="0" smtClean="0"/>
              <a:t>The </a:t>
            </a:r>
            <a:r>
              <a:rPr lang="en-US" sz="4400" dirty="0" smtClean="0"/>
              <a:t>answers</a:t>
            </a:r>
            <a:r>
              <a:rPr lang="en-US" sz="4800" dirty="0" smtClean="0"/>
              <a:t>:</a:t>
            </a:r>
            <a:endParaRPr lang="ru-RU" sz="4800" dirty="0"/>
          </a:p>
        </p:txBody>
      </p:sp>
      <p:sp>
        <p:nvSpPr>
          <p:cNvPr id="6" name="Текст 5"/>
          <p:cNvSpPr>
            <a:spLocks noGrp="1"/>
          </p:cNvSpPr>
          <p:nvPr>
            <p:ph sz="half" idx="1"/>
          </p:nvPr>
        </p:nvSpPr>
        <p:spPr/>
        <p:txBody>
          <a:bodyPr>
            <a:noAutofit/>
          </a:bodyPr>
          <a:lstStyle/>
          <a:p>
            <a:r>
              <a:rPr lang="en-US" sz="2400" dirty="0" smtClean="0"/>
              <a:t>1 lie down</a:t>
            </a:r>
          </a:p>
          <a:p>
            <a:r>
              <a:rPr lang="en-US" sz="2400" dirty="0" smtClean="0"/>
              <a:t>2 fainted</a:t>
            </a:r>
          </a:p>
          <a:p>
            <a:r>
              <a:rPr lang="en-US" sz="2400" dirty="0" smtClean="0"/>
              <a:t>3 painless</a:t>
            </a:r>
          </a:p>
          <a:p>
            <a:r>
              <a:rPr lang="en-US" sz="2400" dirty="0" smtClean="0"/>
              <a:t>4 hurt</a:t>
            </a:r>
          </a:p>
          <a:p>
            <a:r>
              <a:rPr lang="en-US" sz="2400" dirty="0" smtClean="0"/>
              <a:t>5 symptoms</a:t>
            </a:r>
          </a:p>
          <a:p>
            <a:r>
              <a:rPr lang="en-US" sz="2400" dirty="0" smtClean="0"/>
              <a:t>6 had</a:t>
            </a:r>
          </a:p>
          <a:p>
            <a:r>
              <a:rPr lang="en-US" sz="2400" dirty="0" smtClean="0"/>
              <a:t>7 aching</a:t>
            </a:r>
          </a:p>
          <a:p>
            <a:r>
              <a:rPr lang="en-US" sz="2400" dirty="0" smtClean="0"/>
              <a:t>8 agony</a:t>
            </a:r>
          </a:p>
          <a:p>
            <a:r>
              <a:rPr lang="en-US" sz="2400" dirty="0" smtClean="0"/>
              <a:t>9 suffered         </a:t>
            </a:r>
          </a:p>
          <a:p>
            <a:r>
              <a:rPr lang="en-US" sz="2400" dirty="0" smtClean="0"/>
              <a:t>10 die</a:t>
            </a:r>
            <a:endParaRPr lang="ru-RU" sz="2400" dirty="0"/>
          </a:p>
        </p:txBody>
      </p:sp>
      <p:pic>
        <p:nvPicPr>
          <p:cNvPr id="5" name="Содержимое 4" descr="328881.576.jpeg"/>
          <p:cNvPicPr>
            <a:picLocks noGrp="1" noChangeAspect="1"/>
          </p:cNvPicPr>
          <p:nvPr>
            <p:ph sz="half" idx="2"/>
          </p:nvPr>
        </p:nvPicPr>
        <p:blipFill>
          <a:blip r:embed="rId2" cstate="print"/>
          <a:stretch>
            <a:fillRect/>
          </a:stretch>
        </p:blipFill>
        <p:spPr>
          <a:xfrm>
            <a:off x="3275856" y="1484784"/>
            <a:ext cx="4734669" cy="439248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normAutofit fontScale="90000"/>
          </a:bodyPr>
          <a:lstStyle/>
          <a:p>
            <a:r>
              <a:rPr lang="en-US" sz="3600" dirty="0" smtClean="0"/>
              <a:t>Match the first part(1-10) with the second part (a-j) of these sentences.</a:t>
            </a:r>
            <a:endParaRPr lang="ru-RU" sz="3600" dirty="0"/>
          </a:p>
        </p:txBody>
      </p:sp>
      <p:sp>
        <p:nvSpPr>
          <p:cNvPr id="14" name="Содержимое 13"/>
          <p:cNvSpPr>
            <a:spLocks noGrp="1"/>
          </p:cNvSpPr>
          <p:nvPr>
            <p:ph sz="half" idx="1"/>
          </p:nvPr>
        </p:nvSpPr>
        <p:spPr/>
        <p:txBody>
          <a:bodyPr>
            <a:normAutofit fontScale="25000" lnSpcReduction="20000"/>
          </a:bodyPr>
          <a:lstStyle/>
          <a:p>
            <a:r>
              <a:rPr lang="en-US" sz="8000" b="1" dirty="0" smtClean="0"/>
              <a:t>1.If you’ve got a bad headache,</a:t>
            </a:r>
          </a:p>
          <a:p>
            <a:r>
              <a:rPr lang="en-US" sz="8000" b="1" dirty="0" smtClean="0"/>
              <a:t>2.You have a heart problem and</a:t>
            </a:r>
          </a:p>
          <a:p>
            <a:r>
              <a:rPr lang="en-US" sz="8000" b="1" dirty="0" smtClean="0"/>
              <a:t>3.He sprained his ankle and</a:t>
            </a:r>
          </a:p>
          <a:p>
            <a:r>
              <a:rPr lang="en-US" sz="8000" b="1" dirty="0" smtClean="0"/>
              <a:t>4.She went out in the pouring rain and caught</a:t>
            </a:r>
          </a:p>
          <a:p>
            <a:r>
              <a:rPr lang="en-US" sz="8000" b="1" dirty="0" smtClean="0"/>
              <a:t>5.She’s not at work because she’s gone down</a:t>
            </a:r>
          </a:p>
          <a:p>
            <a:r>
              <a:rPr lang="en-US" sz="8000" b="1" dirty="0" smtClean="0"/>
              <a:t>6.He works out in the gym because</a:t>
            </a:r>
          </a:p>
          <a:p>
            <a:r>
              <a:rPr lang="en-US" sz="8000" b="1" dirty="0" smtClean="0"/>
              <a:t>7.She went on a diet and</a:t>
            </a:r>
          </a:p>
          <a:p>
            <a:r>
              <a:rPr lang="en-US" sz="8000" b="1" dirty="0" smtClean="0"/>
              <a:t>8.He had spots all over his face because</a:t>
            </a:r>
          </a:p>
          <a:p>
            <a:r>
              <a:rPr lang="en-US" sz="8000" b="1" dirty="0" smtClean="0"/>
              <a:t>9.After aerobics last week</a:t>
            </a:r>
          </a:p>
          <a:p>
            <a:r>
              <a:rPr lang="en-US" sz="8000" b="1" dirty="0" smtClean="0"/>
              <a:t>10. Not all cancers are</a:t>
            </a:r>
          </a:p>
          <a:p>
            <a:endParaRPr lang="ru-RU" dirty="0"/>
          </a:p>
        </p:txBody>
      </p:sp>
      <p:sp>
        <p:nvSpPr>
          <p:cNvPr id="15" name="Содержимое 14"/>
          <p:cNvSpPr>
            <a:spLocks noGrp="1"/>
          </p:cNvSpPr>
          <p:nvPr>
            <p:ph sz="half" idx="2"/>
          </p:nvPr>
        </p:nvSpPr>
        <p:spPr/>
        <p:txBody>
          <a:bodyPr>
            <a:normAutofit fontScale="25000" lnSpcReduction="20000"/>
          </a:bodyPr>
          <a:lstStyle/>
          <a:p>
            <a:r>
              <a:rPr lang="en-US" sz="11200" dirty="0" smtClean="0"/>
              <a:t>a. with flu</a:t>
            </a:r>
          </a:p>
          <a:p>
            <a:r>
              <a:rPr lang="en-US" sz="11200" dirty="0" smtClean="0"/>
              <a:t>b. incurable</a:t>
            </a:r>
          </a:p>
          <a:p>
            <a:r>
              <a:rPr lang="en-US" sz="11200" dirty="0" smtClean="0"/>
              <a:t>c. lost weight</a:t>
            </a:r>
          </a:p>
          <a:p>
            <a:r>
              <a:rPr lang="en-US" sz="11200" dirty="0" smtClean="0"/>
              <a:t>d. was in great pain for days</a:t>
            </a:r>
          </a:p>
          <a:p>
            <a:r>
              <a:rPr lang="en-US" sz="11200" dirty="0" smtClean="0"/>
              <a:t>e. need an operation</a:t>
            </a:r>
          </a:p>
          <a:p>
            <a:r>
              <a:rPr lang="en-US" sz="11200" dirty="0" smtClean="0"/>
              <a:t>f. he had measles</a:t>
            </a:r>
          </a:p>
          <a:p>
            <a:r>
              <a:rPr lang="en-US" sz="11200" dirty="0" smtClean="0"/>
              <a:t>g. a cold</a:t>
            </a:r>
          </a:p>
          <a:p>
            <a:r>
              <a:rPr lang="en-US" sz="11200" dirty="0" smtClean="0"/>
              <a:t>h. he wants to feel fit</a:t>
            </a:r>
          </a:p>
          <a:p>
            <a:r>
              <a:rPr lang="en-US" sz="11200" dirty="0" err="1" smtClean="0"/>
              <a:t>i</a:t>
            </a:r>
            <a:r>
              <a:rPr lang="en-US" sz="11200" dirty="0" smtClean="0"/>
              <a:t>. take an aspirin</a:t>
            </a:r>
          </a:p>
          <a:p>
            <a:r>
              <a:rPr lang="en-US" sz="11200" dirty="0" smtClean="0"/>
              <a:t>J. my legs felt really   sore</a:t>
            </a:r>
          </a:p>
          <a:p>
            <a:pPr>
              <a:buNone/>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en-US" sz="3200" dirty="0" smtClean="0"/>
              <a:t>The answers:</a:t>
            </a:r>
            <a:endParaRPr lang="ru-RU" sz="3200" dirty="0"/>
          </a:p>
        </p:txBody>
      </p:sp>
      <p:sp>
        <p:nvSpPr>
          <p:cNvPr id="7" name="Текст 6"/>
          <p:cNvSpPr>
            <a:spLocks noGrp="1"/>
          </p:cNvSpPr>
          <p:nvPr>
            <p:ph sz="half" idx="1"/>
          </p:nvPr>
        </p:nvSpPr>
        <p:spPr/>
        <p:txBody>
          <a:bodyPr>
            <a:noAutofit/>
          </a:bodyPr>
          <a:lstStyle/>
          <a:p>
            <a:r>
              <a:rPr lang="en-US" sz="2800" dirty="0" smtClean="0"/>
              <a:t>1 </a:t>
            </a:r>
            <a:r>
              <a:rPr lang="en-US" sz="2800" dirty="0" err="1" smtClean="0"/>
              <a:t>i</a:t>
            </a:r>
            <a:endParaRPr lang="en-US" sz="2800" dirty="0" smtClean="0"/>
          </a:p>
          <a:p>
            <a:r>
              <a:rPr lang="en-US" sz="2800" dirty="0" smtClean="0"/>
              <a:t>2e</a:t>
            </a:r>
          </a:p>
          <a:p>
            <a:r>
              <a:rPr lang="en-US" sz="2800" dirty="0" smtClean="0"/>
              <a:t>3 d</a:t>
            </a:r>
          </a:p>
          <a:p>
            <a:r>
              <a:rPr lang="en-US" sz="2800" dirty="0" smtClean="0"/>
              <a:t>4 g</a:t>
            </a:r>
          </a:p>
          <a:p>
            <a:r>
              <a:rPr lang="en-US" sz="2800" dirty="0" smtClean="0"/>
              <a:t>5 a</a:t>
            </a:r>
          </a:p>
          <a:p>
            <a:r>
              <a:rPr lang="en-US" sz="2800" dirty="0" smtClean="0"/>
              <a:t>6 h</a:t>
            </a:r>
          </a:p>
          <a:p>
            <a:r>
              <a:rPr lang="en-US" sz="2800" dirty="0" smtClean="0"/>
              <a:t>7 c</a:t>
            </a:r>
          </a:p>
          <a:p>
            <a:r>
              <a:rPr lang="en-US" sz="2800" dirty="0" smtClean="0"/>
              <a:t>8 f</a:t>
            </a:r>
          </a:p>
          <a:p>
            <a:r>
              <a:rPr lang="en-US" sz="2800" dirty="0" smtClean="0"/>
              <a:t>9 j</a:t>
            </a:r>
          </a:p>
          <a:p>
            <a:r>
              <a:rPr lang="en-US" sz="2800" dirty="0" smtClean="0"/>
              <a:t>10 b</a:t>
            </a:r>
            <a:endParaRPr lang="ru-RU" sz="2800" dirty="0"/>
          </a:p>
        </p:txBody>
      </p:sp>
      <p:pic>
        <p:nvPicPr>
          <p:cNvPr id="6" name="Содержимое 5" descr="9753.jpg"/>
          <p:cNvPicPr>
            <a:picLocks noGrp="1" noChangeAspect="1"/>
          </p:cNvPicPr>
          <p:nvPr>
            <p:ph sz="half" idx="2"/>
          </p:nvPr>
        </p:nvPicPr>
        <p:blipFill>
          <a:blip r:embed="rId2" cstate="print"/>
          <a:stretch>
            <a:fillRect/>
          </a:stretch>
        </p:blipFill>
        <p:spPr>
          <a:xfrm>
            <a:off x="3428992" y="1428736"/>
            <a:ext cx="5214974" cy="500066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en-US" dirty="0" smtClean="0"/>
              <a:t>Find the words that match the definitions.</a:t>
            </a:r>
            <a:endParaRPr lang="ru-RU" dirty="0"/>
          </a:p>
        </p:txBody>
      </p:sp>
      <p:sp>
        <p:nvSpPr>
          <p:cNvPr id="6" name="Содержимое 5"/>
          <p:cNvSpPr>
            <a:spLocks noGrp="1"/>
          </p:cNvSpPr>
          <p:nvPr>
            <p:ph sz="half" idx="1"/>
          </p:nvPr>
        </p:nvSpPr>
        <p:spPr/>
        <p:txBody>
          <a:bodyPr>
            <a:noAutofit/>
          </a:bodyPr>
          <a:lstStyle/>
          <a:p>
            <a:r>
              <a:rPr lang="en-US" sz="1600" b="1" dirty="0" smtClean="0"/>
              <a:t>1.to use a needle to put medicine into your body</a:t>
            </a:r>
          </a:p>
          <a:p>
            <a:r>
              <a:rPr lang="en-US" sz="1600" b="1" dirty="0" smtClean="0"/>
              <a:t>2.a soft substance you rub on your skin as a treatment</a:t>
            </a:r>
          </a:p>
          <a:p>
            <a:r>
              <a:rPr lang="en-US" sz="1600" b="1" dirty="0" smtClean="0"/>
              <a:t>3.a room in a hospital you stay in while you are ill</a:t>
            </a:r>
          </a:p>
          <a:p>
            <a:r>
              <a:rPr lang="en-US" sz="1600" b="1" dirty="0" smtClean="0"/>
              <a:t>4.a pain in your head</a:t>
            </a:r>
          </a:p>
          <a:p>
            <a:r>
              <a:rPr lang="en-US" sz="1600" b="1" dirty="0" smtClean="0"/>
              <a:t>5 a doctor writes on it what medicine a sick person needs</a:t>
            </a:r>
          </a:p>
          <a:p>
            <a:r>
              <a:rPr lang="en-US" sz="1600" b="1" dirty="0" smtClean="0"/>
              <a:t>6. many cases of an infectious disease occurring at the same time</a:t>
            </a:r>
          </a:p>
          <a:p>
            <a:r>
              <a:rPr lang="en-US" sz="1600" b="1" dirty="0" smtClean="0"/>
              <a:t>7. that causes a person to die</a:t>
            </a:r>
          </a:p>
          <a:p>
            <a:r>
              <a:rPr lang="en-US" sz="1600" b="1" dirty="0" smtClean="0"/>
              <a:t>8.an illness of the mind</a:t>
            </a:r>
          </a:p>
          <a:p>
            <a:r>
              <a:rPr lang="en-US" sz="1600" b="1" dirty="0" smtClean="0"/>
              <a:t>9.to make someone who is ill well again</a:t>
            </a:r>
          </a:p>
          <a:p>
            <a:r>
              <a:rPr lang="en-US" sz="1600" b="1" dirty="0" smtClean="0"/>
              <a:t>10.thin and weak because you are old or very ill</a:t>
            </a:r>
            <a:endParaRPr lang="ru-RU" sz="1600" b="1" dirty="0"/>
          </a:p>
        </p:txBody>
      </p:sp>
      <p:sp>
        <p:nvSpPr>
          <p:cNvPr id="7" name="Содержимое 6"/>
          <p:cNvSpPr>
            <a:spLocks noGrp="1"/>
          </p:cNvSpPr>
          <p:nvPr>
            <p:ph sz="half" idx="2"/>
          </p:nvPr>
        </p:nvSpPr>
        <p:spPr/>
        <p:txBody>
          <a:bodyPr>
            <a:normAutofit fontScale="55000" lnSpcReduction="20000"/>
          </a:bodyPr>
          <a:lstStyle/>
          <a:p>
            <a:r>
              <a:rPr lang="en-US" sz="5100" dirty="0" smtClean="0"/>
              <a:t> Cure</a:t>
            </a:r>
          </a:p>
          <a:p>
            <a:r>
              <a:rPr lang="en-US" sz="5100" dirty="0" smtClean="0"/>
              <a:t> Fatal</a:t>
            </a:r>
          </a:p>
          <a:p>
            <a:r>
              <a:rPr lang="en-US" sz="5100" dirty="0" smtClean="0"/>
              <a:t> Frail</a:t>
            </a:r>
          </a:p>
          <a:p>
            <a:r>
              <a:rPr lang="en-US" sz="5100" dirty="0" smtClean="0"/>
              <a:t> Inject</a:t>
            </a:r>
          </a:p>
          <a:p>
            <a:r>
              <a:rPr lang="en-US" sz="5100" dirty="0" smtClean="0"/>
              <a:t> Mental illness</a:t>
            </a:r>
          </a:p>
          <a:p>
            <a:r>
              <a:rPr lang="en-US" sz="5100" dirty="0" smtClean="0"/>
              <a:t> Prescription</a:t>
            </a:r>
          </a:p>
          <a:p>
            <a:r>
              <a:rPr lang="en-US" sz="5100" dirty="0" smtClean="0"/>
              <a:t> Epidemic</a:t>
            </a:r>
          </a:p>
          <a:p>
            <a:r>
              <a:rPr lang="en-US" sz="5100" dirty="0" smtClean="0"/>
              <a:t> Ointment</a:t>
            </a:r>
          </a:p>
          <a:p>
            <a:r>
              <a:rPr lang="en-US" sz="5100" dirty="0" smtClean="0"/>
              <a:t> Ward</a:t>
            </a:r>
          </a:p>
          <a:p>
            <a:r>
              <a:rPr lang="en-US" sz="5100" dirty="0" smtClean="0"/>
              <a:t>  Headache</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en-US" sz="3200" dirty="0" smtClean="0"/>
              <a:t>The answers:</a:t>
            </a:r>
            <a:endParaRPr lang="ru-RU" sz="3200" dirty="0"/>
          </a:p>
        </p:txBody>
      </p:sp>
      <p:sp>
        <p:nvSpPr>
          <p:cNvPr id="7" name="Текст 6"/>
          <p:cNvSpPr>
            <a:spLocks noGrp="1"/>
          </p:cNvSpPr>
          <p:nvPr>
            <p:ph sz="half" idx="1"/>
          </p:nvPr>
        </p:nvSpPr>
        <p:spPr/>
        <p:txBody>
          <a:bodyPr>
            <a:noAutofit/>
          </a:bodyPr>
          <a:lstStyle/>
          <a:p>
            <a:r>
              <a:rPr lang="en-US" sz="2800" dirty="0" smtClean="0"/>
              <a:t>1 inject</a:t>
            </a:r>
          </a:p>
          <a:p>
            <a:r>
              <a:rPr lang="en-US" sz="2800" dirty="0" smtClean="0"/>
              <a:t>2 ointment</a:t>
            </a:r>
          </a:p>
          <a:p>
            <a:r>
              <a:rPr lang="en-US" sz="2800" dirty="0" smtClean="0"/>
              <a:t>3 ward</a:t>
            </a:r>
          </a:p>
          <a:p>
            <a:r>
              <a:rPr lang="en-US" sz="2800" dirty="0" smtClean="0"/>
              <a:t>4 headache</a:t>
            </a:r>
          </a:p>
          <a:p>
            <a:r>
              <a:rPr lang="en-US" sz="2800" dirty="0" smtClean="0"/>
              <a:t>5 prescription</a:t>
            </a:r>
          </a:p>
          <a:p>
            <a:r>
              <a:rPr lang="en-US" sz="2800" dirty="0" smtClean="0"/>
              <a:t>6 epidemic</a:t>
            </a:r>
          </a:p>
          <a:p>
            <a:r>
              <a:rPr lang="en-US" sz="2800" dirty="0" smtClean="0"/>
              <a:t>7 fatal</a:t>
            </a:r>
          </a:p>
          <a:p>
            <a:r>
              <a:rPr lang="en-US" sz="2800" dirty="0" smtClean="0"/>
              <a:t>8 mental illness</a:t>
            </a:r>
          </a:p>
          <a:p>
            <a:r>
              <a:rPr lang="en-US" sz="2800" dirty="0" smtClean="0"/>
              <a:t>9 cure</a:t>
            </a:r>
          </a:p>
          <a:p>
            <a:r>
              <a:rPr lang="en-US" sz="2800" dirty="0" smtClean="0"/>
              <a:t>10 frail</a:t>
            </a:r>
            <a:endParaRPr lang="ru-RU" sz="2800" dirty="0"/>
          </a:p>
        </p:txBody>
      </p:sp>
      <p:pic>
        <p:nvPicPr>
          <p:cNvPr id="6" name="Содержимое 5" descr="0_d7ae_60b8a037_XL.jpg"/>
          <p:cNvPicPr>
            <a:picLocks noGrp="1" noChangeAspect="1"/>
          </p:cNvPicPr>
          <p:nvPr>
            <p:ph sz="half" idx="2"/>
          </p:nvPr>
        </p:nvPicPr>
        <p:blipFill>
          <a:blip r:embed="rId2" cstate="print"/>
          <a:stretch>
            <a:fillRect/>
          </a:stretch>
        </p:blipFill>
        <p:spPr>
          <a:xfrm>
            <a:off x="3929058" y="1285860"/>
            <a:ext cx="5062542" cy="521497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en-US" sz="2800" dirty="0" smtClean="0"/>
              <a:t>You will hear a doctor talking to a girl who has had an accident. For each question, fill in the missing information in the numbered space.</a:t>
            </a:r>
            <a:endParaRPr lang="ru-RU" sz="2800" dirty="0"/>
          </a:p>
        </p:txBody>
      </p:sp>
      <p:pic>
        <p:nvPicPr>
          <p:cNvPr id="4" name="Содержимое 3" descr="stock-photo-young-woman-with-leg-in-plaster-talking-to-a-doctor-78108874.jpg"/>
          <p:cNvPicPr>
            <a:picLocks noGrp="1" noChangeAspect="1"/>
          </p:cNvPicPr>
          <p:nvPr>
            <p:ph idx="1"/>
          </p:nvPr>
        </p:nvPicPr>
        <p:blipFill>
          <a:blip r:embed="rId2" cstate="print"/>
          <a:stretch>
            <a:fillRect/>
          </a:stretch>
        </p:blipFill>
        <p:spPr>
          <a:xfrm>
            <a:off x="1357290" y="1785926"/>
            <a:ext cx="6429420" cy="478634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ru-RU" i="1" u="sng" dirty="0" smtClean="0"/>
              <a:t>        </a:t>
            </a:r>
            <a:r>
              <a:rPr lang="en-US" i="1" u="sng" dirty="0" smtClean="0"/>
              <a:t>The Plan:</a:t>
            </a:r>
            <a:endParaRPr lang="ru-RU" i="1" u="sng" dirty="0"/>
          </a:p>
        </p:txBody>
      </p:sp>
      <p:sp>
        <p:nvSpPr>
          <p:cNvPr id="3" name="Содержимое 2"/>
          <p:cNvSpPr>
            <a:spLocks noGrp="1"/>
          </p:cNvSpPr>
          <p:nvPr>
            <p:ph idx="1"/>
          </p:nvPr>
        </p:nvSpPr>
        <p:spPr/>
        <p:style>
          <a:lnRef idx="3">
            <a:schemeClr val="lt1"/>
          </a:lnRef>
          <a:fillRef idx="1">
            <a:schemeClr val="accent6"/>
          </a:fillRef>
          <a:effectRef idx="1">
            <a:schemeClr val="accent6"/>
          </a:effectRef>
          <a:fontRef idx="minor">
            <a:schemeClr val="lt1"/>
          </a:fontRef>
        </p:style>
        <p:txBody>
          <a:bodyPr>
            <a:normAutofit fontScale="85000" lnSpcReduction="20000"/>
          </a:bodyPr>
          <a:lstStyle/>
          <a:p>
            <a:r>
              <a:rPr lang="en-US" b="1" i="1" dirty="0" smtClean="0"/>
              <a:t>Fill in the blanks. Reading.</a:t>
            </a:r>
          </a:p>
          <a:p>
            <a:r>
              <a:rPr lang="en-US" b="1" i="1" dirty="0" smtClean="0"/>
              <a:t>Fill in the prepositions.</a:t>
            </a:r>
          </a:p>
          <a:p>
            <a:r>
              <a:rPr lang="en-US" b="1" i="1" dirty="0" smtClean="0"/>
              <a:t>Complete the sentences.</a:t>
            </a:r>
          </a:p>
          <a:p>
            <a:r>
              <a:rPr lang="en-US" b="1" i="1" dirty="0" smtClean="0"/>
              <a:t>Match the parts of the sentences.</a:t>
            </a:r>
          </a:p>
          <a:p>
            <a:r>
              <a:rPr lang="en-US" b="1" i="1" dirty="0" smtClean="0"/>
              <a:t>Match the words with their definitions.</a:t>
            </a:r>
          </a:p>
          <a:p>
            <a:r>
              <a:rPr lang="en-US" b="1" i="1" dirty="0" smtClean="0"/>
              <a:t>Listening.</a:t>
            </a:r>
          </a:p>
          <a:p>
            <a:r>
              <a:rPr lang="en-US" b="1" i="1" dirty="0" smtClean="0"/>
              <a:t>Paraphrase.</a:t>
            </a:r>
          </a:p>
          <a:p>
            <a:r>
              <a:rPr lang="en-US" b="1" i="1" dirty="0" smtClean="0"/>
              <a:t>Word formation.</a:t>
            </a:r>
          </a:p>
          <a:p>
            <a:r>
              <a:rPr lang="en-US" b="1" i="1" dirty="0" smtClean="0"/>
              <a:t>Choose the right variant.</a:t>
            </a:r>
          </a:p>
          <a:p>
            <a:r>
              <a:rPr lang="en-US" b="1" i="1" dirty="0" smtClean="0"/>
              <a:t>Guess the word.</a:t>
            </a:r>
          </a:p>
          <a:p>
            <a:pPr>
              <a:buNone/>
            </a:pPr>
            <a:endParaRPr lang="en-US" dirty="0" smtClean="0"/>
          </a:p>
          <a:p>
            <a:endParaRPr lang="en-US" dirty="0" smtClean="0"/>
          </a:p>
          <a:p>
            <a:endParaRPr lang="en-US" dirty="0" smtClean="0"/>
          </a:p>
          <a:p>
            <a:endParaRPr lang="en-US"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endParaRPr lang="ru-RU" sz="2800" dirty="0"/>
          </a:p>
        </p:txBody>
      </p:sp>
      <p:sp>
        <p:nvSpPr>
          <p:cNvPr id="6" name="Содержимое 5"/>
          <p:cNvSpPr>
            <a:spLocks noGrp="1"/>
          </p:cNvSpPr>
          <p:nvPr>
            <p:ph idx="1"/>
          </p:nvPr>
        </p:nvSpPr>
        <p:spPr/>
        <p:txBody>
          <a:bodyPr>
            <a:normAutofit fontScale="77500" lnSpcReduction="20000"/>
          </a:bodyPr>
          <a:lstStyle/>
          <a:p>
            <a:r>
              <a:rPr lang="en-US" dirty="0" smtClean="0"/>
              <a:t>Name of patient: Lucy Martin</a:t>
            </a:r>
          </a:p>
          <a:p>
            <a:r>
              <a:rPr lang="en-US" dirty="0" smtClean="0"/>
              <a:t>Type of injury: twisted (1)…</a:t>
            </a:r>
          </a:p>
          <a:p>
            <a:r>
              <a:rPr lang="en-US" dirty="0" smtClean="0"/>
              <a:t>Cause: fell during gym lesson</a:t>
            </a:r>
          </a:p>
          <a:p>
            <a:r>
              <a:rPr lang="en-US" dirty="0" smtClean="0"/>
              <a:t>Advice given:</a:t>
            </a:r>
          </a:p>
          <a:p>
            <a:r>
              <a:rPr lang="en-US" dirty="0" smtClean="0"/>
              <a:t>-try to (2)… the ankle</a:t>
            </a:r>
          </a:p>
          <a:p>
            <a:r>
              <a:rPr lang="en-US" dirty="0" smtClean="0"/>
              <a:t>-don’t (3)… for the next few days</a:t>
            </a:r>
          </a:p>
          <a:p>
            <a:r>
              <a:rPr lang="en-US" dirty="0" smtClean="0"/>
              <a:t>-put (4)…on regularly.</a:t>
            </a:r>
          </a:p>
          <a:p>
            <a:r>
              <a:rPr lang="en-US" dirty="0" smtClean="0"/>
              <a:t>-put elastic bandage on.</a:t>
            </a:r>
          </a:p>
          <a:p>
            <a:r>
              <a:rPr lang="en-US" dirty="0" smtClean="0"/>
              <a:t>-take pain killers if necessary- not more than (5)… tablets in 24 hours.</a:t>
            </a:r>
          </a:p>
          <a:p>
            <a:r>
              <a:rPr lang="en-US" dirty="0" smtClean="0"/>
              <a:t>Next appointment: seven days 'time in  Clinic 6 – to be shown (6)…</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3200" dirty="0" smtClean="0"/>
              <a:t>The answers:</a:t>
            </a:r>
            <a:endParaRPr lang="ru-RU" sz="3200" dirty="0"/>
          </a:p>
        </p:txBody>
      </p:sp>
      <p:sp>
        <p:nvSpPr>
          <p:cNvPr id="6" name="Текст 5"/>
          <p:cNvSpPr>
            <a:spLocks noGrp="1"/>
          </p:cNvSpPr>
          <p:nvPr>
            <p:ph type="body" idx="2"/>
          </p:nvPr>
        </p:nvSpPr>
        <p:spPr/>
        <p:txBody>
          <a:bodyPr>
            <a:noAutofit/>
          </a:bodyPr>
          <a:lstStyle/>
          <a:p>
            <a:r>
              <a:rPr lang="en-US" sz="3600" dirty="0" smtClean="0"/>
              <a:t>1 ankle</a:t>
            </a:r>
          </a:p>
          <a:p>
            <a:r>
              <a:rPr lang="en-US" sz="3600" dirty="0" smtClean="0"/>
              <a:t>2 rest</a:t>
            </a:r>
          </a:p>
          <a:p>
            <a:r>
              <a:rPr lang="en-US" sz="3600" dirty="0" smtClean="0"/>
              <a:t>3 walk</a:t>
            </a:r>
          </a:p>
          <a:p>
            <a:r>
              <a:rPr lang="en-US" sz="3600" dirty="0" smtClean="0"/>
              <a:t>4 ice</a:t>
            </a:r>
          </a:p>
          <a:p>
            <a:r>
              <a:rPr lang="en-US" sz="3600" dirty="0" smtClean="0"/>
              <a:t>5 eight</a:t>
            </a:r>
          </a:p>
          <a:p>
            <a:r>
              <a:rPr lang="en-US" sz="3600" dirty="0" smtClean="0"/>
              <a:t>6 exercises</a:t>
            </a:r>
            <a:endParaRPr lang="ru-RU" sz="3600" dirty="0"/>
          </a:p>
        </p:txBody>
      </p:sp>
      <p:pic>
        <p:nvPicPr>
          <p:cNvPr id="7" name="Содержимое 6" descr="tMjhmZjI2.jpg"/>
          <p:cNvPicPr>
            <a:picLocks noGrp="1" noChangeAspect="1"/>
          </p:cNvPicPr>
          <p:nvPr>
            <p:ph sz="half" idx="1"/>
          </p:nvPr>
        </p:nvPicPr>
        <p:blipFill>
          <a:blip r:embed="rId2" cstate="print"/>
          <a:stretch>
            <a:fillRect/>
          </a:stretch>
        </p:blipFill>
        <p:spPr>
          <a:xfrm>
            <a:off x="3714744" y="952500"/>
            <a:ext cx="4714908" cy="41148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fontScale="90000"/>
          </a:bodyPr>
          <a:lstStyle/>
          <a:p>
            <a:r>
              <a:rPr lang="en-US" sz="2800" b="1" i="1" dirty="0" smtClean="0"/>
              <a:t>Complete the second sentence so that it is as similar in meaning as possible to the first, using the word given. Do not change this word.</a:t>
            </a:r>
            <a:endParaRPr lang="ru-RU" sz="2800" b="1" i="1" dirty="0"/>
          </a:p>
        </p:txBody>
      </p:sp>
      <p:pic>
        <p:nvPicPr>
          <p:cNvPr id="4" name="Содержимое 3" descr="2449783.jpg"/>
          <p:cNvPicPr>
            <a:picLocks noGrp="1" noChangeAspect="1"/>
          </p:cNvPicPr>
          <p:nvPr>
            <p:ph idx="1"/>
          </p:nvPr>
        </p:nvPicPr>
        <p:blipFill>
          <a:blip r:embed="rId2" cstate="print"/>
          <a:stretch>
            <a:fillRect/>
          </a:stretch>
        </p:blipFill>
        <p:spPr>
          <a:xfrm>
            <a:off x="1000100" y="1674018"/>
            <a:ext cx="7500990" cy="482681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endParaRPr lang="ru-RU" sz="3200" dirty="0"/>
          </a:p>
        </p:txBody>
      </p:sp>
      <p:sp>
        <p:nvSpPr>
          <p:cNvPr id="6" name="Содержимое 5"/>
          <p:cNvSpPr>
            <a:spLocks noGrp="1"/>
          </p:cNvSpPr>
          <p:nvPr>
            <p:ph idx="1"/>
          </p:nvPr>
        </p:nvSpPr>
        <p:spPr/>
        <p:txBody>
          <a:bodyPr>
            <a:normAutofit fontScale="92500" lnSpcReduction="20000"/>
          </a:bodyPr>
          <a:lstStyle/>
          <a:p>
            <a:pPr>
              <a:buNone/>
            </a:pPr>
            <a:r>
              <a:rPr lang="en-US" dirty="0" smtClean="0"/>
              <a:t>1.I had to have a tooth extracted last week.</a:t>
            </a:r>
            <a:endParaRPr lang="en-US" i="1" dirty="0" smtClean="0"/>
          </a:p>
          <a:p>
            <a:pPr>
              <a:buNone/>
            </a:pPr>
            <a:r>
              <a:rPr lang="en-US" b="1" i="1" dirty="0" smtClean="0"/>
              <a:t>out</a:t>
            </a:r>
          </a:p>
          <a:p>
            <a:pPr>
              <a:buNone/>
            </a:pPr>
            <a:r>
              <a:rPr lang="en-US" dirty="0" smtClean="0"/>
              <a:t>I had my….</a:t>
            </a:r>
          </a:p>
          <a:p>
            <a:pPr>
              <a:buNone/>
            </a:pPr>
            <a:r>
              <a:rPr lang="en-US" dirty="0" smtClean="0"/>
              <a:t>2.Has he recovered from his illness yet?</a:t>
            </a:r>
          </a:p>
          <a:p>
            <a:pPr>
              <a:buNone/>
            </a:pPr>
            <a:r>
              <a:rPr lang="en-US" b="1" i="1" dirty="0" smtClean="0"/>
              <a:t>over</a:t>
            </a:r>
          </a:p>
          <a:p>
            <a:pPr>
              <a:buNone/>
            </a:pPr>
            <a:r>
              <a:rPr lang="en-US" dirty="0" smtClean="0"/>
              <a:t>Has….</a:t>
            </a:r>
          </a:p>
          <a:p>
            <a:pPr>
              <a:buNone/>
            </a:pPr>
            <a:r>
              <a:rPr lang="en-US" dirty="0" smtClean="0"/>
              <a:t>3.He took care of you while you were ill.</a:t>
            </a:r>
          </a:p>
          <a:p>
            <a:pPr>
              <a:buNone/>
            </a:pPr>
            <a:r>
              <a:rPr lang="en-US" b="1" i="1" dirty="0" smtClean="0"/>
              <a:t>after</a:t>
            </a:r>
          </a:p>
          <a:p>
            <a:pPr>
              <a:buNone/>
            </a:pPr>
            <a:r>
              <a:rPr lang="en-US" dirty="0" smtClean="0"/>
              <a:t>He….</a:t>
            </a:r>
          </a:p>
          <a:p>
            <a:pPr>
              <a:buNone/>
            </a:pPr>
            <a:endParaRPr lang="en-US" dirty="0" smtClean="0"/>
          </a:p>
          <a:p>
            <a:pPr>
              <a:buNone/>
            </a:pPr>
            <a:endParaRPr lang="en-US" dirty="0" smtClean="0"/>
          </a:p>
          <a:p>
            <a:endParaRPr lang="en-US" b="1" i="1" dirty="0" smtClean="0"/>
          </a:p>
          <a:p>
            <a:endParaRPr lang="en-US" b="1" dirty="0" smtClean="0"/>
          </a:p>
          <a:p>
            <a:endParaRPr lang="en-US" b="1" i="1" dirty="0" smtClean="0"/>
          </a:p>
          <a:p>
            <a:endParaRPr lang="en-US" dirty="0" smtClean="0"/>
          </a:p>
          <a:p>
            <a:endParaRPr lang="en-US" dirty="0" smtClean="0"/>
          </a:p>
          <a:p>
            <a:pPr>
              <a:buNone/>
            </a:pPr>
            <a:endParaRPr lang="en-US" u="sng" dirty="0" smtClean="0"/>
          </a:p>
          <a:p>
            <a:endParaRPr lang="ru-RU"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Содержимое 4"/>
          <p:cNvSpPr>
            <a:spLocks noGrp="1"/>
          </p:cNvSpPr>
          <p:nvPr>
            <p:ph idx="1"/>
          </p:nvPr>
        </p:nvSpPr>
        <p:spPr/>
        <p:txBody>
          <a:bodyPr>
            <a:normAutofit fontScale="85000" lnSpcReduction="10000"/>
          </a:bodyPr>
          <a:lstStyle/>
          <a:p>
            <a:pPr>
              <a:buNone/>
            </a:pPr>
            <a:r>
              <a:rPr lang="en-US" dirty="0" smtClean="0"/>
              <a:t>4.You’ve gained a lot of weight since I last saw you!</a:t>
            </a:r>
          </a:p>
          <a:p>
            <a:pPr>
              <a:buNone/>
            </a:pPr>
            <a:r>
              <a:rPr lang="en-US" b="1" i="1" dirty="0" smtClean="0"/>
              <a:t>on</a:t>
            </a:r>
          </a:p>
          <a:p>
            <a:pPr>
              <a:buNone/>
            </a:pPr>
            <a:r>
              <a:rPr lang="en-US" dirty="0" smtClean="0"/>
              <a:t>You’ve…..</a:t>
            </a:r>
          </a:p>
          <a:p>
            <a:pPr>
              <a:buNone/>
            </a:pPr>
            <a:r>
              <a:rPr lang="en-US" dirty="0" smtClean="0"/>
              <a:t>5. The drugs aren’t having any effect now.</a:t>
            </a:r>
          </a:p>
          <a:p>
            <a:pPr>
              <a:buNone/>
            </a:pPr>
            <a:r>
              <a:rPr lang="en-US" b="1" i="1" dirty="0" smtClean="0"/>
              <a:t>off</a:t>
            </a:r>
          </a:p>
          <a:p>
            <a:pPr>
              <a:buNone/>
            </a:pPr>
            <a:r>
              <a:rPr lang="en-US" dirty="0" smtClean="0"/>
              <a:t>The effect….</a:t>
            </a:r>
          </a:p>
          <a:p>
            <a:pPr>
              <a:buNone/>
            </a:pPr>
            <a:r>
              <a:rPr lang="en-US" dirty="0" smtClean="0"/>
              <a:t>6.After fainting he regained consciousness after a few minutes.</a:t>
            </a:r>
          </a:p>
          <a:p>
            <a:pPr>
              <a:buNone/>
            </a:pPr>
            <a:r>
              <a:rPr lang="en-US" b="1" i="1" dirty="0" smtClean="0"/>
              <a:t>round</a:t>
            </a:r>
          </a:p>
          <a:p>
            <a:pPr>
              <a:buNone/>
            </a:pPr>
            <a:r>
              <a:rPr lang="en-US" dirty="0" smtClean="0"/>
              <a:t>Having….</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Содержимое 4"/>
          <p:cNvSpPr>
            <a:spLocks noGrp="1"/>
          </p:cNvSpPr>
          <p:nvPr>
            <p:ph idx="1"/>
          </p:nvPr>
        </p:nvSpPr>
        <p:spPr/>
        <p:txBody>
          <a:bodyPr/>
          <a:lstStyle/>
          <a:p>
            <a:pPr>
              <a:buNone/>
            </a:pPr>
            <a:r>
              <a:rPr lang="en-US" dirty="0" smtClean="0"/>
              <a:t>7. He caught flu and had to have time off work.</a:t>
            </a:r>
          </a:p>
          <a:p>
            <a:pPr>
              <a:buNone/>
            </a:pPr>
            <a:r>
              <a:rPr lang="en-US" b="1" i="1" dirty="0" smtClean="0"/>
              <a:t>down</a:t>
            </a:r>
          </a:p>
          <a:p>
            <a:pPr>
              <a:buNone/>
            </a:pPr>
            <a:r>
              <a:rPr lang="en-US" dirty="0" smtClean="0"/>
              <a:t>He….</a:t>
            </a:r>
          </a:p>
          <a:p>
            <a:pPr>
              <a:buNone/>
            </a:pPr>
            <a:r>
              <a:rPr lang="en-US" dirty="0" smtClean="0"/>
              <a:t>8. She has had a lovely baby girl and is feeling fine.</a:t>
            </a:r>
          </a:p>
          <a:p>
            <a:pPr>
              <a:buNone/>
            </a:pPr>
            <a:r>
              <a:rPr lang="en-US" b="1" i="1" dirty="0" smtClean="0"/>
              <a:t>birth</a:t>
            </a:r>
          </a:p>
          <a:p>
            <a:pPr>
              <a:buNone/>
            </a:pPr>
            <a:r>
              <a:rPr lang="en-US" dirty="0" smtClean="0"/>
              <a:t>She has….</a:t>
            </a:r>
          </a:p>
          <a:p>
            <a:pPr>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Содержимое 4"/>
          <p:cNvSpPr>
            <a:spLocks noGrp="1"/>
          </p:cNvSpPr>
          <p:nvPr>
            <p:ph idx="1"/>
          </p:nvPr>
        </p:nvSpPr>
        <p:spPr/>
        <p:txBody>
          <a:bodyPr/>
          <a:lstStyle/>
          <a:p>
            <a:pPr>
              <a:buNone/>
            </a:pPr>
            <a:r>
              <a:rPr lang="en-US" dirty="0" smtClean="0"/>
              <a:t>9. Since her heart attack, my mother has not been at all well.</a:t>
            </a:r>
          </a:p>
          <a:p>
            <a:pPr>
              <a:buNone/>
            </a:pPr>
            <a:r>
              <a:rPr lang="en-US" b="1" i="1" dirty="0" smtClean="0"/>
              <a:t>poor</a:t>
            </a:r>
          </a:p>
          <a:p>
            <a:pPr>
              <a:buNone/>
            </a:pPr>
            <a:r>
              <a:rPr lang="en-US" dirty="0" smtClean="0"/>
              <a:t>Ever….</a:t>
            </a:r>
          </a:p>
          <a:p>
            <a:pPr>
              <a:buNone/>
            </a:pPr>
            <a:r>
              <a:rPr lang="en-US" dirty="0" smtClean="0"/>
              <a:t>10. Michelle often has terrible headaches.</a:t>
            </a:r>
          </a:p>
          <a:p>
            <a:pPr>
              <a:buNone/>
            </a:pPr>
            <a:r>
              <a:rPr lang="en-US" b="1" i="1" dirty="0" smtClean="0"/>
              <a:t>from</a:t>
            </a:r>
          </a:p>
          <a:p>
            <a:pPr>
              <a:buNone/>
            </a:pPr>
            <a:r>
              <a:rPr lang="en-US" dirty="0" smtClean="0"/>
              <a:t>Michelle….</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4400" dirty="0" smtClean="0"/>
              <a:t>The answers:</a:t>
            </a:r>
            <a:endParaRPr lang="ru-RU" sz="4400" dirty="0"/>
          </a:p>
        </p:txBody>
      </p:sp>
      <p:sp>
        <p:nvSpPr>
          <p:cNvPr id="7" name="Содержимое 6"/>
          <p:cNvSpPr>
            <a:spLocks noGrp="1"/>
          </p:cNvSpPr>
          <p:nvPr>
            <p:ph idx="1"/>
          </p:nvPr>
        </p:nvSpPr>
        <p:spPr/>
        <p:txBody>
          <a:bodyPr>
            <a:normAutofit fontScale="85000" lnSpcReduction="20000"/>
          </a:bodyPr>
          <a:lstStyle/>
          <a:p>
            <a:pPr>
              <a:buNone/>
            </a:pPr>
            <a:r>
              <a:rPr lang="en-US" i="1" dirty="0" smtClean="0"/>
              <a:t>1.tooth out last week.</a:t>
            </a:r>
          </a:p>
          <a:p>
            <a:pPr>
              <a:buNone/>
            </a:pPr>
            <a:r>
              <a:rPr lang="en-US" i="1" dirty="0" smtClean="0"/>
              <a:t>2.he got over his illness yet?</a:t>
            </a:r>
          </a:p>
          <a:p>
            <a:pPr>
              <a:buNone/>
            </a:pPr>
            <a:r>
              <a:rPr lang="en-US" i="1" dirty="0" smtClean="0"/>
              <a:t>3.looked after you while you were ill.</a:t>
            </a:r>
          </a:p>
          <a:p>
            <a:pPr>
              <a:buNone/>
            </a:pPr>
            <a:r>
              <a:rPr lang="en-US" i="1" dirty="0" smtClean="0"/>
              <a:t>4.put on a lot of weight since I last saw you!</a:t>
            </a:r>
          </a:p>
          <a:p>
            <a:pPr>
              <a:buNone/>
            </a:pPr>
            <a:r>
              <a:rPr lang="en-US" i="1" dirty="0" smtClean="0"/>
              <a:t>5. of the drugs has worn off now.</a:t>
            </a:r>
          </a:p>
          <a:p>
            <a:pPr>
              <a:buNone/>
            </a:pPr>
            <a:r>
              <a:rPr lang="en-US" i="1" dirty="0" smtClean="0"/>
              <a:t>6. fainted, he came round after a few minutes.</a:t>
            </a:r>
          </a:p>
          <a:p>
            <a:pPr>
              <a:buNone/>
            </a:pPr>
            <a:r>
              <a:rPr lang="en-US" i="1" dirty="0" smtClean="0"/>
              <a:t>7. came down with flu and had to have time off work.</a:t>
            </a:r>
          </a:p>
          <a:p>
            <a:pPr>
              <a:buNone/>
            </a:pPr>
            <a:r>
              <a:rPr lang="en-US" i="1" dirty="0" smtClean="0"/>
              <a:t>8. given birth to a lovely baby girl and is feeling well.</a:t>
            </a:r>
          </a:p>
          <a:p>
            <a:pPr>
              <a:buNone/>
            </a:pPr>
            <a:r>
              <a:rPr lang="en-US" i="1" dirty="0" smtClean="0"/>
              <a:t>9.since her heart attack, my mother has suffered from poor health.</a:t>
            </a:r>
          </a:p>
          <a:p>
            <a:pPr>
              <a:buNone/>
            </a:pPr>
            <a:r>
              <a:rPr lang="en-US" i="1" dirty="0" smtClean="0"/>
              <a:t>10. suffers from terrible headaches.</a:t>
            </a:r>
          </a:p>
          <a:p>
            <a:pPr>
              <a:buNone/>
            </a:pP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sz="2800" dirty="0" smtClean="0"/>
              <a:t>Use the word given in capitals at the end of each line to form a word that fits in the space in the same line.</a:t>
            </a:r>
            <a:endParaRPr lang="ru-RU" sz="2800" dirty="0"/>
          </a:p>
        </p:txBody>
      </p:sp>
      <p:pic>
        <p:nvPicPr>
          <p:cNvPr id="6" name="Содержимое 5" descr="x d48c485b.jpg"/>
          <p:cNvPicPr>
            <a:picLocks noGrp="1" noChangeAspect="1"/>
          </p:cNvPicPr>
          <p:nvPr>
            <p:ph idx="1"/>
          </p:nvPr>
        </p:nvPicPr>
        <p:blipFill>
          <a:blip r:embed="rId2" cstate="print"/>
          <a:stretch>
            <a:fillRect/>
          </a:stretch>
        </p:blipFill>
        <p:spPr>
          <a:xfrm>
            <a:off x="1285852" y="1554163"/>
            <a:ext cx="6572296" cy="452596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800" dirty="0" smtClean="0"/>
              <a:t>Read the text. Use the word given in capitals at the end of each line to form a word that fits in the space in the same line.</a:t>
            </a:r>
            <a:endParaRPr lang="ru-RU" sz="2800" dirty="0"/>
          </a:p>
        </p:txBody>
      </p:sp>
      <p:sp>
        <p:nvSpPr>
          <p:cNvPr id="3" name="Содержимое 2"/>
          <p:cNvSpPr>
            <a:spLocks noGrp="1"/>
          </p:cNvSpPr>
          <p:nvPr>
            <p:ph idx="1"/>
          </p:nvPr>
        </p:nvSpPr>
        <p:spPr/>
        <p:txBody>
          <a:bodyPr>
            <a:normAutofit fontScale="25000" lnSpcReduction="20000"/>
          </a:bodyPr>
          <a:lstStyle/>
          <a:p>
            <a:pPr>
              <a:buNone/>
            </a:pPr>
            <a:r>
              <a:rPr lang="ru-RU" sz="11100" i="1" dirty="0" smtClean="0"/>
              <a:t>            </a:t>
            </a:r>
            <a:r>
              <a:rPr lang="en-US" sz="11100" b="1" i="1" dirty="0" smtClean="0"/>
              <a:t>Happy is Healthy.</a:t>
            </a:r>
          </a:p>
          <a:p>
            <a:pPr>
              <a:buNone/>
            </a:pPr>
            <a:r>
              <a:rPr lang="en-US" sz="11100" i="1" dirty="0" smtClean="0"/>
              <a:t>Medical research has found  that(</a:t>
            </a:r>
            <a:r>
              <a:rPr lang="en-US" sz="11100" b="1" i="1" dirty="0" smtClean="0"/>
              <a:t>1</a:t>
            </a:r>
            <a:r>
              <a:rPr lang="en-US" sz="11100" i="1" dirty="0" smtClean="0"/>
              <a:t>)        </a:t>
            </a:r>
            <a:r>
              <a:rPr lang="ru-RU" sz="11100" i="1" dirty="0" smtClean="0"/>
              <a:t>  </a:t>
            </a:r>
            <a:r>
              <a:rPr lang="en-US" sz="11100" i="1" dirty="0" smtClean="0"/>
              <a:t>  </a:t>
            </a:r>
            <a:r>
              <a:rPr lang="en-US" sz="11100" b="1" i="1" dirty="0" smtClean="0"/>
              <a:t>happy</a:t>
            </a:r>
          </a:p>
          <a:p>
            <a:pPr>
              <a:buNone/>
            </a:pPr>
            <a:r>
              <a:rPr lang="en-US" sz="11100" i="1" dirty="0" smtClean="0"/>
              <a:t>has a strongly beneficial effect on </a:t>
            </a:r>
          </a:p>
          <a:p>
            <a:pPr>
              <a:buNone/>
            </a:pPr>
            <a:r>
              <a:rPr lang="en-US" sz="11100" i="1" dirty="0" smtClean="0"/>
              <a:t>health. The healing properties of ( </a:t>
            </a:r>
            <a:r>
              <a:rPr lang="en-US" sz="11100" b="1" i="1" dirty="0" smtClean="0"/>
              <a:t>2</a:t>
            </a:r>
            <a:r>
              <a:rPr lang="en-US" sz="11100" i="1" dirty="0" smtClean="0"/>
              <a:t> )       </a:t>
            </a:r>
            <a:r>
              <a:rPr lang="ru-RU" sz="11100" i="1" dirty="0" smtClean="0"/>
              <a:t> </a:t>
            </a:r>
            <a:r>
              <a:rPr lang="en-US" sz="11100" i="1" dirty="0" smtClean="0"/>
              <a:t> </a:t>
            </a:r>
            <a:r>
              <a:rPr lang="en-US" sz="11100" b="1" i="1" dirty="0" smtClean="0"/>
              <a:t>laugh</a:t>
            </a:r>
            <a:endParaRPr lang="en-US" sz="11100" i="1" dirty="0" smtClean="0"/>
          </a:p>
          <a:p>
            <a:pPr>
              <a:buNone/>
            </a:pPr>
            <a:r>
              <a:rPr lang="en-US" sz="11100" i="1" dirty="0" smtClean="0"/>
              <a:t> are such that </a:t>
            </a:r>
            <a:r>
              <a:rPr lang="en-US" sz="11100" i="1" dirty="0" err="1" smtClean="0"/>
              <a:t>humour</a:t>
            </a:r>
            <a:r>
              <a:rPr lang="en-US" sz="11100" i="1" dirty="0" smtClean="0"/>
              <a:t> is now being                                           </a:t>
            </a:r>
          </a:p>
          <a:p>
            <a:pPr>
              <a:buNone/>
            </a:pPr>
            <a:r>
              <a:rPr lang="en-US" sz="11100" i="1" dirty="0" smtClean="0"/>
              <a:t> used alongside more ( </a:t>
            </a:r>
            <a:r>
              <a:rPr lang="en-US" sz="11100" b="1" i="1" dirty="0" smtClean="0"/>
              <a:t>3</a:t>
            </a:r>
            <a:r>
              <a:rPr lang="en-US" sz="11100" i="1" dirty="0" smtClean="0"/>
              <a:t>) courses of      </a:t>
            </a:r>
            <a:r>
              <a:rPr lang="en-US" sz="11100" b="1" i="1" dirty="0" smtClean="0"/>
              <a:t> tradition </a:t>
            </a:r>
            <a:r>
              <a:rPr lang="ru-RU" sz="11100" b="1" i="1" dirty="0" smtClean="0"/>
              <a:t>  </a:t>
            </a:r>
            <a:r>
              <a:rPr lang="en-US" sz="11100" b="1" i="1" dirty="0" smtClean="0"/>
              <a:t>   </a:t>
            </a:r>
            <a:endParaRPr lang="en-US" sz="11100" i="1" dirty="0" smtClean="0"/>
          </a:p>
          <a:p>
            <a:pPr>
              <a:buNone/>
            </a:pPr>
            <a:r>
              <a:rPr lang="en-US" sz="11100" i="1" dirty="0" smtClean="0"/>
              <a:t>(</a:t>
            </a:r>
            <a:r>
              <a:rPr lang="en-US" sz="11100" b="1" i="1" dirty="0" smtClean="0"/>
              <a:t>4</a:t>
            </a:r>
            <a:r>
              <a:rPr lang="en-US" sz="11100" i="1" dirty="0" smtClean="0"/>
              <a:t> ) in some hospitals. In a London            </a:t>
            </a:r>
            <a:r>
              <a:rPr lang="ru-RU" sz="11100" i="1" dirty="0" smtClean="0"/>
              <a:t>  </a:t>
            </a:r>
            <a:r>
              <a:rPr lang="en-US" sz="11100" i="1" dirty="0" smtClean="0"/>
              <a:t> </a:t>
            </a:r>
            <a:r>
              <a:rPr lang="en-US" sz="11100" b="1" i="1" dirty="0" smtClean="0"/>
              <a:t>treat</a:t>
            </a:r>
            <a:r>
              <a:rPr lang="en-US" sz="11100" i="1" dirty="0" smtClean="0"/>
              <a:t>        </a:t>
            </a:r>
          </a:p>
          <a:p>
            <a:pPr>
              <a:buNone/>
            </a:pPr>
            <a:r>
              <a:rPr lang="en-US" sz="11100" i="1" dirty="0" smtClean="0"/>
              <a:t>children’s hospital, for example, two </a:t>
            </a:r>
          </a:p>
          <a:p>
            <a:pPr>
              <a:buNone/>
            </a:pPr>
            <a:r>
              <a:rPr lang="en-US" sz="11100" i="1" dirty="0" smtClean="0"/>
              <a:t>clowns are provided for the (</a:t>
            </a:r>
            <a:r>
              <a:rPr lang="en-US" sz="11100" b="1" i="1" dirty="0" smtClean="0"/>
              <a:t>5</a:t>
            </a:r>
            <a:r>
              <a:rPr lang="en-US" sz="11100" i="1" dirty="0" smtClean="0"/>
              <a:t> ) of            </a:t>
            </a:r>
            <a:r>
              <a:rPr lang="ru-RU" sz="11100" i="1" dirty="0" smtClean="0"/>
              <a:t>   </a:t>
            </a:r>
            <a:r>
              <a:rPr lang="en-US" sz="11100" i="1" dirty="0" smtClean="0"/>
              <a:t> </a:t>
            </a:r>
            <a:r>
              <a:rPr lang="en-US" sz="11100" b="1" i="1" dirty="0" smtClean="0"/>
              <a:t>entertain</a:t>
            </a:r>
            <a:endParaRPr lang="en-US" sz="11100" i="1" dirty="0" smtClean="0"/>
          </a:p>
          <a:p>
            <a:pPr>
              <a:buNone/>
            </a:pPr>
            <a:r>
              <a:rPr lang="en-US" sz="11100" i="1" dirty="0" smtClean="0"/>
              <a:t>patients. Doctors say that these clowns </a:t>
            </a:r>
          </a:p>
          <a:p>
            <a:pPr>
              <a:buNone/>
            </a:pPr>
            <a:r>
              <a:rPr lang="en-US" sz="11100" i="1" dirty="0" smtClean="0"/>
              <a:t>are ( </a:t>
            </a:r>
            <a:r>
              <a:rPr lang="en-US" sz="11100" b="1" i="1" dirty="0" smtClean="0"/>
              <a:t>6</a:t>
            </a:r>
            <a:r>
              <a:rPr lang="en-US" sz="11100" i="1" dirty="0" smtClean="0"/>
              <a:t>)  in making the children feel happy. </a:t>
            </a:r>
            <a:r>
              <a:rPr lang="ru-RU" sz="11100" i="1" dirty="0" smtClean="0"/>
              <a:t>  </a:t>
            </a:r>
            <a:r>
              <a:rPr lang="en-US" sz="11100" i="1" dirty="0" smtClean="0"/>
              <a:t> </a:t>
            </a:r>
            <a:r>
              <a:rPr lang="en-US" sz="11100" b="1" i="1" dirty="0" smtClean="0"/>
              <a:t>success</a:t>
            </a:r>
            <a:endParaRPr lang="en-US" sz="11100" dirty="0" smtClean="0"/>
          </a:p>
          <a:p>
            <a:pPr>
              <a:buNone/>
            </a:pPr>
            <a:endParaRPr lang="en-US" sz="2800" b="1" i="1" dirty="0" smtClean="0"/>
          </a:p>
          <a:p>
            <a:pPr>
              <a:buNone/>
            </a:pPr>
            <a:endParaRPr lang="en-US" sz="2800" b="1" i="1" dirty="0" smtClean="0"/>
          </a:p>
          <a:p>
            <a:pPr>
              <a:buNone/>
            </a:pPr>
            <a:r>
              <a:rPr lang="en-US" sz="2800" dirty="0" smtClean="0"/>
              <a:t>                         </a:t>
            </a:r>
            <a:r>
              <a:rPr lang="ru-RU" sz="2800" dirty="0" smtClean="0"/>
              <a:t> </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_59f17_5e7c98d9_XL.jpg"/>
          <p:cNvPicPr>
            <a:picLocks noGrp="1" noChangeAspect="1"/>
          </p:cNvPicPr>
          <p:nvPr>
            <p:ph type="pic" idx="1"/>
          </p:nvPr>
        </p:nvPicPr>
        <p:blipFill>
          <a:blip r:embed="rId2" cstate="print"/>
          <a:srcRect t="1273" b="1273"/>
          <a:stretch>
            <a:fillRect/>
          </a:stretch>
        </p:blipFill>
        <p:spPr/>
      </p:pic>
      <p:sp>
        <p:nvSpPr>
          <p:cNvPr id="8" name="Заголовок 7"/>
          <p:cNvSpPr>
            <a:spLocks noGrp="1"/>
          </p:cNvSpPr>
          <p:nvPr>
            <p:ph type="title"/>
          </p:nvPr>
        </p:nvSpPr>
        <p:spPr/>
        <p:txBody>
          <a:bodyPr/>
          <a:lstStyle/>
          <a:p>
            <a:endParaRPr lang="ru-RU" dirty="0"/>
          </a:p>
        </p:txBody>
      </p:sp>
      <p:sp>
        <p:nvSpPr>
          <p:cNvPr id="6" name="Текст 5"/>
          <p:cNvSpPr>
            <a:spLocks noGrp="1"/>
          </p:cNvSpPr>
          <p:nvPr>
            <p:ph type="body" sz="half" idx="2"/>
          </p:nvPr>
        </p:nvSpPr>
        <p:spPr/>
        <p:style>
          <a:lnRef idx="1">
            <a:schemeClr val="accent4"/>
          </a:lnRef>
          <a:fillRef idx="3">
            <a:schemeClr val="accent4"/>
          </a:fillRef>
          <a:effectRef idx="2">
            <a:schemeClr val="accent4"/>
          </a:effectRef>
          <a:fontRef idx="minor">
            <a:schemeClr val="lt1"/>
          </a:fontRef>
        </p:style>
        <p:txBody>
          <a:bodyPr>
            <a:normAutofit fontScale="92500" lnSpcReduction="10000"/>
          </a:bodyPr>
          <a:lstStyle/>
          <a:p>
            <a:r>
              <a:rPr lang="en-US" sz="2800" b="1" i="1" dirty="0" smtClean="0"/>
              <a:t>Fill in the blanks. The first letter of each missing word has been given</a:t>
            </a:r>
            <a:r>
              <a:rPr lang="en-US" b="1" i="1" dirty="0" smtClean="0"/>
              <a:t>.</a:t>
            </a:r>
            <a:endParaRPr lang="ru-RU" b="1"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i="1" dirty="0" smtClean="0"/>
              <a:t>Happy is healthy</a:t>
            </a:r>
            <a:r>
              <a:rPr lang="en-US" dirty="0" smtClean="0"/>
              <a:t>.</a:t>
            </a:r>
            <a:endParaRPr lang="ru-RU" dirty="0"/>
          </a:p>
        </p:txBody>
      </p:sp>
      <p:sp>
        <p:nvSpPr>
          <p:cNvPr id="5" name="Содержимое 4"/>
          <p:cNvSpPr>
            <a:spLocks noGrp="1"/>
          </p:cNvSpPr>
          <p:nvPr>
            <p:ph idx="1"/>
          </p:nvPr>
        </p:nvSpPr>
        <p:spPr/>
        <p:txBody>
          <a:bodyPr>
            <a:normAutofit fontScale="92500"/>
          </a:bodyPr>
          <a:lstStyle/>
          <a:p>
            <a:pPr>
              <a:buNone/>
            </a:pPr>
            <a:r>
              <a:rPr lang="en-US" dirty="0" smtClean="0"/>
              <a:t>It seems that when we laugh, there</a:t>
            </a:r>
          </a:p>
          <a:p>
            <a:pPr>
              <a:buNone/>
            </a:pPr>
            <a:r>
              <a:rPr lang="en-US" dirty="0" smtClean="0"/>
              <a:t>can be a( </a:t>
            </a:r>
            <a:r>
              <a:rPr lang="en-US" b="1" i="1" dirty="0" smtClean="0"/>
              <a:t>7</a:t>
            </a:r>
            <a:r>
              <a:rPr lang="en-US" dirty="0" smtClean="0"/>
              <a:t> ) in both blood pressure        </a:t>
            </a:r>
            <a:r>
              <a:rPr lang="en-US" b="1" i="1" dirty="0" smtClean="0"/>
              <a:t>reduce</a:t>
            </a:r>
            <a:endParaRPr lang="en-US" dirty="0" smtClean="0"/>
          </a:p>
          <a:p>
            <a:pPr>
              <a:buNone/>
            </a:pPr>
            <a:r>
              <a:rPr lang="en-US" dirty="0" smtClean="0"/>
              <a:t>and the amount of( </a:t>
            </a:r>
            <a:r>
              <a:rPr lang="en-US" b="1" i="1" dirty="0" smtClean="0"/>
              <a:t>8</a:t>
            </a:r>
            <a:r>
              <a:rPr lang="en-US" dirty="0" smtClean="0"/>
              <a:t> ) in our muscles.    </a:t>
            </a:r>
            <a:r>
              <a:rPr lang="en-US" b="1" i="1" dirty="0" smtClean="0"/>
              <a:t>tense</a:t>
            </a:r>
            <a:endParaRPr lang="en-US" dirty="0" smtClean="0"/>
          </a:p>
          <a:p>
            <a:pPr>
              <a:buNone/>
            </a:pPr>
            <a:r>
              <a:rPr lang="en-US" dirty="0" smtClean="0"/>
              <a:t>Although it is( </a:t>
            </a:r>
            <a:r>
              <a:rPr lang="en-US" b="1" i="1" dirty="0" smtClean="0"/>
              <a:t>9</a:t>
            </a:r>
            <a:r>
              <a:rPr lang="en-US" dirty="0" smtClean="0"/>
              <a:t> ) to prove it at the       </a:t>
            </a:r>
            <a:r>
              <a:rPr lang="en-US" b="1" i="1" dirty="0" smtClean="0"/>
              <a:t>possible</a:t>
            </a:r>
            <a:endParaRPr lang="en-US" dirty="0" smtClean="0"/>
          </a:p>
          <a:p>
            <a:pPr>
              <a:buNone/>
            </a:pPr>
            <a:r>
              <a:rPr lang="en-US" dirty="0" smtClean="0"/>
              <a:t>moment, this may also mean that</a:t>
            </a:r>
          </a:p>
          <a:p>
            <a:pPr>
              <a:buNone/>
            </a:pPr>
            <a:r>
              <a:rPr lang="en-US" dirty="0" smtClean="0"/>
              <a:t>people who feel unhappy and who are,</a:t>
            </a:r>
          </a:p>
          <a:p>
            <a:pPr>
              <a:buNone/>
            </a:pPr>
            <a:r>
              <a:rPr lang="en-US" dirty="0" smtClean="0"/>
              <a:t>therefore,( </a:t>
            </a:r>
            <a:r>
              <a:rPr lang="en-US" b="1" i="1" dirty="0" smtClean="0"/>
              <a:t>10</a:t>
            </a:r>
            <a:r>
              <a:rPr lang="en-US" dirty="0" smtClean="0"/>
              <a:t> ) to laugh so much,              </a:t>
            </a:r>
            <a:r>
              <a:rPr lang="en-US" b="1" i="1" dirty="0" smtClean="0"/>
              <a:t>likely</a:t>
            </a:r>
            <a:endParaRPr lang="en-US" dirty="0" smtClean="0"/>
          </a:p>
          <a:p>
            <a:pPr>
              <a:buNone/>
            </a:pPr>
            <a:r>
              <a:rPr lang="en-US" dirty="0" smtClean="0"/>
              <a:t>suffer more often from physical( </a:t>
            </a:r>
            <a:r>
              <a:rPr lang="en-US" b="1" i="1" dirty="0" smtClean="0"/>
              <a:t>11</a:t>
            </a:r>
            <a:r>
              <a:rPr lang="en-US" dirty="0" smtClean="0"/>
              <a:t> ).        </a:t>
            </a:r>
            <a:r>
              <a:rPr lang="en-US" b="1" i="1" dirty="0" smtClean="0"/>
              <a:t>ill</a:t>
            </a:r>
            <a:endParaRPr lang="en-US" dirty="0" smtClean="0"/>
          </a:p>
          <a:p>
            <a:pPr>
              <a:buNone/>
            </a:pP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4400" dirty="0" smtClean="0"/>
              <a:t>The answers:</a:t>
            </a:r>
            <a:endParaRPr lang="ru-RU" sz="4400" dirty="0"/>
          </a:p>
        </p:txBody>
      </p:sp>
      <p:sp>
        <p:nvSpPr>
          <p:cNvPr id="6" name="Текст 5"/>
          <p:cNvSpPr>
            <a:spLocks noGrp="1"/>
          </p:cNvSpPr>
          <p:nvPr>
            <p:ph sz="half" idx="1"/>
          </p:nvPr>
        </p:nvSpPr>
        <p:spPr/>
        <p:txBody>
          <a:bodyPr>
            <a:noAutofit/>
          </a:bodyPr>
          <a:lstStyle/>
          <a:p>
            <a:r>
              <a:rPr lang="en-US" sz="2400" dirty="0" smtClean="0"/>
              <a:t>1 happiness</a:t>
            </a:r>
          </a:p>
          <a:p>
            <a:r>
              <a:rPr lang="en-US" sz="2400" dirty="0" smtClean="0"/>
              <a:t>2 laughter</a:t>
            </a:r>
          </a:p>
          <a:p>
            <a:r>
              <a:rPr lang="en-US" sz="2400" dirty="0" smtClean="0"/>
              <a:t>3 traditional</a:t>
            </a:r>
          </a:p>
          <a:p>
            <a:r>
              <a:rPr lang="en-US" sz="2400" dirty="0" smtClean="0"/>
              <a:t>4 treatment</a:t>
            </a:r>
          </a:p>
          <a:p>
            <a:r>
              <a:rPr lang="en-US" sz="2400" dirty="0" smtClean="0"/>
              <a:t>5 entertainment</a:t>
            </a:r>
          </a:p>
          <a:p>
            <a:r>
              <a:rPr lang="en-US" sz="2400" dirty="0" smtClean="0"/>
              <a:t>6 successful</a:t>
            </a:r>
          </a:p>
          <a:p>
            <a:r>
              <a:rPr lang="en-US" sz="2400" dirty="0" smtClean="0"/>
              <a:t>7 reduction</a:t>
            </a:r>
          </a:p>
          <a:p>
            <a:r>
              <a:rPr lang="en-US" sz="2400" dirty="0" smtClean="0"/>
              <a:t>8 tension </a:t>
            </a:r>
          </a:p>
          <a:p>
            <a:r>
              <a:rPr lang="en-US" sz="2400" dirty="0" smtClean="0"/>
              <a:t>9 impossible </a:t>
            </a:r>
          </a:p>
          <a:p>
            <a:r>
              <a:rPr lang="en-US" sz="2400" dirty="0" smtClean="0"/>
              <a:t>10 unlikely</a:t>
            </a:r>
          </a:p>
          <a:p>
            <a:r>
              <a:rPr lang="en-US" sz="2400" dirty="0" smtClean="0"/>
              <a:t>11 illness</a:t>
            </a:r>
          </a:p>
        </p:txBody>
      </p:sp>
      <p:pic>
        <p:nvPicPr>
          <p:cNvPr id="5" name="Содержимое 4" descr="waytogoc.gif"/>
          <p:cNvPicPr>
            <a:picLocks noGrp="1" noChangeAspect="1"/>
          </p:cNvPicPr>
          <p:nvPr>
            <p:ph sz="half" idx="2"/>
          </p:nvPr>
        </p:nvPicPr>
        <p:blipFill>
          <a:blip r:embed="rId2" cstate="print"/>
          <a:stretch>
            <a:fillRect/>
          </a:stretch>
        </p:blipFill>
        <p:spPr>
          <a:xfrm>
            <a:off x="4648200" y="1995900"/>
            <a:ext cx="4343400" cy="3933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en-US" i="1" dirty="0" smtClean="0"/>
              <a:t>Read the text and choose the correct word for each space.</a:t>
            </a:r>
            <a:endParaRPr lang="ru-RU" i="1" dirty="0"/>
          </a:p>
        </p:txBody>
      </p:sp>
      <p:pic>
        <p:nvPicPr>
          <p:cNvPr id="4" name="Содержимое 3" descr="medications.jpg"/>
          <p:cNvPicPr>
            <a:picLocks noGrp="1" noChangeAspect="1"/>
          </p:cNvPicPr>
          <p:nvPr>
            <p:ph idx="1"/>
          </p:nvPr>
        </p:nvPicPr>
        <p:blipFill>
          <a:blip r:embed="rId2" cstate="print"/>
          <a:stretch>
            <a:fillRect/>
          </a:stretch>
        </p:blipFill>
        <p:spPr>
          <a:xfrm>
            <a:off x="1253728" y="1554163"/>
            <a:ext cx="6788943" cy="452596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i="1" dirty="0" smtClean="0"/>
              <a:t>An Amazing  Pill</a:t>
            </a:r>
            <a:endParaRPr lang="ru-RU" b="1" i="1" dirty="0"/>
          </a:p>
        </p:txBody>
      </p:sp>
      <p:sp>
        <p:nvSpPr>
          <p:cNvPr id="5" name="Содержимое 4"/>
          <p:cNvSpPr>
            <a:spLocks noGrp="1"/>
          </p:cNvSpPr>
          <p:nvPr>
            <p:ph idx="1"/>
          </p:nvPr>
        </p:nvSpPr>
        <p:spPr/>
        <p:txBody>
          <a:bodyPr>
            <a:normAutofit fontScale="77500" lnSpcReduction="20000"/>
          </a:bodyPr>
          <a:lstStyle/>
          <a:p>
            <a:pPr>
              <a:buNone/>
            </a:pPr>
            <a:r>
              <a:rPr lang="en-US" sz="2800" dirty="0" smtClean="0"/>
              <a:t>     </a:t>
            </a:r>
            <a:r>
              <a:rPr lang="en-US" sz="2800" b="1" i="1" dirty="0" smtClean="0"/>
              <a:t>Doctors have a new way to find ( 1 ) what is happening in your stomach. All you ( 2 ) to do is take a small pill. The pill, which is about  the same ( 3 ) as a thumb nail, contains a light and a video camera. When it gets to the stomach, the camera starts to (4) pictures which are recorded by equipment on a special belt ( 5 ) around the patient’s stomach.</a:t>
            </a:r>
          </a:p>
          <a:p>
            <a:pPr>
              <a:buNone/>
            </a:pPr>
            <a:r>
              <a:rPr lang="en-US" sz="2800" dirty="0" smtClean="0"/>
              <a:t>    </a:t>
            </a:r>
            <a:r>
              <a:rPr lang="en-US" sz="2800" b="1" i="1" dirty="0" smtClean="0"/>
              <a:t>1 A  out                 B at                 C on                         D   in</a:t>
            </a:r>
          </a:p>
          <a:p>
            <a:pPr>
              <a:buNone/>
            </a:pPr>
            <a:r>
              <a:rPr lang="en-US" sz="2800" b="1" i="1" dirty="0" smtClean="0"/>
              <a:t>    2 A must               B should        C have                    D  can </a:t>
            </a:r>
          </a:p>
          <a:p>
            <a:pPr>
              <a:buNone/>
            </a:pPr>
            <a:r>
              <a:rPr lang="en-US" sz="2800" b="1" i="1" dirty="0" smtClean="0"/>
              <a:t>    3 A taste              B size            </a:t>
            </a:r>
            <a:r>
              <a:rPr lang="ru-RU" sz="2800" b="1" i="1" dirty="0" smtClean="0"/>
              <a:t> </a:t>
            </a:r>
            <a:r>
              <a:rPr lang="en-US" sz="2800" b="1" i="1" dirty="0" smtClean="0"/>
              <a:t> C use                      D </a:t>
            </a:r>
            <a:r>
              <a:rPr lang="en-US" sz="2800" b="1" i="1" dirty="0" smtClean="0"/>
              <a:t>type</a:t>
            </a:r>
            <a:endParaRPr lang="en-US" sz="2800" b="1" i="1" dirty="0" smtClean="0"/>
          </a:p>
          <a:p>
            <a:pPr>
              <a:buNone/>
            </a:pPr>
            <a:r>
              <a:rPr lang="en-US" sz="2800" b="1" i="1" dirty="0" smtClean="0"/>
              <a:t>    4 A take              B make         </a:t>
            </a:r>
            <a:r>
              <a:rPr lang="ru-RU" sz="2800" b="1" i="1" dirty="0" smtClean="0"/>
              <a:t> </a:t>
            </a:r>
            <a:r>
              <a:rPr lang="en-US" sz="2800" b="1" i="1" dirty="0" smtClean="0"/>
              <a:t> C show                </a:t>
            </a:r>
            <a:r>
              <a:rPr lang="ru-RU" sz="2800" b="1" i="1" dirty="0" smtClean="0"/>
              <a:t> </a:t>
            </a:r>
            <a:r>
              <a:rPr lang="en-US" sz="2800" b="1" i="1" dirty="0" smtClean="0"/>
              <a:t>  D paint</a:t>
            </a:r>
          </a:p>
          <a:p>
            <a:pPr>
              <a:buNone/>
            </a:pPr>
            <a:r>
              <a:rPr lang="en-US" sz="2800" b="1" i="1" dirty="0" smtClean="0"/>
              <a:t>    5 A carried         B worn          </a:t>
            </a:r>
            <a:r>
              <a:rPr lang="ru-RU" sz="2800" b="1" i="1" dirty="0" smtClean="0"/>
              <a:t> </a:t>
            </a:r>
            <a:r>
              <a:rPr lang="en-US" sz="2800" b="1" i="1" dirty="0" smtClean="0"/>
              <a:t> C shown             </a:t>
            </a:r>
            <a:r>
              <a:rPr lang="ru-RU" sz="2800" b="1" i="1" dirty="0" smtClean="0"/>
              <a:t> </a:t>
            </a:r>
            <a:r>
              <a:rPr lang="en-US" sz="2800" b="1" i="1" dirty="0" smtClean="0"/>
              <a:t>  D dressed</a:t>
            </a:r>
            <a:endParaRPr lang="en-US" sz="2800" dirty="0" smtClean="0"/>
          </a:p>
          <a:p>
            <a:pPr>
              <a:buNone/>
            </a:pPr>
            <a:r>
              <a:rPr lang="en-US" sz="2800" dirty="0" smtClean="0"/>
              <a:t>  </a:t>
            </a:r>
            <a:endParaRPr lang="ru-RU"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i="1" dirty="0" smtClean="0"/>
              <a:t>An Amazing Pill</a:t>
            </a:r>
            <a:endParaRPr lang="ru-RU" b="1" i="1" dirty="0"/>
          </a:p>
        </p:txBody>
      </p:sp>
      <p:sp>
        <p:nvSpPr>
          <p:cNvPr id="5" name="Содержимое 4"/>
          <p:cNvSpPr>
            <a:spLocks noGrp="1"/>
          </p:cNvSpPr>
          <p:nvPr>
            <p:ph idx="1"/>
          </p:nvPr>
        </p:nvSpPr>
        <p:spPr/>
        <p:txBody>
          <a:bodyPr>
            <a:normAutofit fontScale="25000" lnSpcReduction="20000"/>
          </a:bodyPr>
          <a:lstStyle/>
          <a:p>
            <a:pPr>
              <a:buNone/>
            </a:pPr>
            <a:r>
              <a:rPr lang="en-US" sz="11200" dirty="0" smtClean="0"/>
              <a:t>  </a:t>
            </a:r>
            <a:r>
              <a:rPr lang="en-US" sz="9600" b="1" i="1" dirty="0" smtClean="0"/>
              <a:t>The pill can ( 6 ) to work for up to seven hours and can be used to see ( 7 ) the patient has any stomach problems (8  ) as bleeding. The amazing tablet was ( 9 ) by the American space agency NASA, and can certainly</a:t>
            </a:r>
          </a:p>
          <a:p>
            <a:pPr>
              <a:buNone/>
            </a:pPr>
            <a:r>
              <a:rPr lang="en-US" sz="9600" b="1" i="1" dirty="0" smtClean="0"/>
              <a:t>    go where no medical equipment has gone before! Doctors say  it is a ( 10 ) cheaper and safer way of discovering  the (11) of stomach pain than having an operation.</a:t>
            </a:r>
          </a:p>
          <a:p>
            <a:pPr>
              <a:buNone/>
            </a:pPr>
            <a:r>
              <a:rPr lang="en-US" sz="9600" b="1" i="1" dirty="0" smtClean="0"/>
              <a:t>      </a:t>
            </a:r>
          </a:p>
          <a:p>
            <a:pPr>
              <a:buNone/>
            </a:pPr>
            <a:r>
              <a:rPr lang="en-US" sz="9600" b="1" i="1" dirty="0" smtClean="0"/>
              <a:t>   6 A continue          B keep          C press              D move</a:t>
            </a:r>
          </a:p>
          <a:p>
            <a:pPr>
              <a:buNone/>
            </a:pPr>
            <a:r>
              <a:rPr lang="en-US" sz="9600" b="1" i="1" dirty="0" smtClean="0"/>
              <a:t>   7 A as                    B unless       C whether         D invent</a:t>
            </a:r>
          </a:p>
          <a:p>
            <a:pPr>
              <a:buNone/>
            </a:pPr>
            <a:r>
              <a:rPr lang="en-US" sz="9600" b="1" i="1" dirty="0" smtClean="0"/>
              <a:t>   8 A like                   B same          C such             D so</a:t>
            </a:r>
          </a:p>
          <a:p>
            <a:pPr>
              <a:buNone/>
            </a:pPr>
            <a:r>
              <a:rPr lang="en-US" sz="9600" b="1" i="1" dirty="0" smtClean="0"/>
              <a:t>   9 A done                B found         C built              D invented</a:t>
            </a:r>
          </a:p>
          <a:p>
            <a:pPr>
              <a:buNone/>
            </a:pPr>
            <a:r>
              <a:rPr lang="en-US" sz="9600" b="1" i="1" dirty="0" smtClean="0"/>
              <a:t> 10 A very                B most          C much              D more</a:t>
            </a:r>
          </a:p>
          <a:p>
            <a:pPr>
              <a:buNone/>
            </a:pPr>
            <a:r>
              <a:rPr lang="en-US" sz="9600" b="1" i="1" dirty="0" smtClean="0"/>
              <a:t>11 A causes           B reasons      C directions      D places</a:t>
            </a:r>
          </a:p>
          <a:p>
            <a:pPr>
              <a:buNone/>
            </a:pPr>
            <a:endParaRPr lang="en-US" sz="2400" b="1" i="1" dirty="0" smtClean="0"/>
          </a:p>
          <a:p>
            <a:pPr>
              <a:buNone/>
            </a:pPr>
            <a:r>
              <a:rPr lang="en-US" sz="2400" b="1" i="1" dirty="0" smtClean="0"/>
              <a:t>   </a:t>
            </a:r>
            <a:endParaRPr lang="ru-RU" sz="2400" b="1"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4400" dirty="0" smtClean="0"/>
              <a:t>The answers:</a:t>
            </a:r>
            <a:endParaRPr lang="ru-RU" sz="4400" dirty="0"/>
          </a:p>
        </p:txBody>
      </p:sp>
      <p:sp>
        <p:nvSpPr>
          <p:cNvPr id="6" name="Текст 5"/>
          <p:cNvSpPr>
            <a:spLocks noGrp="1"/>
          </p:cNvSpPr>
          <p:nvPr>
            <p:ph type="body" idx="2"/>
          </p:nvPr>
        </p:nvSpPr>
        <p:spPr/>
        <p:txBody>
          <a:bodyPr>
            <a:noAutofit/>
          </a:bodyPr>
          <a:lstStyle/>
          <a:p>
            <a:r>
              <a:rPr lang="en-US" sz="2400" dirty="0" smtClean="0"/>
              <a:t>1 A</a:t>
            </a:r>
          </a:p>
          <a:p>
            <a:r>
              <a:rPr lang="en-US" sz="2400" dirty="0" smtClean="0"/>
              <a:t>2 C</a:t>
            </a:r>
          </a:p>
          <a:p>
            <a:r>
              <a:rPr lang="en-US" sz="2400" dirty="0" smtClean="0"/>
              <a:t>3 B</a:t>
            </a:r>
          </a:p>
          <a:p>
            <a:r>
              <a:rPr lang="en-US" sz="2400" dirty="0" smtClean="0"/>
              <a:t>4</a:t>
            </a:r>
            <a:r>
              <a:rPr lang="ru-RU" sz="2400" dirty="0" smtClean="0"/>
              <a:t> </a:t>
            </a:r>
            <a:r>
              <a:rPr lang="en-US" sz="2400" dirty="0" smtClean="0"/>
              <a:t>A</a:t>
            </a:r>
          </a:p>
          <a:p>
            <a:r>
              <a:rPr lang="en-US" sz="2400" dirty="0" smtClean="0"/>
              <a:t>5 B</a:t>
            </a:r>
          </a:p>
          <a:p>
            <a:r>
              <a:rPr lang="en-US" sz="2400" dirty="0" smtClean="0"/>
              <a:t>6 A</a:t>
            </a:r>
          </a:p>
          <a:p>
            <a:r>
              <a:rPr lang="en-US" sz="2400" dirty="0" smtClean="0"/>
              <a:t>7 C</a:t>
            </a:r>
          </a:p>
          <a:p>
            <a:r>
              <a:rPr lang="en-US" sz="2400" dirty="0" smtClean="0"/>
              <a:t>8 C</a:t>
            </a:r>
          </a:p>
          <a:p>
            <a:r>
              <a:rPr lang="en-US" sz="2400" dirty="0" smtClean="0"/>
              <a:t>9 D</a:t>
            </a:r>
          </a:p>
          <a:p>
            <a:r>
              <a:rPr lang="en-US" sz="2400" dirty="0" smtClean="0"/>
              <a:t>10 C </a:t>
            </a:r>
          </a:p>
          <a:p>
            <a:r>
              <a:rPr lang="en-US" sz="2400" dirty="0" smtClean="0"/>
              <a:t>11 A</a:t>
            </a:r>
            <a:endParaRPr lang="ru-RU" sz="2400" dirty="0"/>
          </a:p>
        </p:txBody>
      </p:sp>
      <p:pic>
        <p:nvPicPr>
          <p:cNvPr id="7" name="Содержимое 6" descr="12.jpg"/>
          <p:cNvPicPr>
            <a:picLocks noGrp="1" noChangeAspect="1"/>
          </p:cNvPicPr>
          <p:nvPr>
            <p:ph sz="half" idx="1"/>
          </p:nvPr>
        </p:nvPicPr>
        <p:blipFill>
          <a:blip r:embed="rId2" cstate="print"/>
          <a:stretch>
            <a:fillRect/>
          </a:stretch>
        </p:blipFill>
        <p:spPr>
          <a:xfrm>
            <a:off x="3590910" y="1142984"/>
            <a:ext cx="4552990" cy="3857652"/>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en-US" sz="2800" dirty="0" smtClean="0"/>
              <a:t>Complete these words. The first letter is given. They are all parts of the body.</a:t>
            </a:r>
            <a:endParaRPr lang="ru-RU" sz="2800" dirty="0"/>
          </a:p>
        </p:txBody>
      </p:sp>
      <p:pic>
        <p:nvPicPr>
          <p:cNvPr id="4" name="Содержимое 3" descr="post-1247644393.jpg"/>
          <p:cNvPicPr>
            <a:picLocks noGrp="1" noChangeAspect="1"/>
          </p:cNvPicPr>
          <p:nvPr>
            <p:ph idx="1"/>
          </p:nvPr>
        </p:nvPicPr>
        <p:blipFill>
          <a:blip r:embed="rId2" cstate="print"/>
          <a:stretch>
            <a:fillRect/>
          </a:stretch>
        </p:blipFill>
        <p:spPr>
          <a:xfrm>
            <a:off x="2000232" y="1503166"/>
            <a:ext cx="4714908" cy="457695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idx="1"/>
          </p:nvPr>
        </p:nvSpPr>
        <p:spPr/>
        <p:txBody>
          <a:bodyPr>
            <a:normAutofit fontScale="85000" lnSpcReduction="20000"/>
          </a:bodyPr>
          <a:lstStyle/>
          <a:p>
            <a:pPr>
              <a:buNone/>
            </a:pPr>
            <a:r>
              <a:rPr lang="en-US" b="1" i="1" dirty="0" smtClean="0"/>
              <a:t>1 .t….( you have one on each hand)</a:t>
            </a:r>
          </a:p>
          <a:p>
            <a:pPr>
              <a:buNone/>
            </a:pPr>
            <a:r>
              <a:rPr lang="en-US" b="1" i="1" dirty="0" smtClean="0"/>
              <a:t>2 .l….( two parts of your mouth)</a:t>
            </a:r>
          </a:p>
          <a:p>
            <a:pPr>
              <a:buNone/>
            </a:pPr>
            <a:r>
              <a:rPr lang="en-US" b="1" i="1" dirty="0" smtClean="0"/>
              <a:t>3. e….( you hear with these)</a:t>
            </a:r>
          </a:p>
          <a:p>
            <a:pPr>
              <a:buNone/>
            </a:pPr>
            <a:r>
              <a:rPr lang="en-US" b="1" i="1" dirty="0" smtClean="0"/>
              <a:t>4. g….(your teeth grow in them)</a:t>
            </a:r>
          </a:p>
          <a:p>
            <a:pPr>
              <a:buNone/>
            </a:pPr>
            <a:r>
              <a:rPr lang="en-US" b="1" i="1" dirty="0" smtClean="0"/>
              <a:t>5.e….( the middle part of your arm)</a:t>
            </a:r>
          </a:p>
          <a:p>
            <a:pPr>
              <a:buNone/>
            </a:pPr>
            <a:r>
              <a:rPr lang="en-US" b="1" i="1" dirty="0" smtClean="0"/>
              <a:t>6. s….( the part under your foot)</a:t>
            </a:r>
          </a:p>
          <a:p>
            <a:pPr>
              <a:buNone/>
            </a:pPr>
            <a:r>
              <a:rPr lang="en-US" b="1" i="1" dirty="0" smtClean="0"/>
              <a:t>7. h….( Achilles had a problem with this)</a:t>
            </a:r>
          </a:p>
          <a:p>
            <a:pPr>
              <a:buNone/>
            </a:pPr>
            <a:r>
              <a:rPr lang="en-US" b="1" i="1" dirty="0" smtClean="0"/>
              <a:t>8. k….( a joint in your leg)</a:t>
            </a:r>
          </a:p>
          <a:p>
            <a:pPr>
              <a:buNone/>
            </a:pPr>
            <a:r>
              <a:rPr lang="en-US" b="1" i="1" dirty="0" smtClean="0"/>
              <a:t>9. c….( the part below your mouth)</a:t>
            </a:r>
          </a:p>
          <a:p>
            <a:pPr>
              <a:buNone/>
            </a:pPr>
            <a:r>
              <a:rPr lang="en-US" b="1" i="1" dirty="0" smtClean="0"/>
              <a:t>10.s….(the soft part below your waist)</a:t>
            </a:r>
            <a:endParaRPr lang="ru-RU" b="1"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idx="1"/>
          </p:nvPr>
        </p:nvSpPr>
        <p:spPr/>
        <p:txBody>
          <a:bodyPr>
            <a:normAutofit fontScale="77500" lnSpcReduction="20000"/>
          </a:bodyPr>
          <a:lstStyle/>
          <a:p>
            <a:pPr>
              <a:buNone/>
            </a:pPr>
            <a:r>
              <a:rPr lang="en-US" b="1" i="1" dirty="0" smtClean="0"/>
              <a:t>11.n….(it holds up your head)</a:t>
            </a:r>
          </a:p>
          <a:p>
            <a:pPr>
              <a:buNone/>
            </a:pPr>
            <a:r>
              <a:rPr lang="en-US" b="1" i="1" dirty="0" smtClean="0"/>
              <a:t>12. s….( the row of bones down the centre of your back)</a:t>
            </a:r>
          </a:p>
          <a:p>
            <a:pPr>
              <a:buNone/>
            </a:pPr>
            <a:r>
              <a:rPr lang="en-US" b="1" i="1" dirty="0" smtClean="0"/>
              <a:t>13. w….( you put your watch round it)</a:t>
            </a:r>
          </a:p>
          <a:p>
            <a:pPr>
              <a:buNone/>
            </a:pPr>
            <a:r>
              <a:rPr lang="en-US" b="1" i="1" dirty="0" smtClean="0"/>
              <a:t>14. n….( the small hollow place in the centre of your stomach)</a:t>
            </a:r>
          </a:p>
          <a:p>
            <a:pPr>
              <a:buNone/>
            </a:pPr>
            <a:r>
              <a:rPr lang="en-US" b="1" i="1" dirty="0" smtClean="0"/>
              <a:t>15. c….( you have one on each side of your face)</a:t>
            </a:r>
          </a:p>
          <a:p>
            <a:pPr>
              <a:buNone/>
            </a:pPr>
            <a:r>
              <a:rPr lang="en-US" b="1" i="1" dirty="0" smtClean="0"/>
              <a:t>16. e….( the flap that comes down over your eye while you sleep)</a:t>
            </a:r>
          </a:p>
          <a:p>
            <a:pPr>
              <a:buNone/>
            </a:pPr>
            <a:r>
              <a:rPr lang="en-US" b="1" i="1" dirty="0" smtClean="0"/>
              <a:t>17.n….( the holes of your nose)</a:t>
            </a:r>
          </a:p>
          <a:p>
            <a:pPr>
              <a:buNone/>
            </a:pPr>
            <a:r>
              <a:rPr lang="en-US" b="1" i="1" dirty="0" smtClean="0"/>
              <a:t>18.s….( the front part of your lower leg)</a:t>
            </a:r>
          </a:p>
          <a:p>
            <a:pPr>
              <a:buNone/>
            </a:pPr>
            <a:r>
              <a:rPr lang="en-US" b="1" i="1" dirty="0" smtClean="0"/>
              <a:t>19. f….( the part of your face above your eyes)</a:t>
            </a:r>
          </a:p>
          <a:p>
            <a:pPr>
              <a:buNone/>
            </a:pPr>
            <a:r>
              <a:rPr lang="en-US" b="1" i="1" dirty="0" smtClean="0"/>
              <a:t>20. t….( the front part of your neck)</a:t>
            </a:r>
            <a:endParaRPr lang="ru-RU" b="1"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en-US" dirty="0" smtClean="0"/>
              <a:t>The answers:</a:t>
            </a:r>
            <a:endParaRPr lang="ru-RU" dirty="0"/>
          </a:p>
        </p:txBody>
      </p:sp>
      <p:sp>
        <p:nvSpPr>
          <p:cNvPr id="8" name="Содержимое 7"/>
          <p:cNvSpPr>
            <a:spLocks noGrp="1"/>
          </p:cNvSpPr>
          <p:nvPr>
            <p:ph sz="half" idx="1"/>
          </p:nvPr>
        </p:nvSpPr>
        <p:spPr/>
        <p:txBody>
          <a:bodyPr>
            <a:normAutofit lnSpcReduction="10000"/>
          </a:bodyPr>
          <a:lstStyle/>
          <a:p>
            <a:r>
              <a:rPr lang="en-US" dirty="0" smtClean="0"/>
              <a:t>1.thumb</a:t>
            </a:r>
          </a:p>
          <a:p>
            <a:r>
              <a:rPr lang="en-US" dirty="0" smtClean="0"/>
              <a:t>2.lips</a:t>
            </a:r>
          </a:p>
          <a:p>
            <a:r>
              <a:rPr lang="en-US" dirty="0" smtClean="0"/>
              <a:t>3.ears</a:t>
            </a:r>
          </a:p>
          <a:p>
            <a:r>
              <a:rPr lang="en-US" dirty="0" smtClean="0"/>
              <a:t>4.gums</a:t>
            </a:r>
          </a:p>
          <a:p>
            <a:r>
              <a:rPr lang="en-US" dirty="0" smtClean="0"/>
              <a:t>5.elbow</a:t>
            </a:r>
          </a:p>
          <a:p>
            <a:r>
              <a:rPr lang="en-US" dirty="0" smtClean="0"/>
              <a:t>6.sole</a:t>
            </a:r>
          </a:p>
          <a:p>
            <a:r>
              <a:rPr lang="en-US" dirty="0" smtClean="0"/>
              <a:t>7.heel</a:t>
            </a:r>
          </a:p>
          <a:p>
            <a:r>
              <a:rPr lang="en-US" dirty="0" smtClean="0"/>
              <a:t>8.knee</a:t>
            </a:r>
          </a:p>
          <a:p>
            <a:r>
              <a:rPr lang="en-US" dirty="0" smtClean="0"/>
              <a:t>9.chin</a:t>
            </a:r>
          </a:p>
          <a:p>
            <a:r>
              <a:rPr lang="en-US" dirty="0" smtClean="0"/>
              <a:t>10.stomach</a:t>
            </a:r>
            <a:endParaRPr lang="ru-RU" dirty="0"/>
          </a:p>
        </p:txBody>
      </p:sp>
      <p:sp>
        <p:nvSpPr>
          <p:cNvPr id="9" name="Содержимое 8"/>
          <p:cNvSpPr>
            <a:spLocks noGrp="1"/>
          </p:cNvSpPr>
          <p:nvPr>
            <p:ph sz="half" idx="2"/>
          </p:nvPr>
        </p:nvSpPr>
        <p:spPr/>
        <p:txBody>
          <a:bodyPr>
            <a:normAutofit lnSpcReduction="10000"/>
          </a:bodyPr>
          <a:lstStyle/>
          <a:p>
            <a:r>
              <a:rPr lang="en-US" dirty="0" smtClean="0"/>
              <a:t>11.neck</a:t>
            </a:r>
          </a:p>
          <a:p>
            <a:r>
              <a:rPr lang="en-US" dirty="0" smtClean="0"/>
              <a:t>12.spine</a:t>
            </a:r>
          </a:p>
          <a:p>
            <a:r>
              <a:rPr lang="en-US" dirty="0" smtClean="0"/>
              <a:t>13.wrist</a:t>
            </a:r>
          </a:p>
          <a:p>
            <a:r>
              <a:rPr lang="en-US" dirty="0" smtClean="0"/>
              <a:t>14.navel</a:t>
            </a:r>
          </a:p>
          <a:p>
            <a:r>
              <a:rPr lang="en-US" dirty="0" smtClean="0"/>
              <a:t>15.cheek</a:t>
            </a:r>
          </a:p>
          <a:p>
            <a:r>
              <a:rPr lang="en-US" dirty="0" smtClean="0"/>
              <a:t>16.eyelid</a:t>
            </a:r>
          </a:p>
          <a:p>
            <a:r>
              <a:rPr lang="en-US" dirty="0" smtClean="0"/>
              <a:t>17.nostrils</a:t>
            </a:r>
          </a:p>
          <a:p>
            <a:r>
              <a:rPr lang="en-US" dirty="0" smtClean="0"/>
              <a:t>18.shin</a:t>
            </a:r>
          </a:p>
          <a:p>
            <a:r>
              <a:rPr lang="en-US" dirty="0" smtClean="0"/>
              <a:t>19.forehead</a:t>
            </a:r>
          </a:p>
          <a:p>
            <a:r>
              <a:rPr lang="en-US" dirty="0" smtClean="0"/>
              <a:t>20.throat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i="1" u="sng" dirty="0" smtClean="0"/>
              <a:t>A Picture of Health.</a:t>
            </a:r>
            <a:endParaRPr lang="ru-RU" i="1" u="sng" dirty="0"/>
          </a:p>
        </p:txBody>
      </p:sp>
      <p:sp>
        <p:nvSpPr>
          <p:cNvPr id="6" name="Содержимое 5"/>
          <p:cNvSpPr>
            <a:spLocks noGrp="1"/>
          </p:cNvSpPr>
          <p:nvPr>
            <p:ph idx="1"/>
          </p:nvPr>
        </p:nvSpPr>
        <p:spPr/>
        <p:txBody>
          <a:bodyPr>
            <a:normAutofit lnSpcReduction="10000"/>
          </a:bodyPr>
          <a:lstStyle/>
          <a:p>
            <a:r>
              <a:rPr lang="en-US" i="1" dirty="0" smtClean="0"/>
              <a:t>People nowadays are more health-conscious than they used to be. We jog to keep(1) f… or take other forms of regular(2) e…. Thousands of us go to a(3) g… on a regular basis. Many more(4) d… to lose weight. Fortunately, (5) s…</a:t>
            </a:r>
          </a:p>
          <a:p>
            <a:pPr>
              <a:buNone/>
            </a:pPr>
            <a:r>
              <a:rPr lang="en-US" i="1" dirty="0" smtClean="0"/>
              <a:t>    has been banned on most  flights and in most public places because everyone agrees it does(6)  h…  to our health. </a:t>
            </a:r>
          </a:p>
          <a:p>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en-US" dirty="0" smtClean="0"/>
              <a:t>Good luck! And don’t be afraid of doctors!</a:t>
            </a:r>
            <a:endParaRPr lang="ru-RU" dirty="0"/>
          </a:p>
        </p:txBody>
      </p:sp>
      <p:pic>
        <p:nvPicPr>
          <p:cNvPr id="4" name="Содержимое 3" descr="skeleton.jpg"/>
          <p:cNvPicPr>
            <a:picLocks noGrp="1" noChangeAspect="1"/>
          </p:cNvPicPr>
          <p:nvPr>
            <p:ph idx="1"/>
          </p:nvPr>
        </p:nvPicPr>
        <p:blipFill>
          <a:blip r:embed="rId2" cstate="print"/>
          <a:stretch>
            <a:fillRect/>
          </a:stretch>
        </p:blipFill>
        <p:spPr>
          <a:xfrm>
            <a:off x="1905192" y="1554163"/>
            <a:ext cx="5486015" cy="452596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b="0" i="1" u="sng" dirty="0" smtClean="0"/>
              <a:t>A Picture of Health</a:t>
            </a:r>
            <a:endParaRPr lang="ru-RU" b="0" i="1" u="sng" dirty="0"/>
          </a:p>
        </p:txBody>
      </p:sp>
      <p:sp>
        <p:nvSpPr>
          <p:cNvPr id="3" name="Содержимое 2"/>
          <p:cNvSpPr>
            <a:spLocks noGrp="1"/>
          </p:cNvSpPr>
          <p:nvPr>
            <p:ph idx="1"/>
          </p:nvPr>
        </p:nvSpPr>
        <p:spPr/>
        <p:txBody>
          <a:bodyPr>
            <a:normAutofit/>
          </a:bodyPr>
          <a:lstStyle/>
          <a:p>
            <a:r>
              <a:rPr lang="en-US" i="1" dirty="0" smtClean="0"/>
              <a:t>However, there are killer (7) d… like AIDS and cancer which still seem to be incurable. And malaria is the biggest cause of (8) d… in the Third World. Heart (9) a… remain the most common cause of death in Europe. The importance of (10) h… is reflected in everyday expressions such as “ to drink to someone’s health” or saying “ Your health!” as we drink a glass of wine.</a:t>
            </a:r>
            <a:endParaRPr lang="ru-RU"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en-US" dirty="0" smtClean="0"/>
              <a:t>The Answers:</a:t>
            </a:r>
            <a:endParaRPr lang="ru-RU" dirty="0"/>
          </a:p>
        </p:txBody>
      </p:sp>
      <p:sp>
        <p:nvSpPr>
          <p:cNvPr id="5" name="Текст 4"/>
          <p:cNvSpPr>
            <a:spLocks noGrp="1"/>
          </p:cNvSpPr>
          <p:nvPr>
            <p:ph type="body" idx="2"/>
          </p:nvPr>
        </p:nvSpPr>
        <p:spPr/>
        <p:txBody>
          <a:bodyPr>
            <a:noAutofit/>
          </a:bodyPr>
          <a:lstStyle/>
          <a:p>
            <a:r>
              <a:rPr lang="ru-RU" sz="2400" b="1" i="1" dirty="0" smtClean="0"/>
              <a:t>1</a:t>
            </a:r>
            <a:r>
              <a:rPr lang="en-US" sz="2400" b="1" i="1" dirty="0" smtClean="0"/>
              <a:t> fit</a:t>
            </a:r>
          </a:p>
          <a:p>
            <a:r>
              <a:rPr lang="en-US" sz="2400" b="1" i="1" dirty="0" smtClean="0"/>
              <a:t>2 exercise</a:t>
            </a:r>
          </a:p>
          <a:p>
            <a:r>
              <a:rPr lang="en-US" sz="2400" b="1" i="1" dirty="0" smtClean="0"/>
              <a:t>3 gym</a:t>
            </a:r>
          </a:p>
          <a:p>
            <a:r>
              <a:rPr lang="en-US" sz="2400" b="1" i="1" dirty="0" smtClean="0"/>
              <a:t>4 diet</a:t>
            </a:r>
          </a:p>
          <a:p>
            <a:r>
              <a:rPr lang="en-US" sz="2400" b="1" i="1" dirty="0" smtClean="0"/>
              <a:t>5 smoking</a:t>
            </a:r>
          </a:p>
          <a:p>
            <a:r>
              <a:rPr lang="en-US" sz="2400" b="1" i="1" dirty="0" smtClean="0"/>
              <a:t>6 harm</a:t>
            </a:r>
          </a:p>
          <a:p>
            <a:r>
              <a:rPr lang="en-US" sz="2400" b="1" i="1" dirty="0" smtClean="0"/>
              <a:t>7 diseases</a:t>
            </a:r>
          </a:p>
          <a:p>
            <a:r>
              <a:rPr lang="en-US" sz="2400" b="1" i="1" dirty="0" smtClean="0"/>
              <a:t>8 death</a:t>
            </a:r>
          </a:p>
          <a:p>
            <a:r>
              <a:rPr lang="en-US" sz="2400" b="1" i="1" dirty="0" smtClean="0"/>
              <a:t>9 attacks</a:t>
            </a:r>
          </a:p>
          <a:p>
            <a:r>
              <a:rPr lang="en-US" sz="2400" b="1" i="1" dirty="0" smtClean="0"/>
              <a:t>10 health</a:t>
            </a:r>
            <a:endParaRPr lang="ru-RU" sz="2400" b="1" i="1" dirty="0"/>
          </a:p>
        </p:txBody>
      </p:sp>
      <p:pic>
        <p:nvPicPr>
          <p:cNvPr id="12" name="Содержимое 11" descr="9926290_aki_stop.jpg"/>
          <p:cNvPicPr>
            <a:picLocks noGrp="1" noChangeAspect="1"/>
          </p:cNvPicPr>
          <p:nvPr>
            <p:ph sz="half" idx="1"/>
          </p:nvPr>
        </p:nvPicPr>
        <p:blipFill>
          <a:blip r:embed="rId2" cstate="print"/>
          <a:stretch>
            <a:fillRect/>
          </a:stretch>
        </p:blipFill>
        <p:spPr>
          <a:xfrm>
            <a:off x="3357554" y="628650"/>
            <a:ext cx="5286412" cy="47625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f2a05f7ebcad.jpg"/>
          <p:cNvPicPr>
            <a:picLocks noGrp="1" noChangeAspect="1"/>
          </p:cNvPicPr>
          <p:nvPr>
            <p:ph type="pic" idx="1"/>
          </p:nvPr>
        </p:nvPicPr>
        <p:blipFill>
          <a:blip r:embed="rId2" cstate="print"/>
          <a:srcRect t="22771" b="22771"/>
          <a:stretch>
            <a:fillRect/>
          </a:stretch>
        </p:blipFill>
        <p:spPr>
          <a:xfrm>
            <a:off x="2714612" y="285728"/>
            <a:ext cx="5819788" cy="4071966"/>
          </a:xfrm>
        </p:spPr>
      </p:pic>
      <p:sp>
        <p:nvSpPr>
          <p:cNvPr id="5" name="Заголовок 4"/>
          <p:cNvSpPr>
            <a:spLocks noGrp="1"/>
          </p:cNvSpPr>
          <p:nvPr>
            <p:ph type="title"/>
          </p:nvPr>
        </p:nvSpPr>
        <p:spPr/>
        <p:txBody>
          <a:bodyPr>
            <a:normAutofit fontScale="90000"/>
          </a:bodyPr>
          <a:lstStyle/>
          <a:p>
            <a:r>
              <a:rPr lang="en-US" dirty="0" smtClean="0"/>
              <a:t>Fill the gap with an appropriate word from the list. You need to use some words twice.</a:t>
            </a:r>
            <a:endParaRPr lang="ru-RU" dirty="0"/>
          </a:p>
        </p:txBody>
      </p:sp>
      <p:sp>
        <p:nvSpPr>
          <p:cNvPr id="8" name="Текст 7"/>
          <p:cNvSpPr>
            <a:spLocks noGrp="1"/>
          </p:cNvSpPr>
          <p:nvPr>
            <p:ph type="body" sz="half" idx="2"/>
          </p:nvPr>
        </p:nvSpPr>
        <p:spPr/>
        <p:txBody>
          <a:bodyPr/>
          <a:lstStyle/>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5720" y="214290"/>
            <a:ext cx="8229600"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1800" dirty="0" smtClean="0"/>
              <a:t>  </a:t>
            </a:r>
            <a:endParaRPr lang="ru-RU" sz="1800" dirty="0"/>
          </a:p>
        </p:txBody>
      </p:sp>
      <p:sp>
        <p:nvSpPr>
          <p:cNvPr id="6" name="Содержимое 5"/>
          <p:cNvSpPr>
            <a:spLocks noGrp="1"/>
          </p:cNvSpPr>
          <p:nvPr>
            <p:ph idx="1"/>
          </p:nvPr>
        </p:nvSpPr>
        <p:spPr/>
        <p:txBody>
          <a:bodyPr>
            <a:normAutofit lnSpcReduction="10000"/>
          </a:bodyPr>
          <a:lstStyle/>
          <a:p>
            <a:r>
              <a:rPr lang="en-US" sz="2800" dirty="0" smtClean="0"/>
              <a:t>1.Children should be vaccinated….measles and rubella.</a:t>
            </a:r>
          </a:p>
          <a:p>
            <a:r>
              <a:rPr lang="en-US" sz="2800" dirty="0" smtClean="0"/>
              <a:t>2.Paul won’t  be in work today- he's gone down….flu.</a:t>
            </a:r>
          </a:p>
          <a:p>
            <a:r>
              <a:rPr lang="en-US" sz="2800" dirty="0" smtClean="0"/>
              <a:t>3.Pollution in cities is causing more and more children to be treated….asthma.</a:t>
            </a:r>
          </a:p>
          <a:p>
            <a:r>
              <a:rPr lang="en-US" sz="2800" dirty="0" smtClean="0"/>
              <a:t>4.You ‘re so ….of condition! Don't you think swimming  every morning will help?</a:t>
            </a:r>
          </a:p>
          <a:p>
            <a:r>
              <a:rPr lang="en-US" sz="2800" dirty="0" smtClean="0"/>
              <a:t>5.Too many people die….lung cancer due to smoking.</a:t>
            </a:r>
            <a:endParaRPr lang="ru-RU" sz="2800" dirty="0"/>
          </a:p>
        </p:txBody>
      </p:sp>
      <p:sp>
        <p:nvSpPr>
          <p:cNvPr id="8" name="Овал 7"/>
          <p:cNvSpPr/>
          <p:nvPr/>
        </p:nvSpPr>
        <p:spPr>
          <a:xfrm>
            <a:off x="500034" y="42860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         </a:t>
            </a:r>
            <a:endParaRPr lang="ru-RU" dirty="0"/>
          </a:p>
        </p:txBody>
      </p:sp>
      <p:sp>
        <p:nvSpPr>
          <p:cNvPr id="9" name="Овал 8"/>
          <p:cNvSpPr/>
          <p:nvPr/>
        </p:nvSpPr>
        <p:spPr>
          <a:xfrm>
            <a:off x="1357290" y="42860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from       </a:t>
            </a:r>
            <a:endParaRPr lang="ru-RU" dirty="0"/>
          </a:p>
        </p:txBody>
      </p:sp>
      <p:sp>
        <p:nvSpPr>
          <p:cNvPr id="10" name="Овал 9"/>
          <p:cNvSpPr/>
          <p:nvPr/>
        </p:nvSpPr>
        <p:spPr>
          <a:xfrm>
            <a:off x="2143108" y="428604"/>
            <a:ext cx="100013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a:t>
            </a:r>
            <a:endParaRPr lang="ru-RU" dirty="0"/>
          </a:p>
        </p:txBody>
      </p:sp>
      <p:sp>
        <p:nvSpPr>
          <p:cNvPr id="11" name="Прямоугольник 10"/>
          <p:cNvSpPr/>
          <p:nvPr/>
        </p:nvSpPr>
        <p:spPr>
          <a:xfrm>
            <a:off x="3143240" y="4286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against</a:t>
            </a:r>
            <a:endParaRPr lang="ru-RU" dirty="0"/>
          </a:p>
        </p:txBody>
      </p:sp>
      <p:sp>
        <p:nvSpPr>
          <p:cNvPr id="12" name="Овал 11"/>
          <p:cNvSpPr/>
          <p:nvPr/>
        </p:nvSpPr>
        <p:spPr>
          <a:xfrm>
            <a:off x="4071934" y="42860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a:t>
            </a:r>
            <a:endParaRPr lang="ru-RU" dirty="0"/>
          </a:p>
        </p:txBody>
      </p:sp>
      <p:sp>
        <p:nvSpPr>
          <p:cNvPr id="13" name="Овал 12"/>
          <p:cNvSpPr/>
          <p:nvPr/>
        </p:nvSpPr>
        <p:spPr>
          <a:xfrm>
            <a:off x="4857752" y="42860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with</a:t>
            </a:r>
            <a:endParaRPr lang="ru-RU" dirty="0"/>
          </a:p>
        </p:txBody>
      </p:sp>
      <p:sp>
        <p:nvSpPr>
          <p:cNvPr id="14" name="Овал 13"/>
          <p:cNvSpPr/>
          <p:nvPr/>
        </p:nvSpPr>
        <p:spPr>
          <a:xfrm>
            <a:off x="5715008" y="42860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2910" y="142852"/>
            <a:ext cx="7772400" cy="1143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endParaRPr lang="ru-RU" sz="2800" dirty="0"/>
          </a:p>
        </p:txBody>
      </p:sp>
      <p:sp>
        <p:nvSpPr>
          <p:cNvPr id="5" name="Содержимое 4"/>
          <p:cNvSpPr>
            <a:spLocks noGrp="1"/>
          </p:cNvSpPr>
          <p:nvPr>
            <p:ph idx="1"/>
          </p:nvPr>
        </p:nvSpPr>
        <p:spPr/>
        <p:txBody>
          <a:bodyPr>
            <a:normAutofit lnSpcReduction="10000"/>
          </a:bodyPr>
          <a:lstStyle/>
          <a:p>
            <a:r>
              <a:rPr lang="en-US" sz="2800" dirty="0" smtClean="0"/>
              <a:t>6.If you have a fever, there is definitely something wrong….you.</a:t>
            </a:r>
          </a:p>
          <a:p>
            <a:r>
              <a:rPr lang="en-US" sz="2800" dirty="0" smtClean="0"/>
              <a:t>7.I spent the weekend in a health farm and feel….really good shape now.</a:t>
            </a:r>
          </a:p>
          <a:p>
            <a:r>
              <a:rPr lang="en-US" sz="2800" dirty="0" smtClean="0"/>
              <a:t>8.She’s  still recovering….the stomach bug she picked up on holiday.</a:t>
            </a:r>
          </a:p>
          <a:p>
            <a:r>
              <a:rPr lang="en-US" sz="2800" dirty="0" smtClean="0"/>
              <a:t>9.It’s the best that we operate….you and remove the lump from your breast.</a:t>
            </a:r>
          </a:p>
          <a:p>
            <a:r>
              <a:rPr lang="en-US" sz="2800" dirty="0" smtClean="0"/>
              <a:t>10.I’ve injected your mother….a painkiller so that she can sleep.</a:t>
            </a:r>
            <a:endParaRPr lang="ru-RU" sz="2800" dirty="0"/>
          </a:p>
        </p:txBody>
      </p:sp>
      <p:sp>
        <p:nvSpPr>
          <p:cNvPr id="6" name="Овал 5"/>
          <p:cNvSpPr/>
          <p:nvPr/>
        </p:nvSpPr>
        <p:spPr>
          <a:xfrm>
            <a:off x="857224" y="2857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a:t>
            </a:r>
            <a:endParaRPr lang="ru-RU" dirty="0"/>
          </a:p>
        </p:txBody>
      </p:sp>
      <p:sp>
        <p:nvSpPr>
          <p:cNvPr id="7" name="Овал 6"/>
          <p:cNvSpPr/>
          <p:nvPr/>
        </p:nvSpPr>
        <p:spPr>
          <a:xfrm>
            <a:off x="1714480" y="2857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from</a:t>
            </a:r>
            <a:endParaRPr lang="ru-RU" dirty="0"/>
          </a:p>
        </p:txBody>
      </p:sp>
      <p:sp>
        <p:nvSpPr>
          <p:cNvPr id="8" name="Овал 7"/>
          <p:cNvSpPr/>
          <p:nvPr/>
        </p:nvSpPr>
        <p:spPr>
          <a:xfrm>
            <a:off x="2571736" y="2857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a:t>
            </a:r>
            <a:endParaRPr lang="ru-RU" dirty="0"/>
          </a:p>
        </p:txBody>
      </p:sp>
      <p:sp>
        <p:nvSpPr>
          <p:cNvPr id="9" name="Прямоугольник 8"/>
          <p:cNvSpPr/>
          <p:nvPr/>
        </p:nvSpPr>
        <p:spPr>
          <a:xfrm>
            <a:off x="3500430" y="35716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against</a:t>
            </a:r>
            <a:endParaRPr lang="ru-RU" dirty="0"/>
          </a:p>
        </p:txBody>
      </p:sp>
      <p:sp>
        <p:nvSpPr>
          <p:cNvPr id="10" name="Овал 9"/>
          <p:cNvSpPr/>
          <p:nvPr/>
        </p:nvSpPr>
        <p:spPr>
          <a:xfrm>
            <a:off x="4429124" y="2857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a:t>
            </a:r>
            <a:endParaRPr lang="ru-RU" dirty="0"/>
          </a:p>
        </p:txBody>
      </p:sp>
      <p:sp>
        <p:nvSpPr>
          <p:cNvPr id="11" name="Овал 10"/>
          <p:cNvSpPr/>
          <p:nvPr/>
        </p:nvSpPr>
        <p:spPr>
          <a:xfrm>
            <a:off x="5214942" y="2857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with</a:t>
            </a:r>
            <a:endParaRPr lang="ru-RU" dirty="0"/>
          </a:p>
        </p:txBody>
      </p:sp>
      <p:sp>
        <p:nvSpPr>
          <p:cNvPr id="12" name="Овал 11"/>
          <p:cNvSpPr/>
          <p:nvPr/>
        </p:nvSpPr>
        <p:spPr>
          <a:xfrm>
            <a:off x="6072198" y="2857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949</TotalTime>
  <Words>2196</Words>
  <Application>Microsoft Office PowerPoint</Application>
  <PresentationFormat>Экран (4:3)</PresentationFormat>
  <Paragraphs>350</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Трек</vt:lpstr>
      <vt:lpstr>             Health &amp; Medicine</vt:lpstr>
      <vt:lpstr>        The Plan:</vt:lpstr>
      <vt:lpstr>Слайд 3</vt:lpstr>
      <vt:lpstr>A Picture of Health.</vt:lpstr>
      <vt:lpstr>A Picture of Health</vt:lpstr>
      <vt:lpstr>The Answers:</vt:lpstr>
      <vt:lpstr>Fill the gap with an appropriate word from the list. You need to use some words twice.</vt:lpstr>
      <vt:lpstr>  </vt:lpstr>
      <vt:lpstr>Слайд 9</vt:lpstr>
      <vt:lpstr>The answers:</vt:lpstr>
      <vt:lpstr>Слайд 11</vt:lpstr>
      <vt:lpstr>m</vt:lpstr>
      <vt:lpstr>Слайд 13</vt:lpstr>
      <vt:lpstr>The answers:</vt:lpstr>
      <vt:lpstr>Match the first part(1-10) with the second part (a-j) of these sentences.</vt:lpstr>
      <vt:lpstr>The answers:</vt:lpstr>
      <vt:lpstr>Find the words that match the definitions.</vt:lpstr>
      <vt:lpstr>The answers:</vt:lpstr>
      <vt:lpstr>You will hear a doctor talking to a girl who has had an accident. For each question, fill in the missing information in the numbered space.</vt:lpstr>
      <vt:lpstr>Слайд 20</vt:lpstr>
      <vt:lpstr>The answers:</vt:lpstr>
      <vt:lpstr>Complete the second sentence so that it is as similar in meaning as possible to the first, using the word given. Do not change this word.</vt:lpstr>
      <vt:lpstr>Слайд 23</vt:lpstr>
      <vt:lpstr>Слайд 24</vt:lpstr>
      <vt:lpstr>Слайд 25</vt:lpstr>
      <vt:lpstr>Слайд 26</vt:lpstr>
      <vt:lpstr>The answers:</vt:lpstr>
      <vt:lpstr>Use the word given in capitals at the end of each line to form a word that fits in the space in the same line.</vt:lpstr>
      <vt:lpstr>Read the text. Use the word given in capitals at the end of each line to form a word that fits in the space in the same line.</vt:lpstr>
      <vt:lpstr>Happy is healthy.</vt:lpstr>
      <vt:lpstr>The answers:</vt:lpstr>
      <vt:lpstr>Read the text and choose the correct word for each space.</vt:lpstr>
      <vt:lpstr>An Amazing  Pill</vt:lpstr>
      <vt:lpstr>An Amazing Pill</vt:lpstr>
      <vt:lpstr>The answers:</vt:lpstr>
      <vt:lpstr>Complete these words. The first letter is given. They are all parts of the body.</vt:lpstr>
      <vt:lpstr>Слайд 37</vt:lpstr>
      <vt:lpstr>Слайд 38</vt:lpstr>
      <vt:lpstr>The answers:</vt:lpstr>
      <vt:lpstr>Good luck! And don’t be afraid of doctors!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Medicine</dc:title>
  <dc:creator>Ann</dc:creator>
  <cp:lastModifiedBy>Константин</cp:lastModifiedBy>
  <cp:revision>100</cp:revision>
  <dcterms:created xsi:type="dcterms:W3CDTF">2011-11-14T15:44:04Z</dcterms:created>
  <dcterms:modified xsi:type="dcterms:W3CDTF">2013-12-28T06:59:21Z</dcterms:modified>
</cp:coreProperties>
</file>