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25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2A8EB-179C-452C-990B-06391B103596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36FC4-F933-483D-B03E-912B8415B1B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2A8EB-179C-452C-990B-06391B103596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36FC4-F933-483D-B03E-912B8415B1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2A8EB-179C-452C-990B-06391B103596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36FC4-F933-483D-B03E-912B8415B1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9D261-E06F-4C8F-9AF2-5AD2FB6B8F3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2412781"/>
      </p:ext>
    </p:extLst>
  </p:cSld>
  <p:clrMapOvr>
    <a:masterClrMapping/>
  </p:clrMapOvr>
  <p:transition spd="med" advClick="0" advTm="5000">
    <p:wheel spokes="3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EA748-B4BC-4CBE-A573-BB1E5260934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7916681"/>
      </p:ext>
    </p:extLst>
  </p:cSld>
  <p:clrMapOvr>
    <a:masterClrMapping/>
  </p:clrMapOvr>
  <p:transition spd="med" advClick="0" advTm="5000">
    <p:wheel spokes="3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58FD5-1911-4CCE-A118-D46F5041899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7837560"/>
      </p:ext>
    </p:extLst>
  </p:cSld>
  <p:clrMapOvr>
    <a:masterClrMapping/>
  </p:clrMapOvr>
  <p:transition spd="med" advClick="0" advTm="5000">
    <p:wheel spokes="3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36A45-7D5B-42F7-9F90-2611EDCC9F1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4597806"/>
      </p:ext>
    </p:extLst>
  </p:cSld>
  <p:clrMapOvr>
    <a:masterClrMapping/>
  </p:clrMapOvr>
  <p:transition spd="med" advClick="0" advTm="5000">
    <p:wheel spokes="3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2268E-12FC-4C60-B386-CC66849C1EA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8307138"/>
      </p:ext>
    </p:extLst>
  </p:cSld>
  <p:clrMapOvr>
    <a:masterClrMapping/>
  </p:clrMapOvr>
  <p:transition spd="med" advClick="0" advTm="5000">
    <p:wheel spokes="3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75681-4EBF-4607-ABC7-F26FBF32FA4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0322997"/>
      </p:ext>
    </p:extLst>
  </p:cSld>
  <p:clrMapOvr>
    <a:masterClrMapping/>
  </p:clrMapOvr>
  <p:transition spd="med" advClick="0" advTm="5000">
    <p:wheel spokes="3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65A25-3575-47B9-8352-E820A31CCA0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5832089"/>
      </p:ext>
    </p:extLst>
  </p:cSld>
  <p:clrMapOvr>
    <a:masterClrMapping/>
  </p:clrMapOvr>
  <p:transition spd="med" advClick="0" advTm="5000">
    <p:wheel spokes="3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DF5F4-5E24-4FDE-850F-5AA95A30B1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587799"/>
      </p:ext>
    </p:extLst>
  </p:cSld>
  <p:clrMapOvr>
    <a:masterClrMapping/>
  </p:clrMapOvr>
  <p:transition spd="med" advClick="0" advTm="5000"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2A8EB-179C-452C-990B-06391B103596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36FC4-F933-483D-B03E-912B8415B1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57D01-9C6B-4012-9267-685BA466E97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3418735"/>
      </p:ext>
    </p:extLst>
  </p:cSld>
  <p:clrMapOvr>
    <a:masterClrMapping/>
  </p:clrMapOvr>
  <p:transition spd="med" advClick="0" advTm="5000">
    <p:wheel spokes="3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10351-FD1B-4DAC-A85E-5BD01950200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2501601"/>
      </p:ext>
    </p:extLst>
  </p:cSld>
  <p:clrMapOvr>
    <a:masterClrMapping/>
  </p:clrMapOvr>
  <p:transition spd="med" advClick="0" advTm="5000">
    <p:wheel spokes="3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910A2-9A9B-4E48-AB6C-6A328885B3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7349438"/>
      </p:ext>
    </p:extLst>
  </p:cSld>
  <p:clrMapOvr>
    <a:masterClrMapping/>
  </p:clrMapOvr>
  <p:transition spd="med" advClick="0" advTm="5000">
    <p:wheel spokes="3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DFB47-27BF-41CB-A0FC-41864104D31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067870"/>
      </p:ext>
    </p:extLst>
  </p:cSld>
  <p:clrMapOvr>
    <a:masterClrMapping/>
  </p:clrMapOvr>
  <p:transition spd="med" advClick="0" advTm="5000"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2A8EB-179C-452C-990B-06391B103596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36FC4-F933-483D-B03E-912B8415B1B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2A8EB-179C-452C-990B-06391B103596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36FC4-F933-483D-B03E-912B8415B1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2A8EB-179C-452C-990B-06391B103596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36FC4-F933-483D-B03E-912B8415B1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2A8EB-179C-452C-990B-06391B103596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36FC4-F933-483D-B03E-912B8415B1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2A8EB-179C-452C-990B-06391B103596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36FC4-F933-483D-B03E-912B8415B1B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2A8EB-179C-452C-990B-06391B103596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36FC4-F933-483D-B03E-912B8415B1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52A8EB-179C-452C-990B-06391B103596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36FC4-F933-483D-B03E-912B8415B1B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D52A8EB-179C-452C-990B-06391B103596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AB36FC4-F933-483D-B03E-912B8415B1B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11257A-9128-4C95-8D01-D084000995B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838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med" advClick="0" advTm="5000">
    <p:wheel spokes="3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allforchildren.ru/pictures/sport.php" TargetMode="External"/><Relationship Id="rId7" Type="http://schemas.openxmlformats.org/officeDocument/2006/relationships/hyperlink" Target="http://www.detsadclub.ru/35" TargetMode="External"/><Relationship Id="rId2" Type="http://schemas.openxmlformats.org/officeDocument/2006/relationships/hyperlink" Target="http://tvoyrebenok.ru/snowflakes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udiopoisk.com/track/deti/mp3/zaradka/" TargetMode="External"/><Relationship Id="rId5" Type="http://schemas.openxmlformats.org/officeDocument/2006/relationships/hyperlink" Target="http://nsportal.ru/user" TargetMode="External"/><Relationship Id="rId4" Type="http://schemas.openxmlformats.org/officeDocument/2006/relationships/hyperlink" Target="http://shkolnye-prezentacii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3.xml"/><Relationship Id="rId1" Type="http://schemas.openxmlformats.org/officeDocument/2006/relationships/video" Target="NULL" TargetMode="External"/><Relationship Id="rId6" Type="http://schemas.openxmlformats.org/officeDocument/2006/relationships/image" Target="../media/image8.png"/><Relationship Id="rId5" Type="http://schemas.microsoft.com/office/2007/relationships/media" Target="../media/media1.mp3"/><Relationship Id="rId4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effectLst/>
              </a:rPr>
              <a:t>    </a:t>
            </a:r>
            <a:r>
              <a:rPr lang="ru-RU" sz="2800" i="1" dirty="0">
                <a:effectLst/>
              </a:rPr>
              <a:t>МКОУ   « </a:t>
            </a:r>
            <a:r>
              <a:rPr lang="ru-RU" sz="2800" i="1" dirty="0" err="1">
                <a:effectLst/>
              </a:rPr>
              <a:t>Басинская</a:t>
            </a:r>
            <a:r>
              <a:rPr lang="ru-RU" sz="2800" i="1" dirty="0">
                <a:effectLst/>
              </a:rPr>
              <a:t> ООШ»</a:t>
            </a:r>
            <a:r>
              <a:rPr lang="ru-RU" sz="2800" b="1" dirty="0">
                <a:effectLst/>
              </a:rPr>
              <a:t> 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395520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i="1" dirty="0" smtClean="0">
                <a:latin typeface="Times New Roman"/>
                <a:ea typeface="Times New Roman"/>
                <a:cs typeface="Times New Roman"/>
              </a:rPr>
              <a:t>Урок русского языка  по теме: «Знаки </a:t>
            </a:r>
            <a:r>
              <a:rPr lang="ru-RU" sz="2800" i="1" dirty="0">
                <a:latin typeface="Times New Roman"/>
                <a:ea typeface="Times New Roman"/>
                <a:cs typeface="Times New Roman"/>
              </a:rPr>
              <a:t>препинания в предложениях с однородными членами</a:t>
            </a:r>
            <a:r>
              <a:rPr lang="ru-RU" sz="2800" i="1" dirty="0" smtClean="0">
                <a:latin typeface="Times New Roman"/>
                <a:ea typeface="Times New Roman"/>
                <a:cs typeface="Times New Roman"/>
              </a:rPr>
              <a:t>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i="1" dirty="0" smtClean="0">
                <a:latin typeface="Times New Roman"/>
                <a:ea typeface="Times New Roman"/>
                <a:cs typeface="Times New Roman"/>
              </a:rPr>
              <a:t>3  класс</a:t>
            </a:r>
            <a:endParaRPr lang="ru-RU" sz="20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i="1" dirty="0">
                <a:latin typeface="Times New Roman"/>
                <a:ea typeface="Times New Roman"/>
                <a:cs typeface="Times New Roman"/>
              </a:rPr>
              <a:t>«Школа 21 века»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2800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dirty="0">
              <a:latin typeface="Calibri"/>
              <a:ea typeface="Times New Roman"/>
              <a:cs typeface="Times New Roman"/>
            </a:endParaRPr>
          </a:p>
          <a:p>
            <a:r>
              <a:rPr lang="ru-RU" sz="2800" b="1" dirty="0" smtClean="0">
                <a:latin typeface="Times New Roman"/>
                <a:ea typeface="Times New Roman"/>
              </a:rPr>
              <a:t>    </a:t>
            </a:r>
            <a:r>
              <a:rPr lang="ru-RU" sz="2800" i="1" dirty="0" err="1">
                <a:latin typeface="Times New Roman"/>
                <a:ea typeface="Times New Roman"/>
              </a:rPr>
              <a:t>Дорошенкова</a:t>
            </a:r>
            <a:r>
              <a:rPr lang="ru-RU" sz="2800" i="1" dirty="0">
                <a:latin typeface="Times New Roman"/>
                <a:ea typeface="Times New Roman"/>
              </a:rPr>
              <a:t>  Валентина Васильевна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6092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Коллективная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1992" y="1157657"/>
            <a:ext cx="7776864" cy="5076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9118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Работа в парах.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уважать мнение товарищей; 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слушать и слышать друг друга; 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не обижать и не обижаться; 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en-US" dirty="0" err="1">
                <a:latin typeface="Times New Roman"/>
                <a:ea typeface="Times New Roman"/>
                <a:cs typeface="Times New Roman"/>
              </a:rPr>
              <a:t>быть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внимательным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; 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r>
              <a:rPr lang="en-US" dirty="0">
                <a:latin typeface="Times New Roman"/>
                <a:ea typeface="Times New Roman"/>
              </a:rPr>
              <a:t>у</a:t>
            </a:r>
            <a:r>
              <a:rPr lang="ru-RU" dirty="0">
                <a:latin typeface="Times New Roman"/>
                <a:ea typeface="Times New Roman"/>
              </a:rPr>
              <a:t>меть договариваться.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537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Проверка.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ru-RU" dirty="0"/>
              <a:t>1.Есть в осени первоначальной </a:t>
            </a:r>
            <a:r>
              <a:rPr lang="ru-RU" dirty="0" smtClean="0"/>
              <a:t>короткая, но </a:t>
            </a:r>
            <a:r>
              <a:rPr lang="ru-RU" dirty="0"/>
              <a:t>дивная пора.</a:t>
            </a:r>
          </a:p>
          <a:p>
            <a:endParaRPr lang="ru-RU" dirty="0"/>
          </a:p>
          <a:p>
            <a:pPr marL="82296" indent="0">
              <a:buNone/>
            </a:pPr>
            <a:r>
              <a:rPr lang="ru-RU" dirty="0"/>
              <a:t>2.На улице шёл не </a:t>
            </a:r>
            <a:r>
              <a:rPr lang="ru-RU" dirty="0" smtClean="0"/>
              <a:t>дождь, </a:t>
            </a:r>
            <a:r>
              <a:rPr lang="ru-RU" dirty="0"/>
              <a:t>а снег.</a:t>
            </a:r>
          </a:p>
          <a:p>
            <a:endParaRPr lang="ru-RU" dirty="0"/>
          </a:p>
          <a:p>
            <a:pPr marL="82296" indent="0">
              <a:buNone/>
            </a:pPr>
            <a:r>
              <a:rPr lang="ru-RU" dirty="0" smtClean="0"/>
              <a:t>3.Взошло, </a:t>
            </a:r>
            <a:r>
              <a:rPr lang="ru-RU" dirty="0"/>
              <a:t>заиграло над лесом веселое солнышко.</a:t>
            </a:r>
          </a:p>
          <a:p>
            <a:endParaRPr lang="ru-RU" dirty="0"/>
          </a:p>
          <a:p>
            <a:pPr marL="82296" indent="0">
              <a:buNone/>
            </a:pPr>
            <a:r>
              <a:rPr lang="ru-RU" dirty="0"/>
              <a:t>4.Снег засыпал лесные дорожки </a:t>
            </a:r>
            <a:r>
              <a:rPr lang="ru-RU" dirty="0" smtClean="0"/>
              <a:t>,тропинки </a:t>
            </a:r>
            <a:r>
              <a:rPr lang="ru-RU" dirty="0"/>
              <a:t>и полянки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714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Рефлексия 	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Описание: D:\смайлик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68760"/>
            <a:ext cx="2664296" cy="2876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268760"/>
            <a:ext cx="302433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8485" y="3429000"/>
            <a:ext cx="97472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7983" y="4061836"/>
            <a:ext cx="97472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2313" y="4365104"/>
            <a:ext cx="97472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2708" y="4852466"/>
            <a:ext cx="97472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553691"/>
            <a:ext cx="97472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258" y="531777"/>
            <a:ext cx="97472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48649"/>
            <a:ext cx="97472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7038" y="5339828"/>
            <a:ext cx="97472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6400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tvoyrebenok.ru/snowflakes.shtml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allforchildren.ru/pictures/sport.php</a:t>
            </a:r>
            <a:endParaRPr lang="ru-RU" dirty="0" smtClean="0"/>
          </a:p>
          <a:p>
            <a:r>
              <a:rPr lang="en-US" dirty="0">
                <a:hlinkClick r:id="rId4"/>
              </a:rPr>
              <a:t>http://shkolnye-prezentacii.ru</a:t>
            </a:r>
            <a:r>
              <a:rPr lang="en-US" dirty="0" smtClean="0">
                <a:hlinkClick r:id="rId4"/>
              </a:rPr>
              <a:t>/</a:t>
            </a:r>
            <a:endParaRPr lang="ru-RU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nsportal.ru/user</a:t>
            </a:r>
            <a:endParaRPr lang="ru-RU" dirty="0" smtClean="0"/>
          </a:p>
          <a:p>
            <a:r>
              <a:rPr lang="en-US" dirty="0">
                <a:hlinkClick r:id="rId6"/>
              </a:rPr>
              <a:t>http://www.audiopoisk.com/track/deti/mp3/zaradka</a:t>
            </a:r>
            <a:r>
              <a:rPr lang="en-US" dirty="0" smtClean="0">
                <a:hlinkClick r:id="rId6"/>
              </a:rPr>
              <a:t>/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www.detsadclub.ru/35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3196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Times New Roman"/>
              </a:rPr>
              <a:t>Организационный 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«Мы урок начнем с разминки,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Выпрямляем свои спинки,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Вправо, влево потянулись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 marL="82296" indent="0">
              <a:buNone/>
            </a:pPr>
            <a:r>
              <a:rPr lang="ru-RU" dirty="0">
                <a:latin typeface="Times New Roman"/>
                <a:ea typeface="Times New Roman"/>
              </a:rPr>
              <a:t>И друг другу улыбнулись»</a:t>
            </a:r>
            <a:endParaRPr lang="ru-RU" dirty="0"/>
          </a:p>
        </p:txBody>
      </p:sp>
      <p:pic>
        <p:nvPicPr>
          <p:cNvPr id="1026" name="Picture 2" descr="D:\Было\d\картинки\солнце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068960"/>
            <a:ext cx="2124274" cy="212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659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это за модели?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[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,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,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]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[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O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и 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]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[ 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и  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]</a:t>
            </a: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Это предложения с однородными членами.</a:t>
            </a:r>
            <a:endParaRPr lang="ru-RU" sz="2800" dirty="0">
              <a:solidFill>
                <a:srgbClr val="FF0000"/>
              </a:solidFill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692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65760" lvl="0" indent="-283464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tabLst>
                <a:tab pos="962025" algn="l"/>
              </a:tabLst>
            </a:pPr>
            <a:r>
              <a:rPr lang="ru-RU" sz="320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Times New Roman"/>
              </a:rPr>
              <a:t>Чистописание.</a:t>
            </a:r>
            <a:r>
              <a:rPr lang="ru-RU" sz="2800" dirty="0">
                <a:solidFill>
                  <a:prstClr val="black"/>
                </a:solidFill>
                <a:effectLst/>
                <a:latin typeface="Calibri"/>
                <a:ea typeface="Times New Roman"/>
                <a:cs typeface="Times New Roman"/>
              </a:rPr>
              <a:t/>
            </a:r>
            <a:br>
              <a:rPr lang="ru-RU" sz="2800" dirty="0">
                <a:solidFill>
                  <a:prstClr val="black"/>
                </a:solidFill>
                <a:effectLst/>
                <a:latin typeface="Calibri"/>
                <a:ea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  <a:tabLst>
                <a:tab pos="962025" algn="l"/>
              </a:tabLst>
            </a:pPr>
            <a:r>
              <a:rPr lang="ru-RU" i="1" dirty="0" smtClean="0">
                <a:latin typeface="Times New Roman"/>
                <a:ea typeface="Times New Roman"/>
                <a:cs typeface="Times New Roman"/>
              </a:rPr>
              <a:t>ц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  <a:tabLst>
                <a:tab pos="962025" algn="l"/>
              </a:tabLst>
            </a:pPr>
            <a:r>
              <a:rPr lang="ru-RU" i="1" dirty="0" err="1">
                <a:latin typeface="Times New Roman"/>
                <a:ea typeface="Times New Roman"/>
                <a:cs typeface="Times New Roman"/>
              </a:rPr>
              <a:t>ци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      </a:t>
            </a:r>
            <a:r>
              <a:rPr lang="ru-RU" i="1" dirty="0" err="1" smtClean="0">
                <a:latin typeface="Times New Roman"/>
                <a:ea typeface="Times New Roman"/>
                <a:cs typeface="Times New Roman"/>
              </a:rPr>
              <a:t>цы</a:t>
            </a:r>
            <a:r>
              <a:rPr lang="ru-RU" i="1" dirty="0" smtClean="0">
                <a:latin typeface="Times New Roman"/>
                <a:ea typeface="Times New Roman"/>
                <a:cs typeface="Times New Roman"/>
              </a:rPr>
              <a:t>          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  <a:tabLst>
                <a:tab pos="962025" algn="l"/>
              </a:tabLst>
            </a:pPr>
            <a:r>
              <a:rPr lang="ru-RU" i="1" dirty="0" smtClean="0">
                <a:latin typeface="Times New Roman"/>
                <a:ea typeface="Times New Roman"/>
                <a:cs typeface="Times New Roman"/>
              </a:rPr>
              <a:t>цифра цирк столица цыган  </a:t>
            </a:r>
            <a:endParaRPr lang="ru-RU" i="1" dirty="0">
              <a:latin typeface="Times New Roman"/>
              <a:ea typeface="Times New Roman"/>
              <a:cs typeface="Times New Roman"/>
            </a:endParaRP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  <a:tabLst>
                <a:tab pos="962025" algn="l"/>
              </a:tabLs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Какое слово лишнее?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 marL="82296" indent="0">
              <a:buNone/>
            </a:pPr>
            <a:r>
              <a:rPr lang="ru-RU" i="1" dirty="0"/>
              <a:t>цифра цирк </a:t>
            </a:r>
            <a:r>
              <a:rPr lang="ru-RU" i="1" dirty="0" smtClean="0"/>
              <a:t>цыган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18442061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Составьте предложение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катаются </a:t>
            </a: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Зимой                            </a:t>
            </a: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                        санках</a:t>
            </a: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коньках </a:t>
            </a: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ребята </a:t>
            </a: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                                               лыжах</a:t>
            </a: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            на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2050" name="Picture 2" descr="C:\Users\Admin\Pictures\0755-250x25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429000"/>
            <a:ext cx="974601" cy="97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dmin\Pictures\0755-250x25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19577"/>
            <a:ext cx="974601" cy="97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Admin\Pictures\0755-250x25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0596" y="1526679"/>
            <a:ext cx="974601" cy="97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dmin\Pictures\0755-250x25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1307" y="4653136"/>
            <a:ext cx="974601" cy="97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\Pictures\0755-250x25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5676" y="4797152"/>
            <a:ext cx="974601" cy="97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dmin\Pictures\0755-250x25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1588" y="3594178"/>
            <a:ext cx="974601" cy="97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Admin\Pictures\0755-250x25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374279"/>
            <a:ext cx="974601" cy="97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724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i="1" dirty="0">
                <a:latin typeface="Times New Roman"/>
                <a:ea typeface="Times New Roman"/>
                <a:cs typeface="Times New Roman"/>
              </a:rPr>
              <a:t>Зимой </a:t>
            </a:r>
            <a:r>
              <a:rPr lang="ru-RU" i="1" u="sng" dirty="0">
                <a:latin typeface="Times New Roman"/>
                <a:ea typeface="Times New Roman"/>
                <a:cs typeface="Times New Roman"/>
              </a:rPr>
              <a:t>ребята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Times New Roman"/>
                <a:cs typeface="Times New Roman"/>
              </a:rPr>
              <a:t>катаются</a:t>
            </a:r>
            <a:r>
              <a:rPr lang="ru-RU" i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на санках, коньках, лыжах.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[ - =  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,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,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]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211960" y="1996480"/>
            <a:ext cx="17281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Admin\Pictures\imgpreviewCANZVHN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411715"/>
            <a:ext cx="1800225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Pictures\imgpreviewCAM9LH2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861048"/>
            <a:ext cx="1447800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861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Наблюдаем и делаем 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i="1" dirty="0" smtClean="0">
                <a:latin typeface="Times New Roman"/>
                <a:ea typeface="Times New Roman"/>
              </a:rPr>
              <a:t>Снег </a:t>
            </a:r>
            <a:r>
              <a:rPr lang="ru-RU" i="1" dirty="0">
                <a:latin typeface="Times New Roman"/>
                <a:ea typeface="Times New Roman"/>
              </a:rPr>
              <a:t>выпал, но скоро </a:t>
            </a:r>
            <a:r>
              <a:rPr lang="ru-RU" i="1" dirty="0" smtClean="0">
                <a:latin typeface="Times New Roman"/>
                <a:ea typeface="Times New Roman"/>
              </a:rPr>
              <a:t>растаял.</a:t>
            </a:r>
          </a:p>
          <a:p>
            <a:pPr marL="82296" indent="0">
              <a:buNone/>
            </a:pPr>
            <a:endParaRPr lang="ru-RU" i="1" dirty="0" smtClean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962025" algn="l"/>
              </a:tabLst>
            </a:pPr>
            <a:r>
              <a:rPr lang="ru-RU" i="1" dirty="0">
                <a:latin typeface="Times New Roman"/>
                <a:ea typeface="Times New Roman"/>
                <a:cs typeface="Times New Roman"/>
              </a:rPr>
              <a:t>На улице шел не дождь, а снег</a:t>
            </a:r>
            <a:r>
              <a:rPr lang="ru-RU" i="1" dirty="0" smtClean="0">
                <a:latin typeface="Times New Roman"/>
                <a:ea typeface="Times New Roman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962025" algn="l"/>
              </a:tabLst>
            </a:pP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962025" algn="l"/>
              </a:tabLst>
            </a:pPr>
            <a:r>
              <a:rPr lang="ru-RU" i="1" dirty="0">
                <a:latin typeface="Times New Roman"/>
                <a:ea typeface="Times New Roman"/>
                <a:cs typeface="Times New Roman"/>
              </a:rPr>
              <a:t>Мороз щипал уши и лицо.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 marL="82296" indent="0">
              <a:lnSpc>
                <a:spcPct val="115000"/>
              </a:lnSpc>
              <a:spcAft>
                <a:spcPts val="1000"/>
              </a:spcAft>
              <a:buNone/>
              <a:tabLst>
                <a:tab pos="962025" algn="l"/>
              </a:tabLst>
            </a:pPr>
            <a:r>
              <a:rPr lang="ru-RU" i="1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962025" algn="l"/>
              </a:tabLst>
            </a:pPr>
            <a:r>
              <a:rPr lang="ru-RU" i="1" dirty="0">
                <a:latin typeface="Times New Roman"/>
                <a:ea typeface="Times New Roman"/>
                <a:cs typeface="Times New Roman"/>
              </a:rPr>
              <a:t>Мороз щипал и уши, и лицо, и руки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5845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475656" y="260648"/>
            <a:ext cx="7498080" cy="45719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40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0"/>
            <a:ext cx="7746064" cy="6248400"/>
          </a:xfrm>
        </p:spPr>
        <p:txBody>
          <a:bodyPr>
            <a:normAutofit fontScale="925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[   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, но  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]             [   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, а  </a:t>
            </a:r>
            <a:r>
              <a:rPr lang="en-US" dirty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]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Между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однородными членами, соединёнными союзами </a:t>
            </a:r>
            <a:r>
              <a:rPr lang="ru-RU" sz="2800" b="1" i="1" dirty="0">
                <a:latin typeface="Times New Roman"/>
                <a:ea typeface="Times New Roman"/>
                <a:cs typeface="Times New Roman"/>
              </a:rPr>
              <a:t>а, но,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 ставится запятая.</a:t>
            </a:r>
            <a:endParaRPr lang="ru-RU" sz="20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[   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  и  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]</a:t>
            </a:r>
            <a:endParaRPr lang="ru-RU" sz="2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Между однородными членами, соединёнными одиночными союзами </a:t>
            </a:r>
            <a:r>
              <a:rPr lang="ru-RU" sz="2800" b="1" i="1" dirty="0">
                <a:latin typeface="Times New Roman"/>
                <a:ea typeface="Times New Roman"/>
                <a:cs typeface="Times New Roman"/>
              </a:rPr>
              <a:t>и, или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, запятая не ставится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[  и 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O,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и 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, и 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O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]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Times New Roman"/>
              </a:rPr>
              <a:t>Между однородными членами, соединенными повторяющимися союзами </a:t>
            </a:r>
            <a:r>
              <a:rPr lang="ru-RU" sz="2800" b="1" i="1" dirty="0">
                <a:latin typeface="Times New Roman"/>
                <a:ea typeface="Times New Roman"/>
              </a:rPr>
              <a:t>и, или</a:t>
            </a:r>
            <a:r>
              <a:rPr lang="ru-RU" sz="2800" dirty="0">
                <a:latin typeface="Times New Roman"/>
                <a:ea typeface="Times New Roman"/>
              </a:rPr>
              <a:t>, запятая ставится перед вторым и последующими союзами</a:t>
            </a:r>
            <a:endParaRPr lang="ru-RU" sz="2800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8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800" dirty="0"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583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 descr="9cfab76b3006"/>
          <p:cNvPicPr>
            <a:picLocks noGrp="1" noChangeAspect="1" noChangeArrowheads="1"/>
          </p:cNvPicPr>
          <p:nvPr>
            <p:ph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67525"/>
          </a:xfrm>
          <a:noFill/>
        </p:spPr>
      </p:pic>
      <p:pic>
        <p:nvPicPr>
          <p:cNvPr id="13315" name="Picture 2"/>
          <p:cNvPicPr>
            <a:picLocks noGrp="1" noChangeAspect="1" noChangeArrowheads="1" noCrop="1"/>
          </p:cNvPicPr>
          <p:nvPr>
            <p:ph type="body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323306" y="1052736"/>
            <a:ext cx="3887788" cy="3887787"/>
          </a:xfrm>
          <a:noFill/>
        </p:spPr>
      </p:pic>
      <p:pic>
        <p:nvPicPr>
          <p:cNvPr id="2" name="zaryadka__-_solnyshko_luchistoe_lyubit_skakat_s_oblachka_na_oblachko_pereletat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email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5621958"/>
      </p:ext>
    </p:extLst>
  </p:cSld>
  <p:clrMapOvr>
    <a:masterClrMapping/>
  </p:clrMapOvr>
  <p:transition spd="med" advClick="0" advTm="7000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6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279</TotalTime>
  <Words>300</Words>
  <Application>Microsoft Office PowerPoint</Application>
  <PresentationFormat>Экран (4:3)</PresentationFormat>
  <Paragraphs>73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Солнцестояние</vt:lpstr>
      <vt:lpstr>Оформление по умолчанию</vt:lpstr>
      <vt:lpstr>    МКОУ   « Басинская ООШ» </vt:lpstr>
      <vt:lpstr>Организационный этап</vt:lpstr>
      <vt:lpstr>Что это за модели?</vt:lpstr>
      <vt:lpstr>Чистописание. </vt:lpstr>
      <vt:lpstr>Составьте предложение</vt:lpstr>
      <vt:lpstr>Слайд 6</vt:lpstr>
      <vt:lpstr>Наблюдаем и делаем вывод</vt:lpstr>
      <vt:lpstr>Слайд 8</vt:lpstr>
      <vt:lpstr>Слайд 9</vt:lpstr>
      <vt:lpstr>Коллективная работа</vt:lpstr>
      <vt:lpstr>Работа в парах.</vt:lpstr>
      <vt:lpstr>Проверка.</vt:lpstr>
      <vt:lpstr>Рефлексия   </vt:lpstr>
      <vt:lpstr>Ресурсы: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  « Басинская ООШ»</dc:title>
  <dc:creator>Admin</dc:creator>
  <cp:lastModifiedBy>Tata</cp:lastModifiedBy>
  <cp:revision>19</cp:revision>
  <dcterms:created xsi:type="dcterms:W3CDTF">2013-12-16T18:50:16Z</dcterms:created>
  <dcterms:modified xsi:type="dcterms:W3CDTF">2014-03-06T17:54:16Z</dcterms:modified>
</cp:coreProperties>
</file>