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7" r:id="rId2"/>
    <p:sldId id="256" r:id="rId3"/>
    <p:sldId id="258" r:id="rId4"/>
    <p:sldId id="259" r:id="rId5"/>
    <p:sldId id="267" r:id="rId6"/>
    <p:sldId id="260" r:id="rId7"/>
    <p:sldId id="270" r:id="rId8"/>
    <p:sldId id="262" r:id="rId9"/>
    <p:sldId id="269" r:id="rId10"/>
    <p:sldId id="263" r:id="rId11"/>
    <p:sldId id="264" r:id="rId12"/>
    <p:sldId id="266" r:id="rId13"/>
    <p:sldId id="265" r:id="rId14"/>
    <p:sldId id="268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FF"/>
    <a:srgbClr val="660033"/>
    <a:srgbClr val="000066"/>
    <a:srgbClr val="008000"/>
    <a:srgbClr val="E70505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678" y="-4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138C4C-EA2C-4C60-8C8A-03910EE70FEF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7836F1-658C-4416-8730-A8EDBC7281D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7431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36F1-658C-4416-8730-A8EDBC7281DA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7836F1-658C-4416-8730-A8EDBC7281DA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D45C6A-DD41-42A5-A0DF-6E948A80F852}" type="datetimeFigureOut">
              <a:rPr lang="ru-RU" smtClean="0"/>
              <a:pPr/>
              <a:t>19.02.2014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F5CF12-B2E3-4B2C-903D-4F67F1010A0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40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9.gif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5.png"/><Relationship Id="rId5" Type="http://schemas.openxmlformats.org/officeDocument/2006/relationships/image" Target="../media/image44.gif"/><Relationship Id="rId4" Type="http://schemas.openxmlformats.org/officeDocument/2006/relationships/image" Target="../media/image4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1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42721\&#1055;&#1088;&#1077;&#1079;&#1077;&#1085;&#1090;&#1072;&#1094;&#1080;&#1103;\Davay-Rossiya-3333-Rossiya---Chempionka-3333-(muzofon.com).mp3" TargetMode="Externa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42721\&#1055;&#1088;&#1077;&#1079;&#1077;&#1085;&#1090;&#1072;&#1094;&#1080;&#1103;\Davay-Rossiya-3333-Rossiya---Chempionka-3333-(muzofon.com)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49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gif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24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8.gif"/><Relationship Id="rId5" Type="http://schemas.openxmlformats.org/officeDocument/2006/relationships/image" Target="../media/image10.png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D:\!!!Festival\__Temp\642721\&#1055;&#1088;&#1077;&#1079;&#1077;&#1085;&#1090;&#1072;&#1094;&#1080;&#1103;\muzika_sssr_-_sportivnij_marsh_(zvukoff.ru).mp3" TargetMode="Externa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55576" y="1196752"/>
            <a:ext cx="7283152" cy="4320480"/>
          </a:xfrm>
        </p:spPr>
        <p:txBody>
          <a:bodyPr>
            <a:normAutofit/>
          </a:bodyPr>
          <a:lstStyle/>
          <a:p>
            <a:pPr algn="l"/>
            <a:r>
              <a:rPr lang="ru-RU" b="1" dirty="0" smtClean="0">
                <a:solidFill>
                  <a:srgbClr val="008000"/>
                </a:solidFill>
                <a:latin typeface="+mn-lt"/>
              </a:rPr>
              <a:t/>
            </a:r>
            <a:br>
              <a:rPr lang="ru-RU" b="1" dirty="0" smtClean="0">
                <a:solidFill>
                  <a:srgbClr val="008000"/>
                </a:solidFill>
                <a:latin typeface="+mn-lt"/>
              </a:rPr>
            </a:br>
            <a:r>
              <a:rPr lang="ru-RU" b="1" dirty="0" smtClean="0">
                <a:solidFill>
                  <a:srgbClr val="008000"/>
                </a:solidFill>
                <a:latin typeface="+mn-lt"/>
              </a:rPr>
              <a:t>Тема урока: </a:t>
            </a:r>
            <a:br>
              <a:rPr lang="ru-RU" b="1" dirty="0" smtClean="0">
                <a:solidFill>
                  <a:srgbClr val="008000"/>
                </a:solidFill>
                <a:latin typeface="+mn-lt"/>
              </a:rPr>
            </a:br>
            <a:r>
              <a:rPr lang="ru-RU" b="1" i="1" dirty="0" smtClean="0">
                <a:solidFill>
                  <a:srgbClr val="FF0000"/>
                </a:solidFill>
                <a:latin typeface="+mn-lt"/>
              </a:rPr>
              <a:t>Закрепление </a:t>
            </a:r>
            <a:r>
              <a:rPr lang="ru-RU" b="1" i="1" dirty="0">
                <a:solidFill>
                  <a:srgbClr val="FF0000"/>
                </a:solidFill>
                <a:latin typeface="+mn-lt"/>
              </a:rPr>
              <a:t>правил правописания безударных окончаний имен существительных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5580112" y="548678"/>
            <a:ext cx="2928744" cy="19415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55576" y="679319"/>
            <a:ext cx="2232248" cy="8401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442622414"/>
              </p:ext>
            </p:extLst>
          </p:nvPr>
        </p:nvGraphicFramePr>
        <p:xfrm>
          <a:off x="622412" y="3151782"/>
          <a:ext cx="5926998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87833"/>
                <a:gridCol w="987833"/>
                <a:gridCol w="987833"/>
                <a:gridCol w="987833"/>
                <a:gridCol w="987833"/>
                <a:gridCol w="987833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135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855336" y="2771507"/>
            <a:ext cx="504056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 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848648" y="2806124"/>
            <a:ext cx="55015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ь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2994563"/>
              </p:ext>
            </p:extLst>
          </p:nvPr>
        </p:nvGraphicFramePr>
        <p:xfrm>
          <a:off x="622412" y="4221088"/>
          <a:ext cx="6109830" cy="365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1966"/>
                <a:gridCol w="1221966"/>
                <a:gridCol w="1221966"/>
                <a:gridCol w="1221966"/>
                <a:gridCol w="1221966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954457" y="3850077"/>
            <a:ext cx="49244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881936" y="3850077"/>
            <a:ext cx="52450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т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30452946"/>
              </p:ext>
            </p:extLst>
          </p:nvPr>
        </p:nvGraphicFramePr>
        <p:xfrm>
          <a:off x="569749" y="5216426"/>
          <a:ext cx="6096000" cy="370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gradFill flip="none" rotWithShape="1">
                      <a:gsLst>
                        <a:gs pos="0">
                          <a:schemeClr val="accent1">
                            <a:tint val="66000"/>
                            <a:satMod val="160000"/>
                          </a:schemeClr>
                        </a:gs>
                        <a:gs pos="50000">
                          <a:schemeClr val="accent1">
                            <a:tint val="44500"/>
                            <a:satMod val="160000"/>
                          </a:schemeClr>
                        </a:gs>
                        <a:gs pos="100000">
                          <a:schemeClr val="accent1">
                            <a:tint val="23500"/>
                            <a:satMod val="160000"/>
                          </a:schemeClr>
                        </a:gs>
                      </a:gsLst>
                      <a:lin ang="8100000" scaled="1"/>
                      <a:tileRect/>
                    </a:gradFill>
                  </a:tcPr>
                </a:tc>
              </a:tr>
            </a:tbl>
          </a:graphicData>
        </a:graphic>
      </p:graphicFrame>
      <p:sp>
        <p:nvSpPr>
          <p:cNvPr id="10" name="Прямоугольник 9"/>
          <p:cNvSpPr/>
          <p:nvPr/>
        </p:nvSpPr>
        <p:spPr>
          <a:xfrm>
            <a:off x="812622" y="4819010"/>
            <a:ext cx="58381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81936" y="4829666"/>
            <a:ext cx="5309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pic>
        <p:nvPicPr>
          <p:cNvPr id="20484" name="Picture 4" descr="C:\Documents and Settings\Admin\Рабочий стол\урок\J_bVFxEUSfw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88168" y="1899672"/>
            <a:ext cx="1585931" cy="3964826"/>
          </a:xfrm>
          <a:prstGeom prst="rect">
            <a:avLst/>
          </a:prstGeom>
          <a:noFill/>
        </p:spPr>
      </p:pic>
      <p:pic>
        <p:nvPicPr>
          <p:cNvPr id="14" name="Рисунок 13" descr="111.pn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03815" y="1792640"/>
            <a:ext cx="1247807" cy="13094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412" y="548680"/>
            <a:ext cx="802957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48521" y="1603487"/>
            <a:ext cx="1756042" cy="8438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200285335"/>
              </p:ext>
            </p:extLst>
          </p:nvPr>
        </p:nvGraphicFramePr>
        <p:xfrm>
          <a:off x="976826" y="2357430"/>
          <a:ext cx="969010" cy="3785616"/>
        </p:xfrm>
        <a:graphic>
          <a:graphicData uri="http://schemas.openxmlformats.org/drawingml/2006/table">
            <a:tbl>
              <a:tblPr/>
              <a:tblGrid>
                <a:gridCol w="969010"/>
              </a:tblGrid>
              <a:tr h="17399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- ⁪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а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⁪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ом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- 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234809409"/>
              </p:ext>
            </p:extLst>
          </p:nvPr>
        </p:nvGraphicFramePr>
        <p:xfrm>
          <a:off x="2771800" y="2332108"/>
          <a:ext cx="969010" cy="3837024"/>
        </p:xfrm>
        <a:graphic>
          <a:graphicData uri="http://schemas.openxmlformats.org/drawingml/2006/table">
            <a:tbl>
              <a:tblPr/>
              <a:tblGrid>
                <a:gridCol w="969010"/>
              </a:tblGrid>
              <a:tr h="639504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⁪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и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3600" dirty="0" smtClean="0">
                          <a:latin typeface="Times New Roman"/>
                          <a:ea typeface="Calibri"/>
                          <a:cs typeface="Times New Roman"/>
                        </a:rPr>
                        <a:t>⁪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ью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950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- и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849396162"/>
              </p:ext>
            </p:extLst>
          </p:nvPr>
        </p:nvGraphicFramePr>
        <p:xfrm>
          <a:off x="4546197" y="2356999"/>
          <a:ext cx="969010" cy="3785616"/>
        </p:xfrm>
        <a:graphic>
          <a:graphicData uri="http://schemas.openxmlformats.org/drawingml/2006/table">
            <a:tbl>
              <a:tblPr/>
              <a:tblGrid>
                <a:gridCol w="969010"/>
              </a:tblGrid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Times New Roman"/>
                          <a:ea typeface="Calibri"/>
                          <a:cs typeface="Times New Roman"/>
                        </a:rPr>
                        <a:t>- а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ы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е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</a:t>
                      </a:r>
                      <a:r>
                        <a:rPr lang="ru-RU" sz="3600">
                          <a:latin typeface="Times New Roman"/>
                          <a:ea typeface="Calibri"/>
                          <a:cs typeface="Times New Roman"/>
                        </a:rPr>
                        <a:t>у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99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>
                          <a:latin typeface="Calibri"/>
                          <a:ea typeface="Calibri"/>
                          <a:cs typeface="Times New Roman"/>
                        </a:rPr>
                        <a:t>- ой</a:t>
                      </a:r>
                      <a:endParaRPr lang="ru-RU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60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600" dirty="0">
                          <a:latin typeface="Calibri"/>
                          <a:ea typeface="Calibri"/>
                          <a:cs typeface="Times New Roman"/>
                        </a:rPr>
                        <a:t>- е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971600" y="1422700"/>
            <a:ext cx="851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2с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884107" y="1433669"/>
            <a:ext cx="851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580477" y="1476802"/>
            <a:ext cx="8515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1с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" name="Рисунок 9" descr="http://talisman.sochi2014.com.images.1c-bitrix-cdn.ru/bitrix/templates/talisman/img/img-olymp-6.jpg"/>
          <p:cNvPicPr/>
          <p:nvPr/>
        </p:nvPicPr>
        <p:blipFill rotWithShape="1">
          <a:blip r:embed="rId2" cstate="print"/>
          <a:srcRect/>
          <a:stretch/>
        </p:blipFill>
        <p:spPr bwMode="auto">
          <a:xfrm>
            <a:off x="6720768" y="2943302"/>
            <a:ext cx="1558258" cy="175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1311039" y="2485938"/>
            <a:ext cx="500066" cy="45736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1410" y="521171"/>
            <a:ext cx="802957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197240" y="1661160"/>
            <a:ext cx="2212975" cy="1039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89036" y="4338022"/>
            <a:ext cx="52387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32140" y="2460297"/>
            <a:ext cx="52387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8784" y="4338022"/>
            <a:ext cx="523875" cy="481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4" name="Picture 2" descr="36_7_21[1]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802879" y="5403932"/>
            <a:ext cx="674339" cy="674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1357636864_6228d3071fa2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71123" y="5080569"/>
            <a:ext cx="1458647" cy="11474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6253" y="548680"/>
            <a:ext cx="8029575" cy="969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0" name="Picture 4" descr="H:\Сочи\%CF%FC%E5%E4%E5%F1%F2%E0%EB %D1%CF%C8-2_%D1%E0%EB%E0%E2%E0%F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56289" y="2837366"/>
            <a:ext cx="4196066" cy="1517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H:\Сочи\13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067944" y="4653136"/>
            <a:ext cx="4184411" cy="1136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Анимация мама\Смайлики\Новая папка\22_271_100_.gif"/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96336" y="1659187"/>
            <a:ext cx="923925" cy="714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42910" y="1643050"/>
            <a:ext cx="3214710" cy="44824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2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23096" y="2175366"/>
            <a:ext cx="2130698" cy="378790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43439" y="637848"/>
            <a:ext cx="2664481" cy="53254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253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94927" y="1861890"/>
            <a:ext cx="2192964" cy="409985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99801" y="223432"/>
            <a:ext cx="4272099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Факелоносцы</a:t>
            </a:r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</a:p>
          <a:p>
            <a:r>
              <a:rPr lang="ru-RU" sz="4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из Хомутово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42814" y="6037257"/>
            <a:ext cx="219303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Куликов Максим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987824" y="6052457"/>
            <a:ext cx="246875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Ахметова Светлана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945663" y="6037257"/>
            <a:ext cx="246003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/>
              <a:t>Коврига Екатерина</a:t>
            </a:r>
          </a:p>
        </p:txBody>
      </p:sp>
      <p:pic>
        <p:nvPicPr>
          <p:cNvPr id="12" name="Davay-Rossiya-3333-Rossiya---Chempionka-3333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email"/>
          <a:stretch>
            <a:fillRect/>
          </a:stretch>
        </p:blipFill>
        <p:spPr>
          <a:xfrm>
            <a:off x="8358214" y="607220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5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9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0" fill="hold">
                      <p:stCondLst>
                        <p:cond delay="0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43" dur="230724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audio>
              <p:cMediaNode>
                <p:cTn id="4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2"/>
                </p:tgtEl>
              </p:cMediaNode>
            </p:audio>
          </p:childTnLst>
        </p:cTn>
      </p:par>
    </p:tnLst>
    <p:bldLst>
      <p:bldP spid="8" grpId="0"/>
      <p:bldP spid="9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:\Сочи\1220189522_8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404663"/>
            <a:ext cx="8064896" cy="605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Davay-Rossiya-3333-Rossiya---Chempionka-3333-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8839200" y="6215082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452137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072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67254" y="908720"/>
            <a:ext cx="8229600" cy="4234482"/>
          </a:xfrm>
        </p:spPr>
        <p:txBody>
          <a:bodyPr>
            <a:normAutofit/>
          </a:bodyPr>
          <a:lstStyle/>
          <a:p>
            <a:pPr algn="l"/>
            <a:r>
              <a:rPr lang="ru-RU" sz="2400" i="1" dirty="0"/>
              <a:t>Море огней украшает порты и вокзалы,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Флаги трепещут над массой людей и машин.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Здесь открывается счёт на секунды и баллы,</a:t>
            </a:r>
            <a:r>
              <a:rPr lang="ru-RU" sz="2400" dirty="0"/>
              <a:t/>
            </a:r>
            <a:br>
              <a:rPr lang="ru-RU" sz="2400" dirty="0"/>
            </a:br>
            <a:r>
              <a:rPr lang="ru-RU" sz="2400" i="1" dirty="0"/>
              <a:t>Здесь начинается штурм олимпийских вершин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148064" y="3717032"/>
            <a:ext cx="34191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поэт Сергей Боровский</a:t>
            </a:r>
          </a:p>
        </p:txBody>
      </p:sp>
      <p:pic>
        <p:nvPicPr>
          <p:cNvPr id="2051" name="Picture 3" descr="H:\Сочи\1e05781ecc259049ecae906b3db327cd_13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5576" y="596082"/>
            <a:ext cx="2520280" cy="1580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2054" y="621771"/>
            <a:ext cx="3661945" cy="17548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 descr="H:\Сочи\SOCHI_2014_bilety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71560" y="4208393"/>
            <a:ext cx="7355892" cy="21240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250" autoRev="1" fill="remove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27" presetClass="emph" presetSubtype="0" fill="remove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1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12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13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250" autoRev="1" fill="remove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0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79512" y="3387914"/>
            <a:ext cx="856895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Лента лицом вверх 3"/>
          <p:cNvSpPr/>
          <p:nvPr/>
        </p:nvSpPr>
        <p:spPr>
          <a:xfrm>
            <a:off x="467544" y="645284"/>
            <a:ext cx="7992888" cy="936104"/>
          </a:xfrm>
          <a:prstGeom prst="ribbon2">
            <a:avLst/>
          </a:prstGeom>
          <a:blipFill>
            <a:blip r:embed="rId2" cstate="email"/>
            <a:stretch>
              <a:fillRect/>
            </a:stretch>
          </a:blipFill>
          <a:ln>
            <a:solidFill>
              <a:srgbClr val="0000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</a:t>
            </a:r>
            <a:r>
              <a:rPr kumimoji="0" lang="ru-RU" sz="2000" b="1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МАЛОЙ</a:t>
            </a:r>
            <a:r>
              <a:rPr kumimoji="0" lang="ru-RU" sz="2000" b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УДАЧИ НАЧИНАЕТСЯ БОЛЬШОЙ УСПЕХ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7632" y="3741857"/>
            <a:ext cx="799288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 малой удачи начинается большой успех.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http://talisman.sochi2014.com.images.1c-bitrix-cdn.ru/bitrix/templates/talisman/img/img-olymp-3.jpg"/>
          <p:cNvPicPr/>
          <p:nvPr/>
        </p:nvPicPr>
        <p:blipFill rotWithShape="1">
          <a:blip r:embed="rId3" cstate="print"/>
          <a:srcRect/>
          <a:stretch/>
        </p:blipFill>
        <p:spPr bwMode="auto">
          <a:xfrm>
            <a:off x="711792" y="4521109"/>
            <a:ext cx="2130472" cy="17230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talisman.sochi2014.com.images.1c-bitrix-cdn.ru/bitrix/templates/talisman/img/img-parylm-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621311">
            <a:off x="6300191" y="1902261"/>
            <a:ext cx="1728192" cy="1656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5896" y="1751027"/>
            <a:ext cx="17557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Рисунок 3" descr="D:\Анимация мама\Смайлики\13.gi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47864" y="5723212"/>
            <a:ext cx="1058863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0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 descr="H:\Сочи\45223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39552" y="368149"/>
            <a:ext cx="8130088" cy="6097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Documents and Settings\Admin\Рабочий стол\урок\339703517-728x4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5701" y="1792628"/>
            <a:ext cx="7792598" cy="4517137"/>
          </a:xfrm>
          <a:prstGeom prst="rect">
            <a:avLst/>
          </a:prstGeom>
          <a:noFill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3563" y="620688"/>
            <a:ext cx="801687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521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65755" y="500129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4800" b="1" dirty="0" smtClean="0"/>
              <a:t>СНОУБОР…</a:t>
            </a:r>
            <a:r>
              <a:rPr lang="ru-RU" sz="4800" dirty="0" smtClean="0"/>
              <a:t>⁪</a:t>
            </a:r>
            <a:endParaRPr lang="ru-RU" sz="4800" dirty="0"/>
          </a:p>
        </p:txBody>
      </p:sp>
      <p:pic>
        <p:nvPicPr>
          <p:cNvPr id="5" name="Рисунок 4" descr="http://img.mota.ru/upload/wallpapers/2009/07/16/12/03/15149/sport_122-crop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78540" y="1700808"/>
            <a:ext cx="3381518" cy="309634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6" name="Прямоугольник 5"/>
          <p:cNvSpPr/>
          <p:nvPr/>
        </p:nvSpPr>
        <p:spPr>
          <a:xfrm>
            <a:off x="4598793" y="4810602"/>
            <a:ext cx="349397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КЁРЛ⁪…Н…</a:t>
            </a:r>
            <a:r>
              <a:rPr lang="ru-RU" sz="4800" dirty="0" smtClean="0"/>
              <a:t>⁪</a:t>
            </a:r>
            <a:endParaRPr lang="ru-RU" sz="4800" dirty="0"/>
          </a:p>
        </p:txBody>
      </p:sp>
      <p:pic>
        <p:nvPicPr>
          <p:cNvPr id="7" name="Рисунок 6" descr="http://im0-tub-ru.yandex.net/i?id=499853806-53-72&amp;n=21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23520" y="1700808"/>
            <a:ext cx="3502768" cy="30059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9" name="Рисунок 8" descr="C:\Documents and Settings\Admin\Рабочий стол\урок\2.pn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12608" y="5438852"/>
            <a:ext cx="947450" cy="1189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C:\Documents and Settings\Admin\Рабочий стол\урок\3.png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98793" y="5493703"/>
            <a:ext cx="936104" cy="10801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387" y="377155"/>
            <a:ext cx="80232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0387" y="377155"/>
            <a:ext cx="80232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1484784"/>
            <a:ext cx="17557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4941168"/>
            <a:ext cx="1584325" cy="1511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Прямоугольник 11"/>
          <p:cNvSpPr/>
          <p:nvPr/>
        </p:nvSpPr>
        <p:spPr>
          <a:xfrm>
            <a:off x="493907" y="5157192"/>
            <a:ext cx="30572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К⁪…НЬКИ</a:t>
            </a:r>
            <a:endParaRPr lang="ru-RU" sz="48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3347864" y="4079204"/>
            <a:ext cx="262604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/>
              <a:t>ЛЫЖ⁪…</a:t>
            </a:r>
            <a:r>
              <a:rPr lang="ru-RU" sz="4800" dirty="0" smtClean="0"/>
              <a:t> </a:t>
            </a:r>
            <a:endParaRPr lang="ru-RU" sz="4800" dirty="0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5739" y="3050272"/>
            <a:ext cx="3030537" cy="2347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29483" y="1558170"/>
            <a:ext cx="2597150" cy="2730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2252196"/>
            <a:ext cx="3230563" cy="2882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Прямоугольник 16"/>
          <p:cNvSpPr/>
          <p:nvPr/>
        </p:nvSpPr>
        <p:spPr>
          <a:xfrm rot="10800000" flipV="1">
            <a:off x="5004048" y="4982686"/>
            <a:ext cx="374441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/>
              <a:t>СК</a:t>
            </a:r>
            <a:r>
              <a:rPr lang="ru-RU" sz="4800" b="1" dirty="0" smtClean="0">
                <a:solidFill>
                  <a:srgbClr val="0070C0"/>
                </a:solidFill>
              </a:rPr>
              <a:t>Е</a:t>
            </a:r>
            <a:r>
              <a:rPr lang="ru-RU" sz="4800" b="1" dirty="0" smtClean="0"/>
              <a:t>Л</a:t>
            </a:r>
            <a:r>
              <a:rPr lang="ru-RU" sz="4800" b="1" dirty="0" smtClean="0">
                <a:solidFill>
                  <a:srgbClr val="0070C0"/>
                </a:solidFill>
              </a:rPr>
              <a:t>Е</a:t>
            </a:r>
            <a:r>
              <a:rPr lang="ru-RU" sz="4800" b="1" dirty="0" smtClean="0"/>
              <a:t>ТОН</a:t>
            </a:r>
          </a:p>
        </p:txBody>
      </p:sp>
    </p:spTree>
    <p:extLst>
      <p:ext uri="{BB962C8B-B14F-4D97-AF65-F5344CB8AC3E}">
        <p14:creationId xmlns:p14="http://schemas.microsoft.com/office/powerpoint/2010/main" xmlns="" val="200908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42810004"/>
              </p:ext>
            </p:extLst>
          </p:nvPr>
        </p:nvGraphicFramePr>
        <p:xfrm>
          <a:off x="1666467" y="2387255"/>
          <a:ext cx="5857530" cy="771144"/>
        </p:xfrm>
        <a:graphic>
          <a:graphicData uri="http://schemas.openxmlformats.org/drawingml/2006/table">
            <a:tbl>
              <a:tblPr/>
              <a:tblGrid>
                <a:gridCol w="836790"/>
                <a:gridCol w="836790"/>
                <a:gridCol w="836790"/>
                <a:gridCol w="836790"/>
                <a:gridCol w="836790"/>
                <a:gridCol w="836790"/>
                <a:gridCol w="836790"/>
              </a:tblGrid>
              <a:tr h="7531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16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2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19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13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6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4400" b="1" dirty="0">
                          <a:latin typeface="Times New Roman"/>
                          <a:ea typeface="Calibri"/>
                          <a:cs typeface="Times New Roman"/>
                        </a:rPr>
                        <a:t>11</a:t>
                      </a:r>
                      <a:endParaRPr lang="ru-RU" sz="4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06800" y="1556258"/>
            <a:ext cx="777686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Расшифруй название зимнего вида спорта, в котором каждая буква заменена ее номером в русском алфавите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17144" y="2996952"/>
            <a:ext cx="615617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  </a:t>
            </a:r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  б  с   л  е  </a:t>
            </a:r>
            <a:r>
              <a:rPr lang="ru-RU" sz="5400" b="1" cap="none" spc="300" dirty="0" err="1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й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9" name="Рисунок 8" descr="http://im3-tub-ru.yandex.net/i?id=53100769-42-72&amp;n=2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2560" y="3940458"/>
            <a:ext cx="2795344" cy="222484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10" name="Рисунок 9" descr="C:\Documents and Settings\Admin\Рабочий стол\урок\3.pn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595232" y="4721164"/>
            <a:ext cx="1584176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69908" y="548680"/>
            <a:ext cx="8023225" cy="96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27889" y="4059625"/>
            <a:ext cx="1755775" cy="841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olympic fla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2901" y="5328726"/>
            <a:ext cx="1020763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H:\Сочи\550754_446311368737943_480940068_n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632871" y="836712"/>
            <a:ext cx="7920881" cy="522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Documents and Settings\Admin\Рабочий стол\урок\4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740352" y="5247202"/>
            <a:ext cx="952500" cy="1190625"/>
          </a:xfrm>
          <a:prstGeom prst="rect">
            <a:avLst/>
          </a:prstGeom>
          <a:noFill/>
        </p:spPr>
      </p:pic>
      <p:pic>
        <p:nvPicPr>
          <p:cNvPr id="5" name="muzika_sssr_-_sportivnij_marsh_(zvukoff.ru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7143768" y="5715016"/>
            <a:ext cx="304800" cy="30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4615588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554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127</Words>
  <Application>Microsoft Office PowerPoint</Application>
  <PresentationFormat>Экран (4:3)</PresentationFormat>
  <Paragraphs>54</Paragraphs>
  <Slides>14</Slides>
  <Notes>2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Тема урока:  Закрепление правил правописания безударных окончаний имен существительных </vt:lpstr>
      <vt:lpstr>Море огней украшает порты и вокзалы, Флаги трепещут над массой людей и машин. Здесь открывается счёт на секунды и баллы, Здесь начинается штурм олимпийских вершин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Закрепление правил правописания безударных окончаний имен существительных</dc:title>
  <dc:creator>Admin</dc:creator>
  <cp:lastModifiedBy>Tata</cp:lastModifiedBy>
  <cp:revision>74</cp:revision>
  <dcterms:created xsi:type="dcterms:W3CDTF">2013-12-09T10:28:57Z</dcterms:created>
  <dcterms:modified xsi:type="dcterms:W3CDTF">2014-02-19T18:40:39Z</dcterms:modified>
</cp:coreProperties>
</file>