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8" r:id="rId2"/>
    <p:sldId id="438" r:id="rId3"/>
    <p:sldId id="435" r:id="rId4"/>
    <p:sldId id="414" r:id="rId5"/>
    <p:sldId id="415" r:id="rId6"/>
    <p:sldId id="459" r:id="rId7"/>
    <p:sldId id="328" r:id="rId8"/>
    <p:sldId id="282" r:id="rId9"/>
    <p:sldId id="286" r:id="rId10"/>
    <p:sldId id="291" r:id="rId11"/>
    <p:sldId id="292" r:id="rId12"/>
    <p:sldId id="294" r:id="rId13"/>
    <p:sldId id="298" r:id="rId14"/>
    <p:sldId id="300" r:id="rId15"/>
    <p:sldId id="302" r:id="rId16"/>
    <p:sldId id="306" r:id="rId17"/>
    <p:sldId id="491" r:id="rId18"/>
    <p:sldId id="309" r:id="rId19"/>
    <p:sldId id="494" r:id="rId20"/>
    <p:sldId id="463" r:id="rId21"/>
    <p:sldId id="464" r:id="rId22"/>
    <p:sldId id="471" r:id="rId23"/>
    <p:sldId id="489" r:id="rId24"/>
    <p:sldId id="475" r:id="rId25"/>
    <p:sldId id="486" r:id="rId26"/>
    <p:sldId id="392" r:id="rId27"/>
    <p:sldId id="394" r:id="rId28"/>
    <p:sldId id="456" r:id="rId29"/>
    <p:sldId id="404" r:id="rId30"/>
    <p:sldId id="396" r:id="rId31"/>
    <p:sldId id="455" r:id="rId32"/>
    <p:sldId id="398" r:id="rId33"/>
    <p:sldId id="454" r:id="rId34"/>
    <p:sldId id="400" r:id="rId35"/>
    <p:sldId id="401" r:id="rId36"/>
    <p:sldId id="487" r:id="rId37"/>
    <p:sldId id="310" r:id="rId38"/>
    <p:sldId id="324" r:id="rId39"/>
    <p:sldId id="496" r:id="rId40"/>
    <p:sldId id="312" r:id="rId41"/>
    <p:sldId id="316" r:id="rId42"/>
    <p:sldId id="315" r:id="rId43"/>
    <p:sldId id="314" r:id="rId44"/>
    <p:sldId id="330" r:id="rId45"/>
    <p:sldId id="488" r:id="rId46"/>
    <p:sldId id="354" r:id="rId47"/>
    <p:sldId id="356" r:id="rId48"/>
    <p:sldId id="357" r:id="rId49"/>
    <p:sldId id="497" r:id="rId50"/>
    <p:sldId id="359" r:id="rId51"/>
    <p:sldId id="361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66FFFF"/>
    <a:srgbClr val="CC00CC"/>
    <a:srgbClr val="FF7C80"/>
    <a:srgbClr val="007033"/>
    <a:srgbClr val="FF9966"/>
    <a:srgbClr val="006600"/>
    <a:srgbClr val="66FF66"/>
    <a:srgbClr val="CCFF33"/>
    <a:srgbClr val="CC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90" autoAdjust="0"/>
  </p:normalViewPr>
  <p:slideViewPr>
    <p:cSldViewPr>
      <p:cViewPr>
        <p:scale>
          <a:sx n="66" d="100"/>
          <a:sy n="66" d="100"/>
        </p:scale>
        <p:origin x="-2922" y="-10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7C683-A854-4A01-A412-6F58231D43C9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D1112-12E5-4089-9A13-0A00260FD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D1112-12E5-4089-9A13-0A00260FD8C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92.png"/><Relationship Id="rId7" Type="http://schemas.openxmlformats.org/officeDocument/2006/relationships/image" Target="../media/image27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gif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32teremok.ucoz.ru/_si/0/69619763.jpg" TargetMode="Externa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hyperlink" Target="http://32teremok.ucoz.ru/_si/0/65793726.jpg" TargetMode="External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babajkal.ru/post139595368" TargetMode="External"/><Relationship Id="rId3" Type="http://schemas.openxmlformats.org/officeDocument/2006/relationships/hyperlink" Target="http://rylik.ru/clipart/rastr/nature/12741-nabor-fonov-dlya-photoshop-daisy-woodlands.html" TargetMode="External"/><Relationship Id="rId7" Type="http://schemas.openxmlformats.org/officeDocument/2006/relationships/hyperlink" Target="http://pixelbrush.ru/2010/04/02/fony-skazochnye-detskie1.html" TargetMode="External"/><Relationship Id="rId12" Type="http://schemas.openxmlformats.org/officeDocument/2006/relationships/hyperlink" Target="http://ladoshki-forum.ru/index.php?act=thanks&amp;type=history&amp;mid=1&amp;st=425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prikol.bigmir.net/view/133337/" TargetMode="External"/><Relationship Id="rId11" Type="http://schemas.openxmlformats.org/officeDocument/2006/relationships/hyperlink" Target="http://www.liveinternet.ru/users/4472196/post174311955/" TargetMode="External"/><Relationship Id="rId5" Type="http://schemas.openxmlformats.org/officeDocument/2006/relationships/hyperlink" Target="http://rylik.ru/clipart/rastr/backgrounds/4511-fony-fantasy-woodland-fantazii-lesnoj-strany.html" TargetMode="External"/><Relationship Id="rId10" Type="http://schemas.openxmlformats.org/officeDocument/2006/relationships/hyperlink" Target="http://rylik.ru/clipart/rastr/backgrounds/6385-fotostok-zhelto-sinie-tona.html" TargetMode="External"/><Relationship Id="rId4" Type="http://schemas.openxmlformats.org/officeDocument/2006/relationships/hyperlink" Target="http://www.liveinternet.ru/users/4618187/rubric/4244115/" TargetMode="External"/><Relationship Id="rId9" Type="http://schemas.openxmlformats.org/officeDocument/2006/relationships/hyperlink" Target="http://lawofattraction.ru/forum/19-236-6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ttp://img1.liveinternet.ru/images/foto/b/2/apps/1/442/1442303_eeb5d98b6b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7584" y="188640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48680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 smtClean="0">
              <a:solidFill>
                <a:srgbClr val="D60093"/>
              </a:solidFill>
            </a:endParaRPr>
          </a:p>
          <a:p>
            <a:pPr algn="ctr"/>
            <a:endParaRPr lang="ru-RU" sz="4000" dirty="0" smtClean="0">
              <a:solidFill>
                <a:srgbClr val="D60093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D60093"/>
                </a:solidFill>
              </a:rPr>
              <a:t>« Использование </a:t>
            </a:r>
          </a:p>
          <a:p>
            <a:pPr algn="ctr"/>
            <a:r>
              <a:rPr lang="ru-RU" sz="4000" b="1" dirty="0" smtClean="0">
                <a:solidFill>
                  <a:srgbClr val="D60093"/>
                </a:solidFill>
              </a:rPr>
              <a:t>элементов </a:t>
            </a:r>
            <a:r>
              <a:rPr lang="ru-RU" sz="4000" b="1" dirty="0" err="1" smtClean="0">
                <a:solidFill>
                  <a:srgbClr val="D60093"/>
                </a:solidFill>
              </a:rPr>
              <a:t>сказкотерапии</a:t>
            </a:r>
            <a:r>
              <a:rPr lang="ru-RU" sz="4000" b="1" dirty="0" smtClean="0">
                <a:solidFill>
                  <a:srgbClr val="D60093"/>
                </a:solidFill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rgbClr val="D60093"/>
                </a:solidFill>
              </a:rPr>
              <a:t>в работе учителя-логопеда»</a:t>
            </a:r>
          </a:p>
          <a:p>
            <a:pPr algn="ctr"/>
            <a:endParaRPr lang="ru-RU" sz="4000" dirty="0" smtClean="0"/>
          </a:p>
          <a:p>
            <a:pPr algn="ctr"/>
            <a:endParaRPr lang="ru-RU" sz="4000" dirty="0" smtClean="0"/>
          </a:p>
          <a:p>
            <a:pPr algn="ctr"/>
            <a:endParaRPr lang="ru-RU" sz="4000" dirty="0" smtClean="0"/>
          </a:p>
          <a:p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725144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 smtClean="0">
                <a:solidFill>
                  <a:srgbClr val="007033"/>
                </a:solidFill>
                <a:latin typeface="Bookman Old Style" pitchFamily="18" charset="0"/>
              </a:rPr>
              <a:t>«У КОГО В ДЕТСТВЕ НЕ БЫВАЕТ СКАЗКИ, ТОТ ВЫРАСТАЕТ СУХИМ, КОЛЮЧИМ ЧЕЛОВЕКОМ, И ЛЮДИ ОБ НЕГО УШИБАЮТСЯ, КАК О ЛЕЖАЩИЙ НА ДОРОГЕ КАМЕНЬ, И УКАЛЫВАЮТСЯ КАК О ЛИСТ ОСОТА»                                                                                                     </a:t>
            </a:r>
          </a:p>
          <a:p>
            <a:pPr>
              <a:lnSpc>
                <a:spcPct val="90000"/>
              </a:lnSpc>
            </a:pPr>
            <a:r>
              <a:rPr lang="ru-RU" sz="1200" dirty="0" smtClean="0">
                <a:solidFill>
                  <a:srgbClr val="007033"/>
                </a:solidFill>
                <a:latin typeface="Bookman Old Style" pitchFamily="18" charset="0"/>
              </a:rPr>
              <a:t>                                                                                                                            ИРИНА ТОКМАКОВА</a:t>
            </a:r>
          </a:p>
          <a:p>
            <a:pPr algn="ctr">
              <a:lnSpc>
                <a:spcPct val="90000"/>
              </a:lnSpc>
            </a:pPr>
            <a:endParaRPr lang="ru-RU" sz="1200" dirty="0" smtClean="0">
              <a:latin typeface="Bookman Old Style" pitchFamily="18" charset="0"/>
            </a:endParaRPr>
          </a:p>
          <a:p>
            <a:pPr algn="ctr">
              <a:lnSpc>
                <a:spcPct val="90000"/>
              </a:lnSpc>
            </a:pPr>
            <a:endParaRPr lang="ru-RU" sz="1200" dirty="0" smtClean="0">
              <a:latin typeface="Bookman Old Style" pitchFamily="18" charset="0"/>
            </a:endParaRPr>
          </a:p>
          <a:p>
            <a:pPr algn="ctr">
              <a:lnSpc>
                <a:spcPct val="90000"/>
              </a:lnSpc>
            </a:pPr>
            <a:endParaRPr lang="ru-RU" sz="1200" dirty="0" smtClean="0">
              <a:latin typeface="Bookman Old Style" pitchFamily="18" charset="0"/>
            </a:endParaRPr>
          </a:p>
          <a:p>
            <a:pPr algn="ctr">
              <a:lnSpc>
                <a:spcPct val="90000"/>
              </a:lnSpc>
            </a:pPr>
            <a:endParaRPr lang="ru-RU" sz="1200" dirty="0" smtClean="0">
              <a:latin typeface="Bookman Old Style" pitchFamily="18" charset="0"/>
            </a:endParaRPr>
          </a:p>
          <a:p>
            <a:pPr algn="ctr">
              <a:lnSpc>
                <a:spcPct val="90000"/>
              </a:lnSpc>
            </a:pPr>
            <a:endParaRPr lang="ru-RU" sz="1200" dirty="0" smtClean="0">
              <a:latin typeface="Bookman Old Style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latin typeface="Bookman Old Style" pitchFamily="18" charset="0"/>
              </a:rPr>
              <a:t>2013 г.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1340768"/>
            <a:ext cx="12608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Тема: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://img-fotki.yandex.ru/get/5821/103425212.71/0_5dd72_51510d3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3059832" y="2564904"/>
            <a:ext cx="3024336" cy="1872208"/>
          </a:xfrm>
          <a:prstGeom prst="roundRect">
            <a:avLst/>
          </a:prstGeom>
          <a:solidFill>
            <a:srgbClr val="52BA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Пантомимические </a:t>
            </a:r>
          </a:p>
          <a:p>
            <a:pPr algn="ctr"/>
            <a:r>
              <a:rPr lang="ru-RU" sz="2400" b="1" dirty="0" smtClean="0"/>
              <a:t>этюды</a:t>
            </a:r>
            <a:endParaRPr lang="ru-RU" sz="2400" dirty="0"/>
          </a:p>
        </p:txBody>
      </p:sp>
      <p:sp>
        <p:nvSpPr>
          <p:cNvPr id="8" name="Трапеция 7"/>
          <p:cNvSpPr/>
          <p:nvPr/>
        </p:nvSpPr>
        <p:spPr>
          <a:xfrm>
            <a:off x="1043608" y="5301208"/>
            <a:ext cx="7560840" cy="1368152"/>
          </a:xfrm>
          <a:prstGeom prst="trapezoid">
            <a:avLst/>
          </a:prstGeom>
          <a:solidFill>
            <a:srgbClr val="2270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Воспроизведение эмоций играющими детьми и «чтение» эмоций наблюдающими за игрой детьми несут не только психогигиеническую и психопрофилактическую функцию, но и функцию лечебно-педагогического воздействия на детей, страдающих органическим поражением ЦНС с </a:t>
            </a:r>
            <a:r>
              <a:rPr lang="ru-RU" sz="1600" dirty="0" err="1" smtClean="0"/>
              <a:t>неврозоподобной</a:t>
            </a:r>
            <a:r>
              <a:rPr lang="ru-RU" sz="1600" dirty="0" smtClean="0"/>
              <a:t> симптоматикой</a:t>
            </a:r>
            <a:endParaRPr lang="ru-RU" sz="1600" dirty="0"/>
          </a:p>
        </p:txBody>
      </p:sp>
      <p:pic>
        <p:nvPicPr>
          <p:cNvPr id="1026" name="Picture 2" descr="http://img1.liveinternet.ru/images/attach/c/4/80/531/80531091_3403147_15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1520" y="1412777"/>
            <a:ext cx="1475656" cy="792088"/>
          </a:xfrm>
          <a:prstGeom prst="rect">
            <a:avLst/>
          </a:prstGeom>
          <a:noFill/>
        </p:spPr>
      </p:pic>
      <p:pic>
        <p:nvPicPr>
          <p:cNvPr id="13" name="Picture 2" descr="http://img1.liveinternet.ru/images/attach/c/4/80/531/80531091_3403147_156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51520" y="2636912"/>
            <a:ext cx="1440159" cy="792088"/>
          </a:xfrm>
          <a:prstGeom prst="rect">
            <a:avLst/>
          </a:prstGeom>
          <a:noFill/>
        </p:spPr>
      </p:pic>
      <p:pic>
        <p:nvPicPr>
          <p:cNvPr id="14" name="Picture 2" descr="http://img1.liveinternet.ru/images/attach/c/4/80/531/80531091_3403147_15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1520" y="188641"/>
            <a:ext cx="1475656" cy="792088"/>
          </a:xfrm>
          <a:prstGeom prst="rect">
            <a:avLst/>
          </a:prstGeom>
          <a:noFill/>
        </p:spPr>
      </p:pic>
      <p:pic>
        <p:nvPicPr>
          <p:cNvPr id="15" name="Picture 2" descr="http://img1.liveinternet.ru/images/attach/c/4/80/531/80531091_3403147_156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2051720" y="260649"/>
            <a:ext cx="1475656" cy="720080"/>
          </a:xfrm>
          <a:prstGeom prst="rect">
            <a:avLst/>
          </a:prstGeom>
          <a:noFill/>
        </p:spPr>
      </p:pic>
      <p:pic>
        <p:nvPicPr>
          <p:cNvPr id="16" name="Picture 2" descr="http://img1.liveinternet.ru/images/attach/c/4/80/531/80531091_3403147_156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5652120" y="260649"/>
            <a:ext cx="1403648" cy="792088"/>
          </a:xfrm>
          <a:prstGeom prst="rect">
            <a:avLst/>
          </a:prstGeom>
          <a:noFill/>
        </p:spPr>
      </p:pic>
      <p:pic>
        <p:nvPicPr>
          <p:cNvPr id="17" name="Picture 2" descr="http://img1.liveinternet.ru/images/attach/c/4/80/531/80531091_3403147_15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7380312" y="260649"/>
            <a:ext cx="1475656" cy="792088"/>
          </a:xfrm>
          <a:prstGeom prst="rect">
            <a:avLst/>
          </a:prstGeom>
          <a:noFill/>
        </p:spPr>
      </p:pic>
      <p:pic>
        <p:nvPicPr>
          <p:cNvPr id="18" name="Picture 2" descr="http://img1.liveinternet.ru/images/attach/c/4/80/531/80531091_3403147_156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51520" y="3933056"/>
            <a:ext cx="1440159" cy="720080"/>
          </a:xfrm>
          <a:prstGeom prst="rect">
            <a:avLst/>
          </a:prstGeom>
          <a:noFill/>
        </p:spPr>
      </p:pic>
      <p:pic>
        <p:nvPicPr>
          <p:cNvPr id="19" name="Picture 2" descr="http://img1.liveinternet.ru/images/attach/c/4/80/531/80531091_3403147_15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7380312" y="1484784"/>
            <a:ext cx="1475656" cy="792087"/>
          </a:xfrm>
          <a:prstGeom prst="rect">
            <a:avLst/>
          </a:prstGeom>
          <a:noFill/>
        </p:spPr>
      </p:pic>
      <p:pic>
        <p:nvPicPr>
          <p:cNvPr id="20" name="Picture 2" descr="http://img1.liveinternet.ru/images/attach/c/4/80/531/80531091_3403147_156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7380312" y="2708920"/>
            <a:ext cx="1475656" cy="864096"/>
          </a:xfrm>
          <a:prstGeom prst="rect">
            <a:avLst/>
          </a:prstGeom>
          <a:noFill/>
        </p:spPr>
      </p:pic>
      <p:pic>
        <p:nvPicPr>
          <p:cNvPr id="21" name="Picture 2" descr="http://img1.liveinternet.ru/images/attach/c/4/80/531/80531091_3403147_156.jpg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>
            <a:off x="7380312" y="4005064"/>
            <a:ext cx="1464162" cy="864096"/>
          </a:xfrm>
          <a:prstGeom prst="rect">
            <a:avLst/>
          </a:prstGeom>
          <a:noFill/>
        </p:spPr>
      </p:pic>
      <p:pic>
        <p:nvPicPr>
          <p:cNvPr id="22" name="Picture 2" descr="http://img1.liveinternet.ru/images/attach/c/4/80/531/80531091_3403147_156.jpg"/>
          <p:cNvPicPr>
            <a:picLocks noChangeAspect="1" noChangeArrowheads="1"/>
          </p:cNvPicPr>
          <p:nvPr/>
        </p:nvPicPr>
        <p:blipFill>
          <a:blip r:embed="rId10" cstate="print">
            <a:lum bright="10000"/>
          </a:blip>
          <a:srcRect/>
          <a:stretch>
            <a:fillRect/>
          </a:stretch>
        </p:blipFill>
        <p:spPr bwMode="auto">
          <a:xfrm>
            <a:off x="3851920" y="260648"/>
            <a:ext cx="1403648" cy="720080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323528" y="4149080"/>
            <a:ext cx="1221040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 Больно»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3528" y="2924944"/>
            <a:ext cx="1321837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«Забодаю»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7544" y="1628800"/>
            <a:ext cx="1042273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“Злость”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5536" y="404664"/>
            <a:ext cx="1179490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“Радость”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339752" y="476672"/>
            <a:ext cx="810607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“</a:t>
            </a:r>
            <a:r>
              <a:rPr lang="ru-RU" b="1" dirty="0" smtClean="0">
                <a:solidFill>
                  <a:schemeClr val="bg1"/>
                </a:solidFill>
              </a:rPr>
              <a:t>Горе</a:t>
            </a:r>
            <a:r>
              <a:rPr lang="ru-RU" dirty="0" smtClean="0">
                <a:solidFill>
                  <a:schemeClr val="bg1"/>
                </a:solidFill>
              </a:rPr>
              <a:t>”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24128" y="476672"/>
            <a:ext cx="1277914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“Хитрость”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96336" y="476672"/>
            <a:ext cx="946093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«Стыд»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452320" y="1700808"/>
            <a:ext cx="1392945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«Усталость»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668344" y="2996952"/>
            <a:ext cx="1006622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«Голод»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380312" y="4293096"/>
            <a:ext cx="1372107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«Удивление»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923928" y="404664"/>
            <a:ext cx="1302408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“Глупость”.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7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9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7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770" decel="100000"/>
                                        <p:tgtEl>
                                          <p:spTgt spid="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6" dur="7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8" dur="7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7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9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7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770" decel="100000"/>
                                        <p:tgtEl>
                                          <p:spTgt spid="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6" dur="7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8" dur="7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7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9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6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8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7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9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7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770" decel="100000"/>
                                        <p:tgtEl>
                                          <p:spTgt spid="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6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8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http://s58.radikal.ru/i160/1104/46/a259e05804b2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DSC_0871.JPG"/>
          <p:cNvPicPr/>
          <p:nvPr/>
        </p:nvPicPr>
        <p:blipFill>
          <a:blip r:embed="rId3" cstate="print"/>
          <a:srcRect l="66061" t="11298"/>
          <a:stretch>
            <a:fillRect/>
          </a:stretch>
        </p:blipFill>
        <p:spPr>
          <a:xfrm>
            <a:off x="1115616" y="260648"/>
            <a:ext cx="169837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547664" y="2924944"/>
            <a:ext cx="127791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“Хитрость”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DSC_0874.JPG"/>
          <p:cNvPicPr/>
          <p:nvPr/>
        </p:nvPicPr>
        <p:blipFill>
          <a:blip r:embed="rId4" cstate="print"/>
          <a:srcRect l="54356" t="21154" r="11958"/>
          <a:stretch>
            <a:fillRect/>
          </a:stretch>
        </p:blipFill>
        <p:spPr>
          <a:xfrm>
            <a:off x="7164288" y="3645024"/>
            <a:ext cx="1584175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7668344" y="6237312"/>
            <a:ext cx="104227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“Злость”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DSC_0823.JPG"/>
          <p:cNvPicPr/>
          <p:nvPr/>
        </p:nvPicPr>
        <p:blipFill>
          <a:blip r:embed="rId5" cstate="print"/>
          <a:srcRect l="28701" t="19952" r="28476"/>
          <a:stretch>
            <a:fillRect/>
          </a:stretch>
        </p:blipFill>
        <p:spPr>
          <a:xfrm>
            <a:off x="3419872" y="3645024"/>
            <a:ext cx="237626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283968" y="6309320"/>
            <a:ext cx="152349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«Удивление»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DSC_0899.JPG"/>
          <p:cNvPicPr/>
          <p:nvPr/>
        </p:nvPicPr>
        <p:blipFill>
          <a:blip r:embed="rId6" cstate="print"/>
          <a:srcRect l="63976" t="38001" r="22861" b="16067"/>
          <a:stretch>
            <a:fillRect/>
          </a:stretch>
        </p:blipFill>
        <p:spPr>
          <a:xfrm>
            <a:off x="7020272" y="260648"/>
            <a:ext cx="158417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7452320" y="2852936"/>
            <a:ext cx="117949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“Радость”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DSC_0821.JPG"/>
          <p:cNvPicPr/>
          <p:nvPr/>
        </p:nvPicPr>
        <p:blipFill>
          <a:blip r:embed="rId7" cstate="print">
            <a:lum bright="20000"/>
          </a:blip>
          <a:srcRect l="43613" t="27885" r="21572"/>
          <a:stretch>
            <a:fillRect/>
          </a:stretch>
        </p:blipFill>
        <p:spPr>
          <a:xfrm>
            <a:off x="3851920" y="260648"/>
            <a:ext cx="206692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4499992" y="2708920"/>
            <a:ext cx="139294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«Усталость»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 descr="DSC_0925.JPG"/>
          <p:cNvPicPr/>
          <p:nvPr/>
        </p:nvPicPr>
        <p:blipFill>
          <a:blip r:embed="rId8" cstate="print"/>
          <a:srcRect l="25655" t="12377" r="44291"/>
          <a:stretch>
            <a:fillRect/>
          </a:stretch>
        </p:blipFill>
        <p:spPr>
          <a:xfrm>
            <a:off x="251520" y="3717032"/>
            <a:ext cx="1713359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1115616" y="6237312"/>
            <a:ext cx="94609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«Стыд»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http://svetlanashevcova.com/wp-content/uploads/2012/05/DET_000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6138"/>
          </a:xfrm>
          <a:prstGeom prst="rect">
            <a:avLst/>
          </a:prstGeom>
          <a:noFill/>
        </p:spPr>
      </p:pic>
      <p:sp>
        <p:nvSpPr>
          <p:cNvPr id="7" name="Круглая лента лицом вверх 6"/>
          <p:cNvSpPr/>
          <p:nvPr/>
        </p:nvSpPr>
        <p:spPr>
          <a:xfrm>
            <a:off x="0" y="260648"/>
            <a:ext cx="3707904" cy="1800200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Погружение в различные  стихии</a:t>
            </a:r>
            <a:endParaRPr lang="ru-RU" sz="2400" b="1" dirty="0"/>
          </a:p>
        </p:txBody>
      </p:sp>
      <p:sp>
        <p:nvSpPr>
          <p:cNvPr id="8" name="Облако 7"/>
          <p:cNvSpPr/>
          <p:nvPr/>
        </p:nvSpPr>
        <p:spPr>
          <a:xfrm>
            <a:off x="4355976" y="476672"/>
            <a:ext cx="2304256" cy="1368152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Воздух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http://www.time.kg/uploads/posts/1307214515_pochva-5.jpg"/>
          <p:cNvPicPr>
            <a:picLocks noChangeAspect="1" noChangeArrowheads="1"/>
          </p:cNvPicPr>
          <p:nvPr/>
        </p:nvPicPr>
        <p:blipFill>
          <a:blip r:embed="rId3" cstate="print"/>
          <a:srcRect r="1730" b="13627"/>
          <a:stretch>
            <a:fillRect/>
          </a:stretch>
        </p:blipFill>
        <p:spPr bwMode="auto">
          <a:xfrm>
            <a:off x="3131840" y="3140968"/>
            <a:ext cx="2016224" cy="151216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563888" y="3573016"/>
            <a:ext cx="1022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Земля</a:t>
            </a:r>
            <a:endParaRPr lang="ru-RU" sz="2400" dirty="0"/>
          </a:p>
        </p:txBody>
      </p:sp>
      <p:pic>
        <p:nvPicPr>
          <p:cNvPr id="1031" name="Picture 7" descr="http://zikzag.ru/uploads/posts/2013-01/1359299670_299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653136"/>
            <a:ext cx="1907704" cy="143077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827584" y="5157192"/>
            <a:ext cx="847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Вода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7" name="Picture 13" descr="http://www.vsyaanimaciya.ru/_ph/50/2/80041131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068960"/>
            <a:ext cx="2743200" cy="18288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668344" y="4221088"/>
            <a:ext cx="985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Огонь</a:t>
            </a:r>
            <a:endParaRPr lang="ru-RU" sz="2400" dirty="0"/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139952" y="5887725"/>
            <a:ext cx="4499992" cy="646331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Цель: Уравновешивание психики,  развитие воображения.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/>
      <p:bldP spid="17" grpId="0"/>
      <p:bldP spid="20" grpId="0"/>
      <p:bldP spid="583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http://nevseoboi.com.ua/uploads/posts/2010-01/thumbs/1264692534_slgg_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DSC_0843.JPG"/>
          <p:cNvPicPr/>
          <p:nvPr/>
        </p:nvPicPr>
        <p:blipFill>
          <a:blip r:embed="rId3" cstate="print"/>
          <a:srcRect l="16176" t="15688" r="8824"/>
          <a:stretch>
            <a:fillRect/>
          </a:stretch>
        </p:blipFill>
        <p:spPr>
          <a:xfrm>
            <a:off x="179512" y="1124744"/>
            <a:ext cx="3672408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619672" y="3501008"/>
            <a:ext cx="224503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b="1" dirty="0" smtClean="0"/>
              <a:t>Хождение по лужам</a:t>
            </a:r>
          </a:p>
        </p:txBody>
      </p:sp>
      <p:pic>
        <p:nvPicPr>
          <p:cNvPr id="8" name="Рисунок 7" descr="DSC_0847.JPG"/>
          <p:cNvPicPr/>
          <p:nvPr/>
        </p:nvPicPr>
        <p:blipFill>
          <a:blip r:embed="rId4" cstate="print"/>
          <a:srcRect l="10286" t="26146" r="15144"/>
          <a:stretch>
            <a:fillRect/>
          </a:stretch>
        </p:blipFill>
        <p:spPr>
          <a:xfrm>
            <a:off x="1763688" y="4149080"/>
            <a:ext cx="3923928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419872" y="6488668"/>
            <a:ext cx="2254207" cy="369332"/>
          </a:xfrm>
          <a:prstGeom prst="rect">
            <a:avLst/>
          </a:prstGeom>
          <a:solidFill>
            <a:srgbClr val="FBF57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/>
              <a:t>Хождение по болоту</a:t>
            </a:r>
            <a:endParaRPr lang="ru-RU" dirty="0"/>
          </a:p>
        </p:txBody>
      </p:sp>
      <p:pic>
        <p:nvPicPr>
          <p:cNvPr id="10" name="Рисунок 9" descr="DSC01136.JPG"/>
          <p:cNvPicPr/>
          <p:nvPr/>
        </p:nvPicPr>
        <p:blipFill>
          <a:blip r:embed="rId5" cstate="print">
            <a:lum bright="30000" contrast="40000"/>
          </a:blip>
          <a:stretch>
            <a:fillRect/>
          </a:stretch>
        </p:blipFill>
        <p:spPr>
          <a:xfrm>
            <a:off x="6012160" y="1196752"/>
            <a:ext cx="2160240" cy="3634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156176" y="4941168"/>
            <a:ext cx="1944216" cy="646331"/>
          </a:xfrm>
          <a:prstGeom prst="rect">
            <a:avLst/>
          </a:prstGeom>
          <a:solidFill>
            <a:srgbClr val="6B9EDB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Хождение по </a:t>
            </a:r>
          </a:p>
          <a:p>
            <a:r>
              <a:rPr lang="ru-RU" b="1" dirty="0" smtClean="0"/>
              <a:t>глубокому снегу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6018" name="Picture 2" descr="http://www.iyidosya.com/public/5125/38988_144581365568464_123345517692049_365031_7752330_n.jpg?no_his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632"/>
            <a:ext cx="9144000" cy="6870632"/>
          </a:xfrm>
          <a:prstGeom prst="rect">
            <a:avLst/>
          </a:prstGeom>
          <a:noFill/>
        </p:spPr>
      </p:pic>
      <p:sp>
        <p:nvSpPr>
          <p:cNvPr id="6" name="Вертикальный свиток 5"/>
          <p:cNvSpPr/>
          <p:nvPr/>
        </p:nvSpPr>
        <p:spPr>
          <a:xfrm>
            <a:off x="179512" y="260648"/>
            <a:ext cx="3384376" cy="1008112"/>
          </a:xfrm>
          <a:prstGeom prst="verticalScrol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Изображение растений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 descr="DSC_0851.JPG"/>
          <p:cNvPicPr/>
          <p:nvPr/>
        </p:nvPicPr>
        <p:blipFill>
          <a:blip r:embed="rId3" cstate="print"/>
          <a:srcRect l="14739" t="1202" r="37024" b="37802"/>
          <a:stretch>
            <a:fillRect/>
          </a:stretch>
        </p:blipFill>
        <p:spPr>
          <a:xfrm>
            <a:off x="179512" y="4221088"/>
            <a:ext cx="259228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_0856.JPG"/>
          <p:cNvPicPr/>
          <p:nvPr/>
        </p:nvPicPr>
        <p:blipFill>
          <a:blip r:embed="rId4" cstate="print"/>
          <a:srcRect l="6353" t="16674" r="41523" b="26990"/>
          <a:stretch>
            <a:fillRect/>
          </a:stretch>
        </p:blipFill>
        <p:spPr>
          <a:xfrm>
            <a:off x="2771800" y="3933056"/>
            <a:ext cx="309634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_0861.JPG"/>
          <p:cNvPicPr/>
          <p:nvPr/>
        </p:nvPicPr>
        <p:blipFill>
          <a:blip r:embed="rId5" cstate="print"/>
          <a:srcRect l="8485" t="24558" r="39391" b="13654"/>
          <a:stretch>
            <a:fillRect/>
          </a:stretch>
        </p:blipFill>
        <p:spPr>
          <a:xfrm>
            <a:off x="5868144" y="3284984"/>
            <a:ext cx="309634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4139952" y="332656"/>
            <a:ext cx="4572000" cy="923330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Цель:  Стабилизации психических процессов, снятие напряжения, создание позитивных образов. 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ультимедиа\фон\80_Beautiful_Fantasy_Worlds_Wallpapers\80 Beautiful Fantasy Worlds Wallpapers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99319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endParaRPr lang="ru-RU" sz="2200" b="1" dirty="0"/>
          </a:p>
        </p:txBody>
      </p:sp>
      <p:sp>
        <p:nvSpPr>
          <p:cNvPr id="6" name="Шестиугольник 5"/>
          <p:cNvSpPr/>
          <p:nvPr/>
        </p:nvSpPr>
        <p:spPr>
          <a:xfrm>
            <a:off x="0" y="188640"/>
            <a:ext cx="2736304" cy="1584176"/>
          </a:xfrm>
          <a:prstGeom prst="hexagon">
            <a:avLst/>
          </a:prstGeom>
          <a:gradFill flip="none" rotWithShape="1">
            <a:gsLst>
              <a:gs pos="0">
                <a:srgbClr val="5CD093">
                  <a:tint val="66000"/>
                  <a:satMod val="160000"/>
                </a:srgbClr>
              </a:gs>
              <a:gs pos="50000">
                <a:srgbClr val="5CD093">
                  <a:tint val="44500"/>
                  <a:satMod val="160000"/>
                </a:srgbClr>
              </a:gs>
              <a:gs pos="100000">
                <a:srgbClr val="5CD093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22702F"/>
                </a:solidFill>
              </a:rPr>
              <a:t>Упражнения </a:t>
            </a:r>
          </a:p>
          <a:p>
            <a:pPr algn="ctr"/>
            <a:r>
              <a:rPr lang="ru-RU" sz="2400" b="1" dirty="0" smtClean="0">
                <a:solidFill>
                  <a:srgbClr val="22702F"/>
                </a:solidFill>
              </a:rPr>
              <a:t>с зеркалом – «Страна </a:t>
            </a:r>
            <a:r>
              <a:rPr lang="ru-RU" sz="2400" b="1" dirty="0" err="1" smtClean="0">
                <a:solidFill>
                  <a:srgbClr val="22702F"/>
                </a:solidFill>
              </a:rPr>
              <a:t>Зеркалия</a:t>
            </a:r>
            <a:r>
              <a:rPr lang="ru-RU" sz="2400" b="1" dirty="0" smtClean="0">
                <a:solidFill>
                  <a:srgbClr val="22702F"/>
                </a:solidFill>
              </a:rPr>
              <a:t>»</a:t>
            </a:r>
            <a:endParaRPr lang="ru-RU" sz="2400" b="1" dirty="0">
              <a:solidFill>
                <a:srgbClr val="22702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476672"/>
            <a:ext cx="4572000" cy="923330"/>
          </a:xfrm>
          <a:prstGeom prst="rect">
            <a:avLst/>
          </a:prstGeom>
          <a:ln w="19050">
            <a:solidFill>
              <a:srgbClr val="5CD093"/>
            </a:solidFill>
          </a:ln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22702F"/>
                </a:solidFill>
              </a:rPr>
              <a:t>Цель: Формирование у ребенка адекватных представлений об образе и возможностях своего тела.</a:t>
            </a:r>
            <a:endParaRPr lang="ru-RU" b="1" i="1" dirty="0">
              <a:solidFill>
                <a:srgbClr val="22702F"/>
              </a:solidFill>
            </a:endParaRPr>
          </a:p>
        </p:txBody>
      </p:sp>
      <p:pic>
        <p:nvPicPr>
          <p:cNvPr id="9" name="Рисунок 8" descr="DSC01154.JPG"/>
          <p:cNvPicPr/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1691680" y="2204864"/>
            <a:ext cx="5904656" cy="428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8419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www.1366x768.net/large/201111/2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DSC_0888.JPG"/>
          <p:cNvPicPr/>
          <p:nvPr/>
        </p:nvPicPr>
        <p:blipFill>
          <a:blip r:embed="rId3" cstate="print"/>
          <a:srcRect l="4271" t="20236" r="1768"/>
          <a:stretch>
            <a:fillRect/>
          </a:stretch>
        </p:blipFill>
        <p:spPr>
          <a:xfrm>
            <a:off x="4139952" y="3501008"/>
            <a:ext cx="4752528" cy="312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Багетная рамка 7"/>
          <p:cNvSpPr/>
          <p:nvPr/>
        </p:nvSpPr>
        <p:spPr>
          <a:xfrm>
            <a:off x="539552" y="332656"/>
            <a:ext cx="2448272" cy="1296144"/>
          </a:xfrm>
          <a:prstGeom prst="bevel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Танец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9912" y="548680"/>
            <a:ext cx="4572000" cy="1569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Это телесное выражение различных эмоциональных состояний.</a:t>
            </a:r>
            <a:endParaRPr lang="ru-RU" sz="2400" b="1" dirty="0" smtClean="0"/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00080"/>
                </a:solidFill>
                <a:latin typeface="Monotype Corsiva" pitchFamily="66" charset="0"/>
              </a:rPr>
              <a:t> Он раскрепощает и наполняет ребенка новой силой</a:t>
            </a:r>
            <a:endParaRPr lang="ru-RU" sz="2400" b="1" dirty="0">
              <a:solidFill>
                <a:srgbClr val="80008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1138" name="Picture 2" descr="http://talk.talk.talk.tomatoz.ru/uploads/posts/2012-12/thumbs/1354645422_642_1354476360_0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65" cy="6858000"/>
          </a:xfrm>
          <a:prstGeom prst="rect">
            <a:avLst/>
          </a:prstGeom>
          <a:noFill/>
        </p:spPr>
      </p:pic>
      <p:sp>
        <p:nvSpPr>
          <p:cNvPr id="8" name="Двойная волна 7"/>
          <p:cNvSpPr/>
          <p:nvPr/>
        </p:nvSpPr>
        <p:spPr>
          <a:xfrm>
            <a:off x="755576" y="332656"/>
            <a:ext cx="7200800" cy="1440160"/>
          </a:xfrm>
          <a:prstGeom prst="doubleWave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Упражнения с тканью</a:t>
            </a:r>
            <a:endParaRPr lang="ru-RU" sz="2800" dirty="0"/>
          </a:p>
        </p:txBody>
      </p:sp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5436096" y="3476037"/>
            <a:ext cx="327585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</a:rPr>
              <a:t>Упражнение развивает чувство опоры, внутренней стойкости, стабильности, координацию движений, укрепляет мышцы ног. После серии таких упражнений дети лучше владеют своим телом.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</a:rPr>
              <a:t>Упражнение формирует групповую сплоченность, чувство поддержки и доверия.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</a:endParaRPr>
          </a:p>
        </p:txBody>
      </p:sp>
      <p:pic>
        <p:nvPicPr>
          <p:cNvPr id="65539" name="Picture 3" descr="http://www.maaam.ru/upload/blogs/77f0f00dbf2f23db9f198f9626eaceb5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08920"/>
            <a:ext cx="4458830" cy="2967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55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://m.io.ua/img_aa/medium/0362/31/03623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Прямоугольник с одним вырезанным углом 11"/>
          <p:cNvSpPr/>
          <p:nvPr/>
        </p:nvSpPr>
        <p:spPr>
          <a:xfrm>
            <a:off x="539552" y="188640"/>
            <a:ext cx="3888432" cy="1800200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11560" y="309136"/>
            <a:ext cx="367240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логопедической работе использую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два вида сказок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которые конструируются в соответствии с актуальной ситуацией: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508104" y="1239725"/>
            <a:ext cx="2160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араллелограмм 19"/>
          <p:cNvSpPr/>
          <p:nvPr/>
        </p:nvSpPr>
        <p:spPr>
          <a:xfrm>
            <a:off x="5508104" y="404664"/>
            <a:ext cx="2808312" cy="792088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Художественные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Сказки</a:t>
            </a:r>
            <a:endParaRPr lang="ru-RU" sz="1400" i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Загнутый угол 22"/>
          <p:cNvSpPr/>
          <p:nvPr/>
        </p:nvSpPr>
        <p:spPr>
          <a:xfrm>
            <a:off x="5220072" y="1556792"/>
            <a:ext cx="1512168" cy="792088"/>
          </a:xfrm>
          <a:prstGeom prst="foldedCorne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народные</a:t>
            </a:r>
            <a:endParaRPr lang="ru-RU" dirty="0"/>
          </a:p>
        </p:txBody>
      </p:sp>
      <p:sp>
        <p:nvSpPr>
          <p:cNvPr id="24" name="Загнутый угол 23"/>
          <p:cNvSpPr/>
          <p:nvPr/>
        </p:nvSpPr>
        <p:spPr>
          <a:xfrm>
            <a:off x="7668344" y="1556792"/>
            <a:ext cx="1296144" cy="792088"/>
          </a:xfrm>
          <a:prstGeom prst="foldedCorner">
            <a:avLst/>
          </a:prstGeom>
          <a:solidFill>
            <a:srgbClr val="D183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авторские</a:t>
            </a:r>
            <a:endParaRPr lang="ru-RU" dirty="0"/>
          </a:p>
        </p:txBody>
      </p:sp>
      <p:sp>
        <p:nvSpPr>
          <p:cNvPr id="28" name="Стрелка вправо 27"/>
          <p:cNvSpPr/>
          <p:nvPr/>
        </p:nvSpPr>
        <p:spPr>
          <a:xfrm>
            <a:off x="4427984" y="836712"/>
            <a:ext cx="115212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5940152" y="1196752"/>
            <a:ext cx="216024" cy="3600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7812360" y="1196752"/>
            <a:ext cx="216024" cy="3600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с двумя вырезанными соседними углами 32"/>
          <p:cNvSpPr/>
          <p:nvPr/>
        </p:nvSpPr>
        <p:spPr>
          <a:xfrm>
            <a:off x="6012160" y="2708920"/>
            <a:ext cx="1728192" cy="576064"/>
          </a:xfrm>
          <a:prstGeom prst="snip2SameRect">
            <a:avLst/>
          </a:prstGeom>
          <a:solidFill>
            <a:srgbClr val="C8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сказки о животных</a:t>
            </a:r>
            <a:endParaRPr lang="ru-RU" b="1" dirty="0"/>
          </a:p>
        </p:txBody>
      </p:sp>
      <p:sp>
        <p:nvSpPr>
          <p:cNvPr id="34" name="Прямоугольник с двумя вырезанными соседними углами 33"/>
          <p:cNvSpPr/>
          <p:nvPr/>
        </p:nvSpPr>
        <p:spPr>
          <a:xfrm>
            <a:off x="5652120" y="3501008"/>
            <a:ext cx="1656184" cy="648072"/>
          </a:xfrm>
          <a:prstGeom prst="snip2SameRect">
            <a:avLst/>
          </a:prstGeom>
          <a:solidFill>
            <a:srgbClr val="91C2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бытовые сказки</a:t>
            </a:r>
            <a:endParaRPr lang="ru-RU" b="1" dirty="0"/>
          </a:p>
        </p:txBody>
      </p:sp>
      <p:sp>
        <p:nvSpPr>
          <p:cNvPr id="35" name="Прямоугольник с двумя вырезанными соседними углами 34"/>
          <p:cNvSpPr/>
          <p:nvPr/>
        </p:nvSpPr>
        <p:spPr>
          <a:xfrm>
            <a:off x="5292080" y="4509120"/>
            <a:ext cx="1656184" cy="576064"/>
          </a:xfrm>
          <a:prstGeom prst="snip2SameRect">
            <a:avLst/>
          </a:prstGeom>
          <a:solidFill>
            <a:srgbClr val="578E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волшебные сказки</a:t>
            </a:r>
            <a:endParaRPr lang="ru-RU" b="1" dirty="0"/>
          </a:p>
        </p:txBody>
      </p:sp>
      <p:sp>
        <p:nvSpPr>
          <p:cNvPr id="36" name="Стрелка вниз 35"/>
          <p:cNvSpPr/>
          <p:nvPr/>
        </p:nvSpPr>
        <p:spPr>
          <a:xfrm>
            <a:off x="6156176" y="2348880"/>
            <a:ext cx="7200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 flipH="1">
            <a:off x="5796135" y="2348880"/>
            <a:ext cx="72008" cy="11521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5364088" y="2348880"/>
            <a:ext cx="72008" cy="21602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араллелограмм 38"/>
          <p:cNvSpPr/>
          <p:nvPr/>
        </p:nvSpPr>
        <p:spPr>
          <a:xfrm>
            <a:off x="827584" y="2636912"/>
            <a:ext cx="2808312" cy="864096"/>
          </a:xfrm>
          <a:prstGeom prst="parallelogra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Дидактические сказки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0" name="Стрелка вниз 39"/>
          <p:cNvSpPr/>
          <p:nvPr/>
        </p:nvSpPr>
        <p:spPr>
          <a:xfrm>
            <a:off x="1907704" y="1988840"/>
            <a:ext cx="21602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26" grpId="0"/>
      <p:bldP spid="20" grpId="0" animBg="1"/>
      <p:bldP spid="23" grpId="0" animBg="1"/>
      <p:bldP spid="24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http://www.markoworld.com/wp-content/uploads/2011/04/webdesignhot.comSymphonyofLightRaysvectorgraphic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76258"/>
          </a:xfrm>
          <a:prstGeom prst="rect">
            <a:avLst/>
          </a:prstGeom>
          <a:noFill/>
        </p:spPr>
      </p:pic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323528" y="865787"/>
            <a:ext cx="8424936" cy="453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2800" b="0" i="1" u="sng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Художественная сказка 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предлагает ребенку образы, которыми он наслаждается, незаметно для себя усваивая жизненно важную информацию.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Сказка ставит и помогает решать моральные проблемы. В ней все герои имеют четкую моральную ориентацию.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7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7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7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1.liveinternet.ru/images/foto/b/2/apps/1/442/1442303_eeb5d98b6b67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1052736"/>
            <a:ext cx="784887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800" b="1" u="sng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Метод </a:t>
            </a:r>
            <a:r>
              <a:rPr lang="ru-RU" sz="2800" b="1" u="sng" dirty="0" err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сказкотерапии</a:t>
            </a:r>
            <a:r>
              <a:rPr lang="ru-RU" sz="2800" b="1" u="sng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является </a:t>
            </a:r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здоровьесберегающей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технологией ,  комплексной системой, направленной на коррекцию речевых нарушений, личностное развитие ребенка и сохранение его здоровья, и позволяет в рамках сказки решать обучающие, коррекционные, воспитательные задачи.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2topic.ir/wallpapers/%25D8%25A7%25D9%2586%25DB%258C%25D9%2585%25DB%258C%25D8%25B4%25D9%2586-11-1280x800.jpg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/>
          <a:stretch>
            <a:fillRect/>
          </a:stretch>
        </p:blipFill>
        <p:spPr bwMode="auto">
          <a:xfrm>
            <a:off x="-32018" y="0"/>
            <a:ext cx="917601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85689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u="sng" dirty="0" smtClean="0">
                <a:solidFill>
                  <a:srgbClr val="006600"/>
                </a:solidFill>
              </a:rPr>
              <a:t>Используя сказки для расширения словаря детей провожу следующие виды работы:</a:t>
            </a:r>
          </a:p>
          <a:p>
            <a:pPr>
              <a:buNone/>
            </a:pPr>
            <a:endParaRPr lang="ru-RU" u="sng" dirty="0" smtClean="0"/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- вычленение слов из сказки с заданным звуком;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- рифмовка слов (удалец-молодец);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- придумывание нескольких однокоренных слов (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Снегурочка,снег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снеговик,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снеговичок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);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- подбор эпитетов к сказочному герою;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- называние сказочного героя по эпитетам;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- называние слов-признаков, слов-действий из сказки;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- подбор к сказочному персонажу действий, признаков;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- подбор к действиям - сказочного персонажа;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- придумывание нового названия сказки;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- называние пропущенных слов в сказке и др.</a:t>
            </a:r>
          </a:p>
        </p:txBody>
      </p:sp>
      <p:pic>
        <p:nvPicPr>
          <p:cNvPr id="7" name="Рисунок 6" descr="DSC01162.JPG"/>
          <p:cNvPicPr/>
          <p:nvPr/>
        </p:nvPicPr>
        <p:blipFill>
          <a:blip r:embed="rId3" cstate="print">
            <a:lum bright="40000" contrast="30000"/>
          </a:blip>
          <a:stretch>
            <a:fillRect/>
          </a:stretch>
        </p:blipFill>
        <p:spPr>
          <a:xfrm>
            <a:off x="2483768" y="4077072"/>
            <a:ext cx="4072720" cy="2578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topuzz.com/upload/img/puzzle/puzzle_af5a22f1aa92b7fe4113ef4aa7234d62.jpg"/>
          <p:cNvPicPr>
            <a:picLocks noChangeAspect="1" noChangeArrowheads="1"/>
          </p:cNvPicPr>
          <p:nvPr/>
        </p:nvPicPr>
        <p:blipFill>
          <a:blip r:embed="rId2" cstate="print">
            <a:lum bright="30000" contrast="-10000"/>
          </a:blip>
          <a:srcRect/>
          <a:stretch>
            <a:fillRect/>
          </a:stretch>
        </p:blipFill>
        <p:spPr bwMode="auto">
          <a:xfrm>
            <a:off x="0" y="0"/>
            <a:ext cx="919912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692696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/>
              <a:t>В работе над предложением предусматриваю два направления:</a:t>
            </a:r>
          </a:p>
          <a:p>
            <a:r>
              <a:rPr lang="en-US" sz="2000" b="1" dirty="0" smtClean="0"/>
              <a:t>I</a:t>
            </a:r>
            <a:r>
              <a:rPr lang="ru-RU" sz="2000" b="1" dirty="0" smtClean="0"/>
              <a:t>.   Работа по его развертыванию, распространению, наполнению и интонационному оформлению в соответствии с целью высказывания.</a:t>
            </a:r>
          </a:p>
          <a:p>
            <a:r>
              <a:rPr lang="ru-RU" sz="2000" b="1" dirty="0" smtClean="0"/>
              <a:t>2. Работу по синонимическим заменам, перестройкам предложений, выражающим одно и то же содержание.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636912"/>
            <a:ext cx="83529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/>
              <a:t>Для формирования правильного грамматического строя я предлагаю следующие формы работы</a:t>
            </a:r>
            <a:r>
              <a:rPr lang="ru-RU" sz="2000" b="1" dirty="0" smtClean="0"/>
              <a:t>:</a:t>
            </a:r>
          </a:p>
          <a:p>
            <a:pPr lvl="0"/>
            <a:r>
              <a:rPr lang="ru-RU" sz="2000" b="1" dirty="0" smtClean="0"/>
              <a:t>- составление предложений по опорным картинкам из сказок;</a:t>
            </a:r>
          </a:p>
          <a:p>
            <a:pPr lvl="0"/>
            <a:r>
              <a:rPr lang="ru-RU" sz="2000" b="1" dirty="0" smtClean="0"/>
              <a:t>- составление    предложений    с    определенным     словом,</a:t>
            </a:r>
            <a:br>
              <a:rPr lang="ru-RU" sz="2000" b="1" dirty="0" smtClean="0"/>
            </a:br>
            <a:r>
              <a:rPr lang="ru-RU" sz="2000" b="1" dirty="0" smtClean="0"/>
              <a:t>несколькими словами;</a:t>
            </a:r>
          </a:p>
          <a:p>
            <a:pPr lvl="0"/>
            <a:r>
              <a:rPr lang="ru-RU" sz="2000" b="1" dirty="0" smtClean="0"/>
              <a:t>- распространение предложения;</a:t>
            </a:r>
          </a:p>
          <a:p>
            <a:pPr lvl="0"/>
            <a:r>
              <a:rPr lang="ru-RU" sz="2000" b="1" dirty="0" smtClean="0"/>
              <a:t>- составление    предложений    по    демонстрации    действий</a:t>
            </a:r>
            <a:br>
              <a:rPr lang="ru-RU" sz="2000" b="1" dirty="0" smtClean="0"/>
            </a:br>
            <a:r>
              <a:rPr lang="ru-RU" sz="2000" b="1" dirty="0" smtClean="0"/>
              <a:t>сказочных персонажей;</a:t>
            </a:r>
          </a:p>
          <a:p>
            <a:pPr lvl="0"/>
            <a:r>
              <a:rPr lang="ru-RU" sz="2000" b="1" dirty="0" smtClean="0"/>
              <a:t>- составление предложений с опорой на игрушку;</a:t>
            </a:r>
          </a:p>
          <a:p>
            <a:pPr lvl="0"/>
            <a:r>
              <a:rPr lang="ru-RU" sz="2000" b="1" dirty="0" smtClean="0"/>
              <a:t>- упражнение "Закончи предложение" и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estanbul.com/images/imported/2009/07/viewillustrator2029-1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6196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8280920" cy="669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Приёмы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сказкотерапии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при формировании связной речи:</a:t>
            </a:r>
          </a:p>
          <a:p>
            <a:pPr>
              <a:lnSpc>
                <a:spcPct val="80000"/>
              </a:lnSpc>
            </a:pPr>
            <a:endParaRPr lang="ru-RU" b="1" i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СЛОВЕСНАЯ РЕЖИСЕРСКАЯ ИГРА.</a:t>
            </a: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ПЕРЕСКАЗ ОТ ЛИЦА ЛИТЕРАТУРНОГО ГЕРОЯ.</a:t>
            </a:r>
          </a:p>
          <a:p>
            <a:pPr>
              <a:lnSpc>
                <a:spcPct val="80000"/>
              </a:lnSpc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СЛОВЕСНОЕ РИСОВАНИЕ</a:t>
            </a:r>
          </a:p>
          <a:p>
            <a:pPr>
              <a:lnSpc>
                <a:spcPct val="80000"/>
              </a:lnSpc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«А ЧТО ПОТОМ».</a:t>
            </a:r>
          </a:p>
          <a:p>
            <a:pPr>
              <a:lnSpc>
                <a:spcPct val="80000"/>
              </a:lnSpc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«СОВМЕСТНОЕ РЕШЕНИЕ ПРОБЛЕМНОГО ВОПРОСА К СКАЗКЕ».</a:t>
            </a:r>
          </a:p>
          <a:p>
            <a:pPr>
              <a:lnSpc>
                <a:spcPct val="80000"/>
              </a:lnSpc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«ИЗМЕНЕНИЕ СИТУАЦИИ В ЗНАКОМЫХ СКАЗКАХ».</a:t>
            </a:r>
          </a:p>
          <a:p>
            <a:pPr>
              <a:lnSpc>
                <a:spcPct val="80000"/>
              </a:lnSpc>
            </a:pPr>
            <a:endParaRPr lang="ru-RU" sz="1600" b="1" i="1" dirty="0" smtClean="0"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>
                <a:latin typeface="Bookman Old Style" pitchFamily="18" charset="0"/>
              </a:rPr>
              <a:t> «ПРИДУМЫВАНИЕ КРАТКИХ ИСТОРИЙ».</a:t>
            </a:r>
          </a:p>
          <a:p>
            <a:pPr>
              <a:lnSpc>
                <a:spcPct val="80000"/>
              </a:lnSpc>
            </a:pPr>
            <a:endParaRPr lang="ru-RU" sz="1600" b="1" i="1" dirty="0" smtClean="0"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>
                <a:latin typeface="Bookman Old Style" pitchFamily="18" charset="0"/>
              </a:rPr>
              <a:t> «МОДЕЛИРОВАНИЕ»</a:t>
            </a:r>
          </a:p>
          <a:p>
            <a:pPr>
              <a:lnSpc>
                <a:spcPct val="80000"/>
              </a:lnSpc>
            </a:pPr>
            <a:endParaRPr lang="ru-RU" sz="1600" b="1" i="1" dirty="0" smtClean="0"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>
                <a:latin typeface="Bookman Old Style" pitchFamily="18" charset="0"/>
              </a:rPr>
              <a:t> «СКАЗКИ ПРО САМОГО СЕБЯ».</a:t>
            </a:r>
          </a:p>
          <a:p>
            <a:pPr>
              <a:lnSpc>
                <a:spcPct val="80000"/>
              </a:lnSpc>
            </a:pPr>
            <a:endParaRPr lang="ru-RU" sz="1600" b="1" i="1" dirty="0" smtClean="0"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>
                <a:latin typeface="Bookman Old Style" pitchFamily="18" charset="0"/>
              </a:rPr>
              <a:t> «ПЕРЕВИРАНИЕ СКАЗКИ».</a:t>
            </a:r>
          </a:p>
          <a:p>
            <a:pPr>
              <a:lnSpc>
                <a:spcPct val="80000"/>
              </a:lnSpc>
            </a:pPr>
            <a:endParaRPr lang="ru-RU" sz="1600" b="1" i="1" dirty="0" smtClean="0"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>
                <a:latin typeface="Bookman Old Style" pitchFamily="18" charset="0"/>
              </a:rPr>
              <a:t> «БИНОМ ФАНТАЗИИ».</a:t>
            </a:r>
          </a:p>
          <a:p>
            <a:pPr>
              <a:lnSpc>
                <a:spcPct val="80000"/>
              </a:lnSpc>
            </a:pPr>
            <a:endParaRPr lang="ru-RU" sz="1600" b="1" i="1" dirty="0" smtClean="0"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>
                <a:latin typeface="Bookman Old Style" pitchFamily="18" charset="0"/>
              </a:rPr>
              <a:t>«СКАЗКИ ПО-НОВОМУ».</a:t>
            </a:r>
          </a:p>
          <a:p>
            <a:pPr>
              <a:lnSpc>
                <a:spcPct val="80000"/>
              </a:lnSpc>
            </a:pPr>
            <a:endParaRPr lang="ru-RU" sz="1600" b="1" i="1" dirty="0" smtClean="0"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>
                <a:latin typeface="Bookman Old Style" pitchFamily="18" charset="0"/>
              </a:rPr>
              <a:t> «СКАЗКА-КАЛЬКА».</a:t>
            </a:r>
          </a:p>
          <a:p>
            <a:pPr>
              <a:lnSpc>
                <a:spcPct val="80000"/>
              </a:lnSpc>
            </a:pPr>
            <a:endParaRPr lang="ru-RU" sz="1600" b="1" i="1" dirty="0" smtClean="0">
              <a:latin typeface="Bookman Old Style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ru-RU" sz="1600" b="1" i="1" dirty="0" smtClean="0"/>
              <a:t> «СЛОВО-СКАЗКА» 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ru-RU" b="1" i="1" dirty="0" smtClean="0">
              <a:latin typeface="Bookman Old Style" pitchFamily="18" charset="0"/>
            </a:endParaRPr>
          </a:p>
          <a:p>
            <a:pPr>
              <a:lnSpc>
                <a:spcPct val="80000"/>
              </a:lnSpc>
            </a:pPr>
            <a:endParaRPr lang="ru-RU" b="1" i="1" dirty="0"/>
          </a:p>
        </p:txBody>
      </p:sp>
      <p:pic>
        <p:nvPicPr>
          <p:cNvPr id="6" name="Рисунок 5" descr="DSC01192.JPG"/>
          <p:cNvPicPr/>
          <p:nvPr/>
        </p:nvPicPr>
        <p:blipFill>
          <a:blip r:embed="rId3" cstate="print">
            <a:lum bright="30000" contrast="30000"/>
          </a:blip>
          <a:srcRect l="19551" t="-2155"/>
          <a:stretch>
            <a:fillRect/>
          </a:stretch>
        </p:blipFill>
        <p:spPr>
          <a:xfrm>
            <a:off x="5148064" y="3789040"/>
            <a:ext cx="372430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50.radikal.ru/i129/1003/10/7519bcd8c322t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0075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131005"/>
            <a:ext cx="50405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lang="ru-RU" sz="1400" dirty="0" smtClean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 включении сказок в занятия, решаются задачи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развития </a:t>
            </a: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просодической стороны речи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развития речевого дыхания,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плавности речи, дикции (на выдохе произносятся фразы),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различной силы выдыхания,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голоса с постепенной сменой силы голоса,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715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темпа, ритма и интонации голоса.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DSC01213.JPG"/>
          <p:cNvPicPr/>
          <p:nvPr/>
        </p:nvPicPr>
        <p:blipFill>
          <a:blip r:embed="rId3" cstate="print">
            <a:lum bright="30000" contrast="40000"/>
          </a:blip>
          <a:stretch>
            <a:fillRect/>
          </a:stretch>
        </p:blipFill>
        <p:spPr>
          <a:xfrm>
            <a:off x="251520" y="2420888"/>
            <a:ext cx="172819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01170.JPG"/>
          <p:cNvPicPr/>
          <p:nvPr/>
        </p:nvPicPr>
        <p:blipFill>
          <a:blip r:embed="rId4" cstate="print">
            <a:lum bright="20000" contrast="30000"/>
          </a:blip>
          <a:srcRect l="725" t="26162" r="-39" b="27198"/>
          <a:stretch>
            <a:fillRect/>
          </a:stretch>
        </p:blipFill>
        <p:spPr>
          <a:xfrm>
            <a:off x="539552" y="4437112"/>
            <a:ext cx="3064569" cy="2187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01168.JPG"/>
          <p:cNvPicPr/>
          <p:nvPr/>
        </p:nvPicPr>
        <p:blipFill>
          <a:blip r:embed="rId5" cstate="print">
            <a:lum bright="20000" contrast="30000"/>
          </a:blip>
          <a:srcRect t="19461" b="29894"/>
          <a:stretch>
            <a:fillRect/>
          </a:stretch>
        </p:blipFill>
        <p:spPr>
          <a:xfrm>
            <a:off x="5652120" y="188640"/>
            <a:ext cx="334888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876256" y="2348880"/>
            <a:ext cx="2066656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dirty="0" smtClean="0"/>
              <a:t>Сказка «Три поросенка» 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6309320"/>
            <a:ext cx="2593531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dirty="0" smtClean="0"/>
              <a:t>Сказка «Волк и семеро козлят» 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2420888"/>
            <a:ext cx="1080119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Сказка «Теремок» </a:t>
            </a:r>
            <a:endParaRPr lang="ru-RU" sz="1400" dirty="0"/>
          </a:p>
        </p:txBody>
      </p:sp>
      <p:pic>
        <p:nvPicPr>
          <p:cNvPr id="12" name="Рисунок 11" descr="DSC01130.JPG"/>
          <p:cNvPicPr/>
          <p:nvPr/>
        </p:nvPicPr>
        <p:blipFill>
          <a:blip r:embed="rId6" cstate="print">
            <a:lum bright="30000" contrast="30000"/>
          </a:blip>
          <a:stretch>
            <a:fillRect/>
          </a:stretch>
        </p:blipFill>
        <p:spPr>
          <a:xfrm>
            <a:off x="2555776" y="2420888"/>
            <a:ext cx="3524139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7C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555776" y="4149080"/>
            <a:ext cx="1891287" cy="307777"/>
          </a:xfrm>
          <a:prstGeom prst="rect">
            <a:avLst/>
          </a:prstGeom>
          <a:solidFill>
            <a:srgbClr val="FF99FF"/>
          </a:solidFill>
        </p:spPr>
        <p:txBody>
          <a:bodyPr wrap="none">
            <a:spAutoFit/>
          </a:bodyPr>
          <a:lstStyle/>
          <a:p>
            <a:r>
              <a:rPr lang="ru-RU" sz="1400" dirty="0" smtClean="0"/>
              <a:t>Сказка«Три медведя» </a:t>
            </a:r>
            <a:endParaRPr lang="ru-RU" sz="1400" dirty="0"/>
          </a:p>
        </p:txBody>
      </p:sp>
      <p:pic>
        <p:nvPicPr>
          <p:cNvPr id="14" name="Рисунок 13" descr="DSC01132.JPG"/>
          <p:cNvPicPr/>
          <p:nvPr/>
        </p:nvPicPr>
        <p:blipFill>
          <a:blip r:embed="rId7" cstate="print">
            <a:lum bright="30000" contrast="40000"/>
          </a:blip>
          <a:srcRect l="33850" t="17252"/>
          <a:stretch>
            <a:fillRect/>
          </a:stretch>
        </p:blipFill>
        <p:spPr>
          <a:xfrm>
            <a:off x="4499992" y="4437112"/>
            <a:ext cx="1328564" cy="2214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SC_0823.JPG"/>
          <p:cNvPicPr/>
          <p:nvPr/>
        </p:nvPicPr>
        <p:blipFill>
          <a:blip r:embed="rId8" cstate="print"/>
          <a:srcRect l="74999" t="30852" r="6725"/>
          <a:stretch>
            <a:fillRect/>
          </a:stretch>
        </p:blipFill>
        <p:spPr>
          <a:xfrm>
            <a:off x="5940152" y="4221088"/>
            <a:ext cx="115212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DSC_0824.JPG"/>
          <p:cNvPicPr/>
          <p:nvPr/>
        </p:nvPicPr>
        <p:blipFill>
          <a:blip r:embed="rId9" cstate="print"/>
          <a:srcRect l="31748" t="21394" r="30572"/>
          <a:stretch>
            <a:fillRect/>
          </a:stretch>
        </p:blipFill>
        <p:spPr>
          <a:xfrm>
            <a:off x="7308304" y="3284984"/>
            <a:ext cx="165618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5364088" y="6381328"/>
            <a:ext cx="180020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Сказка «Лиса и волк»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452320" y="5085184"/>
            <a:ext cx="151216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Сказка «Храбрый заяц»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9" grpId="0" animBg="1"/>
      <p:bldP spid="10" grpId="0" animBg="1"/>
      <p:bldP spid="11" grpId="0" animBg="1"/>
      <p:bldP spid="13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http://omskgorodetstva.ucoz.ru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894" y="0"/>
            <a:ext cx="9205894" cy="6858000"/>
          </a:xfrm>
          <a:prstGeom prst="rect">
            <a:avLst/>
          </a:prstGeom>
          <a:noFill/>
        </p:spPr>
      </p:pic>
      <p:sp>
        <p:nvSpPr>
          <p:cNvPr id="10" name="Параллелограмм 9"/>
          <p:cNvSpPr/>
          <p:nvPr/>
        </p:nvSpPr>
        <p:spPr>
          <a:xfrm>
            <a:off x="323528" y="332656"/>
            <a:ext cx="3563888" cy="1440160"/>
          </a:xfrm>
          <a:prstGeom prst="parallelogra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Дидактические сказки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6444208" y="260648"/>
            <a:ext cx="2448272" cy="2592288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Цель:  Создание положительной мотивации к учебному процессу, «упаковка» учебного материала . </a:t>
            </a:r>
          </a:p>
        </p:txBody>
      </p:sp>
      <p:sp>
        <p:nvSpPr>
          <p:cNvPr id="16" name="Блок-схема: извлечение 15"/>
          <p:cNvSpPr/>
          <p:nvPr/>
        </p:nvSpPr>
        <p:spPr>
          <a:xfrm rot="565315">
            <a:off x="7201333" y="2788415"/>
            <a:ext cx="432048" cy="504056"/>
          </a:xfrm>
          <a:prstGeom prst="flowChartExtra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3347864" y="3645024"/>
            <a:ext cx="3203848" cy="2952328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30904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Абстрактные символы ( буквы, звуки , предлоги и пр.) одушевляются, создается сказочный образ мира, в котором они живут.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30904"/>
                </a:solidFill>
                <a:latin typeface="Calibri" pitchFamily="34" charset="0"/>
                <a:cs typeface="Times New Roman" pitchFamily="18" charset="0"/>
              </a:rPr>
              <a:t>В форме дидактических сказок «упаковываются» учебные задания.</a:t>
            </a:r>
            <a:endParaRPr lang="ru-RU" sz="1600" dirty="0" smtClean="0">
              <a:solidFill>
                <a:srgbClr val="030904"/>
              </a:solidFill>
              <a:latin typeface="Arial" pitchFamily="34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6" idx="2"/>
          </p:cNvCxnSpPr>
          <p:nvPr/>
        </p:nvCxnSpPr>
        <p:spPr>
          <a:xfrm rot="16200000" flipH="1">
            <a:off x="6876193" y="3788976"/>
            <a:ext cx="1868121" cy="86830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pixelbrush.ru/uploads/posts/2009-03/1238530273_1881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755576" y="399728"/>
            <a:ext cx="7776864" cy="46166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Создается дидактическая сказка по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алгоритму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467544" y="1237982"/>
            <a:ext cx="8208912" cy="101566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914400" marR="0" lvl="2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Введение в сказочную страну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в которой живет одушевленный символ (сказочный герой). Ведется рассказ о нравах, правилах жизни в этой стране.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467544" y="2708920"/>
            <a:ext cx="8208912" cy="1631216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914400" marR="0" lvl="2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r>
              <a:rPr lang="ru-RU" sz="2000" b="1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Разрушение благополучия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В качестве разрушителей могут выступать «злые» сказочные персонажи (Дракончик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Звукоешка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Фея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Буквина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Кощей и т.д.), стихийные бедствия, злое колдовство, тяжелое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психоэмоциональное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состояние (скучно, грустно, тоскливо, отсутствие друзей и т.д.).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395536" y="4797152"/>
            <a:ext cx="8208912" cy="1323439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914400" marR="0" lvl="2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 Обращение к детям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(ребенку). Только дети, умные, смелые, добрые  могут всё спасти. Поэтому, чтобы спасти персонажа, ситуацию, страну нужно пройти испытания, а значит выполнить определенное задание.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4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3" grpId="0" animBg="1"/>
      <p:bldP spid="84994" grpId="0" animBg="1"/>
      <p:bldP spid="84995" grpId="0" animBg="1"/>
      <p:bldP spid="8499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http://chudetstvo.ru/foto/albums/userpics/10002/www_chudetstvo_ru_didly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9512" y="174952"/>
            <a:ext cx="63367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/>
              <a:t>В работе использую методические пособия, в которых представлены циклы логопедических дидактических сказок  с элементами  </a:t>
            </a:r>
            <a:r>
              <a:rPr lang="ru-RU" sz="2400" dirty="0" err="1" smtClean="0"/>
              <a:t>сказкотерапии</a:t>
            </a:r>
            <a:r>
              <a:rPr lang="ru-RU" sz="2400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Циклы – это разделы программы: Фонетика. Звукопроизношение. Обучение грамоте. Грамматика. Лексика.  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Каждый цикл сказок имеет своего персонажа , свою сказочную страну с ее законами ,  свои испытания (то есть задания по конкретному разделу программы).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http://nevseoboi.com.ua/uploads/posts/2010-01/thumbs/1264692534_slgg_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 descr="C:\Documents and Settings\Admin\Рабочий стол\фото 1.04.2013\P4010358.JPG"/>
          <p:cNvPicPr/>
          <p:nvPr/>
        </p:nvPicPr>
        <p:blipFill>
          <a:blip r:embed="rId3" cstate="print">
            <a:lum bright="20000"/>
          </a:blip>
          <a:srcRect l="38344" t="11160" r="33994" b="1147"/>
          <a:stretch>
            <a:fillRect/>
          </a:stretch>
        </p:blipFill>
        <p:spPr bwMode="auto">
          <a:xfrm>
            <a:off x="2987824" y="1916832"/>
            <a:ext cx="144016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Admin\Рабочий стол\фото 1.04.2013\P4010359.JPG"/>
          <p:cNvPicPr/>
          <p:nvPr/>
        </p:nvPicPr>
        <p:blipFill>
          <a:blip r:embed="rId4" cstate="print">
            <a:lum bright="20000"/>
          </a:blip>
          <a:srcRect l="14198" t="12237" r="12517" b="6501"/>
          <a:stretch>
            <a:fillRect/>
          </a:stretch>
        </p:blipFill>
        <p:spPr bwMode="auto">
          <a:xfrm>
            <a:off x="4283968" y="2420888"/>
            <a:ext cx="450723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Трапеция 11"/>
          <p:cNvSpPr/>
          <p:nvPr/>
        </p:nvSpPr>
        <p:spPr>
          <a:xfrm>
            <a:off x="4355976" y="1916832"/>
            <a:ext cx="4464496" cy="50405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Звукоград</a:t>
            </a:r>
            <a:endParaRPr lang="ru-RU" sz="3600" dirty="0"/>
          </a:p>
        </p:txBody>
      </p:sp>
      <p:pic>
        <p:nvPicPr>
          <p:cNvPr id="1028" name="Picture 4" descr="http://img01.chitalnya.ru/upload2/471/7369206030853093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284984"/>
            <a:ext cx="2160239" cy="2160240"/>
          </a:xfrm>
          <a:prstGeom prst="rect">
            <a:avLst/>
          </a:prstGeom>
          <a:noFill/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51520" y="5589240"/>
            <a:ext cx="2411760" cy="338554"/>
          </a:xfrm>
          <a:prstGeom prst="rect">
            <a:avLst/>
          </a:prstGeom>
          <a:solidFill>
            <a:srgbClr val="FF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i="1" dirty="0" smtClean="0">
                <a:latin typeface="Calibri" pitchFamily="34" charset="0"/>
                <a:cs typeface="Times New Roman" pitchFamily="18" charset="0"/>
              </a:rPr>
              <a:t>Дракончик </a:t>
            </a:r>
            <a:r>
              <a:rPr lang="ru-RU" sz="1600" i="1" dirty="0" err="1" smtClean="0">
                <a:latin typeface="Calibri" pitchFamily="34" charset="0"/>
                <a:cs typeface="Times New Roman" pitchFamily="18" charset="0"/>
              </a:rPr>
              <a:t>Звукоешка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Багетная рамка 14"/>
          <p:cNvSpPr/>
          <p:nvPr/>
        </p:nvSpPr>
        <p:spPr>
          <a:xfrm>
            <a:off x="467544" y="188640"/>
            <a:ext cx="2448272" cy="1224136"/>
          </a:xfrm>
          <a:prstGeom prst="bevel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Фонетические сказки</a:t>
            </a:r>
            <a:endParaRPr lang="ru-RU" sz="24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nevseoboi.com.ua/uploads/posts/2010-01/thumbs/1264692534_slgg_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Documents and Settings\Admin\Рабочий стол\фото 1.04.2013\P2130338.JPG"/>
          <p:cNvPicPr/>
          <p:nvPr/>
        </p:nvPicPr>
        <p:blipFill>
          <a:blip r:embed="rId3" cstate="print"/>
          <a:srcRect l="29831" t="2488" r="15096" b="21156"/>
          <a:stretch>
            <a:fillRect/>
          </a:stretch>
        </p:blipFill>
        <p:spPr bwMode="auto">
          <a:xfrm>
            <a:off x="611560" y="692696"/>
            <a:ext cx="266429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66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Documents and Settings\Admin\Рабочий стол\фото 1.04.2013\P2130354.JPG"/>
          <p:cNvPicPr/>
          <p:nvPr/>
        </p:nvPicPr>
        <p:blipFill>
          <a:blip r:embed="rId4" cstate="print">
            <a:lum bright="20000"/>
          </a:blip>
          <a:srcRect l="19925" t="17017" r="946" b="8206"/>
          <a:stretch>
            <a:fillRect/>
          </a:stretch>
        </p:blipFill>
        <p:spPr bwMode="auto">
          <a:xfrm>
            <a:off x="3563888" y="2780928"/>
            <a:ext cx="5257800" cy="3724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FF6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008" y="-54006"/>
            <a:ext cx="9216008" cy="691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 descr="C:\Documents and Settings\Admin\Рабочий стол\аттестация\IMG_1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2571768" cy="1592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9" descr="C:\Documents and Settings\Admin\Рабочий стол\аттестация\IMG_16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96952"/>
            <a:ext cx="2214578" cy="1470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5" descr="C:\Documents and Settings\Admin\Рабочий стол\аттестация\IMG_16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085184"/>
            <a:ext cx="2286016" cy="1565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27584" y="188640"/>
            <a:ext cx="1432508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Constantia" pitchFamily="18" charset="0"/>
              </a:rPr>
              <a:t>Ш, Ж, Ч, Щ</a:t>
            </a:r>
            <a:endParaRPr lang="ru-RU" b="1" i="1" dirty="0">
              <a:latin typeface="Constant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1600" y="2492896"/>
            <a:ext cx="898259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latin typeface="Constantia" pitchFamily="18" charset="0"/>
              </a:rPr>
              <a:t>С, З, Ц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581128"/>
            <a:ext cx="751231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latin typeface="Constantia" pitchFamily="18" charset="0"/>
              </a:rPr>
              <a:t>Р,  </a:t>
            </a:r>
            <a:r>
              <a:rPr lang="ru-RU" b="1" dirty="0" err="1" smtClean="0">
                <a:latin typeface="Constantia" pitchFamily="18" charset="0"/>
              </a:rPr>
              <a:t>Рь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16" name="Багетная рамка 15"/>
          <p:cNvSpPr/>
          <p:nvPr/>
        </p:nvSpPr>
        <p:spPr>
          <a:xfrm>
            <a:off x="4644008" y="188640"/>
            <a:ext cx="4176464" cy="1440160"/>
          </a:xfrm>
          <a:prstGeom prst="beve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АРТИКУЛЯЦИОННЫЕ СКАЗКИ ДЛЯ ПОСТАНОВКИ ЗВУКОВ</a:t>
            </a:r>
            <a:endParaRPr lang="ru-RU" b="1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7" name="45456.jpg" descr="Собачка логопедическая &quot;Пес Барбос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636912"/>
            <a:ext cx="3226612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2771800" y="6093296"/>
            <a:ext cx="316835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Собачка логопедическая "Пес Барбос"</a:t>
            </a:r>
            <a:endParaRPr lang="ru-RU" sz="1400" dirty="0"/>
          </a:p>
        </p:txBody>
      </p:sp>
      <p:pic>
        <p:nvPicPr>
          <p:cNvPr id="19" name="66403.jpg" descr="Бегемотик логопедический &quot;Жу-жа&quot;"/>
          <p:cNvPicPr>
            <a:picLocks noChangeAspect="1" noChangeArrowheads="1"/>
          </p:cNvPicPr>
          <p:nvPr/>
        </p:nvPicPr>
        <p:blipFill>
          <a:blip r:embed="rId7" cstate="print"/>
          <a:srcRect l="12500" t="-2381" r="17857"/>
          <a:stretch>
            <a:fillRect/>
          </a:stretch>
        </p:blipFill>
        <p:spPr bwMode="auto">
          <a:xfrm>
            <a:off x="6156176" y="1844824"/>
            <a:ext cx="280831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6444208" y="4653136"/>
            <a:ext cx="2487732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1200" dirty="0" err="1" smtClean="0"/>
              <a:t>Бегемотик</a:t>
            </a:r>
            <a:r>
              <a:rPr lang="ru-RU" sz="1200" dirty="0" smtClean="0"/>
              <a:t> логопедический "</a:t>
            </a:r>
            <a:r>
              <a:rPr lang="ru-RU" sz="1200" dirty="0" err="1" smtClean="0"/>
              <a:t>Жу-жа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s5972.userapi.com/u13187108/-14/x_227b51ae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1268760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lang="ru-RU" sz="28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lvl="0" indent="4508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Monotype Corsiva" pitchFamily="66" charset="0"/>
              </a:rPr>
              <a:t>использование эффективных  приемов </a:t>
            </a:r>
            <a:r>
              <a:rPr lang="ru-RU" sz="2800" dirty="0" err="1" smtClean="0">
                <a:latin typeface="Monotype Corsiva" pitchFamily="66" charset="0"/>
              </a:rPr>
              <a:t>сказкотерапии</a:t>
            </a:r>
            <a:r>
              <a:rPr lang="ru-RU" sz="2800" dirty="0" smtClean="0">
                <a:latin typeface="Monotype Corsiva" pitchFamily="66" charset="0"/>
              </a:rPr>
              <a:t> для коррекции речи, мотивации детей к процессу коррекции и связанных с ней психических процессов, развитие эмоционально-экспрессивной сферы  дошкольников</a:t>
            </a:r>
            <a:r>
              <a:rPr lang="ru-RU" sz="28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http://www.alfapotolok.ru/content/images/gallery1/source/img2040_1326282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63688" y="296942"/>
            <a:ext cx="4896544" cy="523220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Сказки по обучению грамоте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http://sekretiki7ya.ru/wp-content/uploads/Obuchayushhaya-skazk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28289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фото 1.04.2013\P4010360.JPG"/>
          <p:cNvPicPr/>
          <p:nvPr/>
        </p:nvPicPr>
        <p:blipFill>
          <a:blip r:embed="rId4" cstate="print"/>
          <a:srcRect l="19346" t="35946" r="12661" b="2041"/>
          <a:stretch>
            <a:fillRect/>
          </a:stretch>
        </p:blipFill>
        <p:spPr bwMode="auto">
          <a:xfrm>
            <a:off x="3779912" y="2132856"/>
            <a:ext cx="4514850" cy="308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779912" y="5229200"/>
            <a:ext cx="446449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err="1" smtClean="0">
                <a:latin typeface="Calibri" pitchFamily="34" charset="0"/>
                <a:cs typeface="Times New Roman" pitchFamily="18" charset="0"/>
              </a:rPr>
              <a:t>Буквоград</a:t>
            </a:r>
            <a:endParaRPr lang="ru-RU" sz="32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5805264"/>
            <a:ext cx="2464136" cy="369332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libri" pitchFamily="34" charset="0"/>
                <a:cs typeface="Times New Roman" pitchFamily="18" charset="0"/>
              </a:rPr>
              <a:t>Феи Грамота и </a:t>
            </a:r>
            <a:r>
              <a:rPr lang="ru-RU" dirty="0" err="1" smtClean="0">
                <a:latin typeface="Calibri" pitchFamily="34" charset="0"/>
                <a:cs typeface="Times New Roman" pitchFamily="18" charset="0"/>
              </a:rPr>
              <a:t>Буквина</a:t>
            </a:r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alfapotolok.ru/content/images/gallery1/source/img2040_1326282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5" name="Рисунок 4" descr="C:\Documents and Settings\Admin\Рабочий стол\фото 1.04.2013\P4010369.JPG"/>
          <p:cNvPicPr/>
          <p:nvPr/>
        </p:nvPicPr>
        <p:blipFill>
          <a:blip r:embed="rId3" cstate="print"/>
          <a:srcRect l="31697" t="14734" r="49870" b="12938"/>
          <a:stretch>
            <a:fillRect/>
          </a:stretch>
        </p:blipFill>
        <p:spPr bwMode="auto">
          <a:xfrm>
            <a:off x="323528" y="260648"/>
            <a:ext cx="201622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Рабочий стол\фото 1.04.2013\P4010362.JPG"/>
          <p:cNvPicPr/>
          <p:nvPr/>
        </p:nvPicPr>
        <p:blipFill>
          <a:blip r:embed="rId4" cstate="print"/>
          <a:srcRect l="12190" t="33461" r="70464" b="23709"/>
          <a:stretch>
            <a:fillRect/>
          </a:stretch>
        </p:blipFill>
        <p:spPr bwMode="auto">
          <a:xfrm>
            <a:off x="5580112" y="3068960"/>
            <a:ext cx="115212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фото 1.04.2013\P4010369.JPG"/>
          <p:cNvPicPr/>
          <p:nvPr/>
        </p:nvPicPr>
        <p:blipFill>
          <a:blip r:embed="rId3" cstate="print"/>
          <a:srcRect l="56636" t="14734" r="22229" b="12938"/>
          <a:stretch>
            <a:fillRect/>
          </a:stretch>
        </p:blipFill>
        <p:spPr bwMode="auto">
          <a:xfrm>
            <a:off x="2627784" y="1700808"/>
            <a:ext cx="216024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Admin\Рабочий стол\фото 1.04.2013\P4010362.JPG"/>
          <p:cNvPicPr/>
          <p:nvPr/>
        </p:nvPicPr>
        <p:blipFill>
          <a:blip r:embed="rId4" cstate="print"/>
          <a:srcRect l="75174" t="34906" r="4777" b="23709"/>
          <a:stretch>
            <a:fillRect/>
          </a:stretch>
        </p:blipFill>
        <p:spPr bwMode="auto">
          <a:xfrm>
            <a:off x="7308304" y="4509120"/>
            <a:ext cx="1331640" cy="206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dmin\Рабочий стол\фото 1.04.2013\P4010362.JPG"/>
          <p:cNvPicPr/>
          <p:nvPr/>
        </p:nvPicPr>
        <p:blipFill>
          <a:blip r:embed="rId4" cstate="print"/>
          <a:srcRect l="32789" t="33461" r="48781" b="23709"/>
          <a:stretch>
            <a:fillRect/>
          </a:stretch>
        </p:blipFill>
        <p:spPr bwMode="auto">
          <a:xfrm>
            <a:off x="5508104" y="188640"/>
            <a:ext cx="122413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Admin\Рабочий стол\фото 1.04.2013\P4010362.JPG"/>
          <p:cNvPicPr/>
          <p:nvPr/>
        </p:nvPicPr>
        <p:blipFill>
          <a:blip r:embed="rId4" cstate="print"/>
          <a:srcRect l="54472" t="33461" r="27098" b="23709"/>
          <a:stretch>
            <a:fillRect/>
          </a:stretch>
        </p:blipFill>
        <p:spPr bwMode="auto">
          <a:xfrm>
            <a:off x="7308304" y="1124744"/>
            <a:ext cx="122413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 descr="http://im3-tub-ru.yandex.net/i?id=140212633-38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27784" y="188640"/>
            <a:ext cx="4176464" cy="523220"/>
          </a:xfrm>
          <a:prstGeom prst="rect">
            <a:avLst/>
          </a:prstGeom>
          <a:solidFill>
            <a:srgbClr val="FF99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Грамматические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сказки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http://img-fotki.yandex.ru/get/4405/yulyannaa.f/0_59e2c_4e26947_XL.jpg"/>
          <p:cNvPicPr/>
          <p:nvPr/>
        </p:nvPicPr>
        <p:blipFill>
          <a:blip r:embed="rId3" cstate="print"/>
          <a:srcRect l="19696" t="1644" r="20908" b="7223"/>
          <a:stretch>
            <a:fillRect/>
          </a:stretch>
        </p:blipFill>
        <p:spPr bwMode="auto">
          <a:xfrm>
            <a:off x="7092280" y="332656"/>
            <a:ext cx="17647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арина\Desktop\фото\P3050109.JPG"/>
          <p:cNvPicPr/>
          <p:nvPr/>
        </p:nvPicPr>
        <p:blipFill>
          <a:blip r:embed="rId4" cstate="print"/>
          <a:srcRect t="130" b="130"/>
          <a:stretch>
            <a:fillRect/>
          </a:stretch>
        </p:blipFill>
        <p:spPr bwMode="auto">
          <a:xfrm>
            <a:off x="3347864" y="2276872"/>
            <a:ext cx="320384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01160.JPG"/>
          <p:cNvPicPr/>
          <p:nvPr/>
        </p:nvPicPr>
        <p:blipFill>
          <a:blip r:embed="rId5" cstate="print">
            <a:lum bright="30000" contrast="30000"/>
          </a:blip>
          <a:srcRect t="17563" b="27373"/>
          <a:stretch>
            <a:fillRect/>
          </a:stretch>
        </p:blipFill>
        <p:spPr>
          <a:xfrm>
            <a:off x="323528" y="1196752"/>
            <a:ext cx="231466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627784" y="5229200"/>
            <a:ext cx="5688632" cy="1200329"/>
          </a:xfrm>
          <a:prstGeom prst="rect">
            <a:avLst/>
          </a:prstGeom>
          <a:gradFill flip="none" rotWithShape="1">
            <a:gsLst>
              <a:gs pos="0">
                <a:srgbClr val="CC66FF">
                  <a:shade val="30000"/>
                  <a:satMod val="115000"/>
                </a:srgbClr>
              </a:gs>
              <a:gs pos="50000">
                <a:srgbClr val="CC66FF">
                  <a:shade val="67500"/>
                  <a:satMod val="115000"/>
                </a:srgbClr>
              </a:gs>
              <a:gs pos="100000">
                <a:srgbClr val="CC66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dirty="0" smtClean="0"/>
              <a:t>По мотивам сказки «Колобок»  создан </a:t>
            </a:r>
          </a:p>
          <a:p>
            <a:r>
              <a:rPr lang="ru-RU" b="1" dirty="0" smtClean="0"/>
              <a:t>цикл дидактических сказок: «Путешествие Колобка», </a:t>
            </a:r>
            <a:r>
              <a:rPr lang="ru-RU" dirty="0" smtClean="0"/>
              <a:t>на материале которых  отрабатываются предложно-падежные конструкции.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3-tub-ru.yandex.net/i?id=140212633-38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5" name="Picture 7" descr="C:\Users\марина\Desktop\фото\P3050121.JPG"/>
          <p:cNvPicPr>
            <a:picLocks noChangeAspect="1" noChangeArrowheads="1"/>
          </p:cNvPicPr>
          <p:nvPr/>
        </p:nvPicPr>
        <p:blipFill>
          <a:blip r:embed="rId3" cstate="print"/>
          <a:srcRect l="25728" t="12539" r="25710" b="130"/>
          <a:stretch>
            <a:fillRect/>
          </a:stretch>
        </p:blipFill>
        <p:spPr bwMode="auto">
          <a:xfrm>
            <a:off x="3419872" y="1340768"/>
            <a:ext cx="2664296" cy="3602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7C8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C:\Users\марина\Desktop\фото\P3050105.JPG"/>
          <p:cNvPicPr>
            <a:picLocks noChangeAspect="1" noChangeArrowheads="1"/>
          </p:cNvPicPr>
          <p:nvPr/>
        </p:nvPicPr>
        <p:blipFill>
          <a:blip r:embed="rId4" cstate="print"/>
          <a:srcRect l="17100" t="130" r="20912" b="130"/>
          <a:stretch>
            <a:fillRect/>
          </a:stretch>
        </p:blipFill>
        <p:spPr bwMode="auto">
          <a:xfrm>
            <a:off x="6660232" y="158844"/>
            <a:ext cx="2232248" cy="2694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марина\Desktop\фото\P3050113.JPG"/>
          <p:cNvPicPr>
            <a:picLocks noChangeAspect="1" noChangeArrowheads="1"/>
          </p:cNvPicPr>
          <p:nvPr/>
        </p:nvPicPr>
        <p:blipFill>
          <a:blip r:embed="rId5" cstate="print"/>
          <a:srcRect l="12469" t="130" r="14796" b="130"/>
          <a:stretch>
            <a:fillRect/>
          </a:stretch>
        </p:blipFill>
        <p:spPr bwMode="auto">
          <a:xfrm>
            <a:off x="6444208" y="4149080"/>
            <a:ext cx="252028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марина\Desktop\фото\P3050112.JPG"/>
          <p:cNvPicPr>
            <a:picLocks noChangeAspect="1" noChangeArrowheads="1"/>
          </p:cNvPicPr>
          <p:nvPr/>
        </p:nvPicPr>
        <p:blipFill>
          <a:blip r:embed="rId6" cstate="print"/>
          <a:srcRect l="14377" t="130" r="19901" b="130"/>
          <a:stretch>
            <a:fillRect/>
          </a:stretch>
        </p:blipFill>
        <p:spPr bwMode="auto">
          <a:xfrm>
            <a:off x="323528" y="188640"/>
            <a:ext cx="2304256" cy="262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марина\Desktop\фото\P3050117.JPG"/>
          <p:cNvPicPr>
            <a:picLocks noChangeAspect="1" noChangeArrowheads="1"/>
          </p:cNvPicPr>
          <p:nvPr/>
        </p:nvPicPr>
        <p:blipFill>
          <a:blip r:embed="rId7" cstate="print"/>
          <a:srcRect l="13202" t="130" r="11985" b="130"/>
          <a:stretch>
            <a:fillRect/>
          </a:stretch>
        </p:blipFill>
        <p:spPr bwMode="auto">
          <a:xfrm>
            <a:off x="251520" y="4149080"/>
            <a:ext cx="244827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http://img-fotki.yandex.ru/get/4405/yulyannaa.f/0_59e2c_4e26947_XL.jpg"/>
          <p:cNvPicPr/>
          <p:nvPr/>
        </p:nvPicPr>
        <p:blipFill>
          <a:blip r:embed="rId8" cstate="print"/>
          <a:srcRect l="19696" t="1644" r="20908" b="7223"/>
          <a:stretch>
            <a:fillRect/>
          </a:stretch>
        </p:blipFill>
        <p:spPr bwMode="auto">
          <a:xfrm flipH="1">
            <a:off x="1979712" y="2924944"/>
            <a:ext cx="108012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img-fotki.yandex.ru/get/4405/yulyannaa.f/0_59e2c_4e26947_XL.jpg"/>
          <p:cNvPicPr/>
          <p:nvPr/>
        </p:nvPicPr>
        <p:blipFill>
          <a:blip r:embed="rId8" cstate="print"/>
          <a:srcRect l="19696" t="1644" r="20908" b="7223"/>
          <a:stretch>
            <a:fillRect/>
          </a:stretch>
        </p:blipFill>
        <p:spPr bwMode="auto">
          <a:xfrm>
            <a:off x="6444208" y="2996952"/>
            <a:ext cx="108012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 descr="http://img0.liveinternet.ru/images/attach/c/2/74/544/74544326_d809c8de7d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6018" cy="68580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43808" y="296942"/>
            <a:ext cx="3888432" cy="523220"/>
          </a:xfrm>
          <a:prstGeom prst="rect">
            <a:avLst/>
          </a:prstGeom>
          <a:solidFill>
            <a:srgbClr val="65B7A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Лексические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сказки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http://img1.liveinternet.ru/images/attach/c/2/64/200/64200979_1284869564_02.png"/>
          <p:cNvPicPr/>
          <p:nvPr/>
        </p:nvPicPr>
        <p:blipFill>
          <a:blip r:embed="rId3" cstate="print"/>
          <a:srcRect l="599" t="2696" r="2823" b="3702"/>
          <a:stretch>
            <a:fillRect/>
          </a:stretch>
        </p:blipFill>
        <p:spPr bwMode="auto">
          <a:xfrm>
            <a:off x="1763688" y="1196752"/>
            <a:ext cx="1512168" cy="2088232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cs2.a5.ru/media/85/f1/87/650_85f1878e2c9ef9f6a6e115e026ffbabe.png"/>
          <p:cNvPicPr/>
          <p:nvPr/>
        </p:nvPicPr>
        <p:blipFill>
          <a:blip r:embed="rId4" cstate="print"/>
          <a:srcRect l="16357" t="491" r="32156" b="14215"/>
          <a:stretch>
            <a:fillRect/>
          </a:stretch>
        </p:blipFill>
        <p:spPr bwMode="auto">
          <a:xfrm>
            <a:off x="611560" y="1196752"/>
            <a:ext cx="1270273" cy="2088232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ages-7.moifoto.ru/big/1/157/3979110osc.jpg?134888405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861048"/>
            <a:ext cx="2520280" cy="2503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AB67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971600" y="6396335"/>
            <a:ext cx="1510606" cy="461665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/>
              <a:t>Гномики-близнецы </a:t>
            </a:r>
          </a:p>
          <a:p>
            <a:pPr algn="ctr"/>
            <a:r>
              <a:rPr lang="ru-RU" sz="1200" b="1" dirty="0" smtClean="0"/>
              <a:t>(слова омонимы)</a:t>
            </a:r>
            <a:endParaRPr lang="ru-RU" sz="1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3284984"/>
            <a:ext cx="1439561" cy="461665"/>
          </a:xfrm>
          <a:prstGeom prst="rect">
            <a:avLst/>
          </a:prstGeom>
          <a:solidFill>
            <a:srgbClr val="CC66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Гномики-приятели </a:t>
            </a:r>
          </a:p>
          <a:p>
            <a:pPr algn="ctr"/>
            <a:r>
              <a:rPr lang="ru-RU" sz="1200" b="1" dirty="0" smtClean="0"/>
              <a:t>(слова синонимы)</a:t>
            </a:r>
            <a:endParaRPr lang="ru-RU" sz="1200" b="1" dirty="0"/>
          </a:p>
        </p:txBody>
      </p:sp>
      <p:pic>
        <p:nvPicPr>
          <p:cNvPr id="11" name="Рисунок 10" descr="http://www.hullumaja.com/files/pictures/2008/09/07/yohpWvf0vA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1124744"/>
            <a:ext cx="1551434" cy="2088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ww.hullumaja.com/files/pictures/2008/09/07/yohpWvf0vA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020272" y="1124744"/>
            <a:ext cx="1512168" cy="2088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6228184" y="3284984"/>
            <a:ext cx="1730987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/>
              <a:t>Гномики – неприятели </a:t>
            </a:r>
          </a:p>
          <a:p>
            <a:pPr algn="ctr"/>
            <a:r>
              <a:rPr lang="ru-RU" sz="1200" b="1" dirty="0" smtClean="0"/>
              <a:t>(слова антонимы)</a:t>
            </a:r>
            <a:endParaRPr lang="ru-RU" sz="1200" b="1" dirty="0"/>
          </a:p>
        </p:txBody>
      </p:sp>
      <p:pic>
        <p:nvPicPr>
          <p:cNvPr id="14" name="Рисунок 13" descr="DSC_0871.JPG"/>
          <p:cNvPicPr/>
          <p:nvPr/>
        </p:nvPicPr>
        <p:blipFill>
          <a:blip r:embed="rId7" cstate="print"/>
          <a:srcRect l="66061" t="11298"/>
          <a:stretch>
            <a:fillRect/>
          </a:stretch>
        </p:blipFill>
        <p:spPr>
          <a:xfrm>
            <a:off x="5508104" y="3933056"/>
            <a:ext cx="144016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SC_0874.JPG"/>
          <p:cNvPicPr/>
          <p:nvPr/>
        </p:nvPicPr>
        <p:blipFill>
          <a:blip r:embed="rId8" cstate="print"/>
          <a:srcRect l="54356" t="21154" r="11958"/>
          <a:stretch>
            <a:fillRect/>
          </a:stretch>
        </p:blipFill>
        <p:spPr>
          <a:xfrm>
            <a:off x="7092280" y="3933056"/>
            <a:ext cx="165618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5940152" y="6057781"/>
            <a:ext cx="2511896" cy="8002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Упражнении «Всё наоборот»</a:t>
            </a:r>
          </a:p>
          <a:p>
            <a:r>
              <a:rPr lang="ru-RU" sz="1400" dirty="0" smtClean="0"/>
              <a:t> (образование антонимов) 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3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tat18.privet.ru/lr/0a2e5f052318cbc6dad8d3d5c9b2f5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19672" y="260648"/>
            <a:ext cx="55955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В работе со сказкой использую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1052736"/>
            <a:ext cx="2952328" cy="504056"/>
          </a:xfrm>
          <a:prstGeom prst="roundRect">
            <a:avLst/>
          </a:prstGeom>
          <a:solidFill>
            <a:srgbClr val="B26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Приём мнемотехники</a:t>
            </a:r>
            <a:endParaRPr lang="ru-RU" dirty="0"/>
          </a:p>
        </p:txBody>
      </p:sp>
      <p:pic>
        <p:nvPicPr>
          <p:cNvPr id="7" name="Рисунок 6" descr="DSC01230.JPG"/>
          <p:cNvPicPr/>
          <p:nvPr/>
        </p:nvPicPr>
        <p:blipFill>
          <a:blip r:embed="rId3" cstate="print">
            <a:lum bright="30000" contrast="40000"/>
          </a:blip>
          <a:stretch>
            <a:fillRect/>
          </a:stretch>
        </p:blipFill>
        <p:spPr>
          <a:xfrm>
            <a:off x="179512" y="1844824"/>
            <a:ext cx="2952328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4067944" y="1052736"/>
            <a:ext cx="4392488" cy="5040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 Компьютерную технику</a:t>
            </a:r>
            <a:endParaRPr lang="ru-RU" sz="2400" dirty="0"/>
          </a:p>
        </p:txBody>
      </p:sp>
      <p:pic>
        <p:nvPicPr>
          <p:cNvPr id="11" name="Рисунок 10" descr="DSC0122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19872" y="1844824"/>
            <a:ext cx="2672046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01229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72200" y="1844824"/>
            <a:ext cx="2592288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kwitka.ucoz.ua/_ph/3/2/992457886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23728" y="476672"/>
            <a:ext cx="65527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/>
              <a:t>Логопедическое занятие строю, используя структурные компоненты коррекционно-развивающего </a:t>
            </a:r>
            <a:r>
              <a:rPr lang="ru-RU" sz="2400" dirty="0" err="1" smtClean="0"/>
              <a:t>сказкотерапевтического</a:t>
            </a:r>
            <a:r>
              <a:rPr lang="ru-RU" sz="2400" dirty="0" smtClean="0"/>
              <a:t> занятия, для того, чтобы «погрузить» в сказочное действо, заинтересовать и удержать внимание детей на протяжении всего занятия. Заинтересованность –повышает мотивацию к учебному процессу и является стимулом для выполнения учебных задач.</a:t>
            </a:r>
          </a:p>
          <a:p>
            <a:r>
              <a:rPr lang="ru-RU" dirty="0" smtClean="0"/>
              <a:t> 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www.wallpampers.ru/pictures/1741/1280_Big_C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sp>
        <p:nvSpPr>
          <p:cNvPr id="7" name="Облако 6"/>
          <p:cNvSpPr/>
          <p:nvPr/>
        </p:nvSpPr>
        <p:spPr>
          <a:xfrm>
            <a:off x="1763688" y="0"/>
            <a:ext cx="5112568" cy="1728192"/>
          </a:xfrm>
          <a:prstGeom prst="cloud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Фрагменты структуры 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коррекционно-развивающего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сказкотерапевтического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занятия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0" y="1628800"/>
            <a:ext cx="2880320" cy="720080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467544" y="1700808"/>
            <a:ext cx="2160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 этап.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Ритуал «входа» в сказку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539552" y="2564904"/>
            <a:ext cx="3096344" cy="720080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2 этап. </a:t>
            </a:r>
            <a:r>
              <a:rPr lang="ru-RU" dirty="0" smtClean="0"/>
              <a:t>Повторение</a:t>
            </a:r>
            <a:endParaRPr lang="ru-RU" dirty="0"/>
          </a:p>
        </p:txBody>
      </p:sp>
      <p:sp>
        <p:nvSpPr>
          <p:cNvPr id="12" name="Облако 11"/>
          <p:cNvSpPr/>
          <p:nvPr/>
        </p:nvSpPr>
        <p:spPr>
          <a:xfrm>
            <a:off x="3635896" y="1916832"/>
            <a:ext cx="2736304" cy="79208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3 этап. </a:t>
            </a:r>
            <a:r>
              <a:rPr lang="ru-RU" dirty="0" smtClean="0"/>
              <a:t>Расширение.</a:t>
            </a:r>
            <a:endParaRPr lang="ru-RU" dirty="0"/>
          </a:p>
        </p:txBody>
      </p:sp>
      <p:sp>
        <p:nvSpPr>
          <p:cNvPr id="13" name="Облако 12"/>
          <p:cNvSpPr/>
          <p:nvPr/>
        </p:nvSpPr>
        <p:spPr>
          <a:xfrm>
            <a:off x="6263680" y="1268760"/>
            <a:ext cx="2880320" cy="93610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4 этап. </a:t>
            </a:r>
            <a:r>
              <a:rPr lang="ru-RU" dirty="0" smtClean="0"/>
              <a:t>Закрепление</a:t>
            </a:r>
            <a:endParaRPr lang="ru-RU" dirty="0"/>
          </a:p>
        </p:txBody>
      </p:sp>
      <p:sp>
        <p:nvSpPr>
          <p:cNvPr id="14" name="Облако 13"/>
          <p:cNvSpPr/>
          <p:nvPr/>
        </p:nvSpPr>
        <p:spPr>
          <a:xfrm>
            <a:off x="3491880" y="3068960"/>
            <a:ext cx="2952328" cy="936104"/>
          </a:xfrm>
          <a:prstGeom prst="cloud">
            <a:avLst/>
          </a:prstGeom>
          <a:solidFill>
            <a:srgbClr val="26B1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5 этап. </a:t>
            </a:r>
            <a:r>
              <a:rPr lang="ru-RU" dirty="0" smtClean="0"/>
              <a:t>Интеграция</a:t>
            </a:r>
            <a:endParaRPr lang="ru-RU" dirty="0"/>
          </a:p>
        </p:txBody>
      </p:sp>
      <p:sp>
        <p:nvSpPr>
          <p:cNvPr id="15" name="Облако 14"/>
          <p:cNvSpPr/>
          <p:nvPr/>
        </p:nvSpPr>
        <p:spPr>
          <a:xfrm>
            <a:off x="6300192" y="2348880"/>
            <a:ext cx="2843808" cy="1008112"/>
          </a:xfrm>
          <a:prstGeom prst="cloud">
            <a:avLst/>
          </a:prstGeom>
          <a:solidFill>
            <a:srgbClr val="5493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6 этап.</a:t>
            </a:r>
          </a:p>
          <a:p>
            <a:pPr algn="ctr"/>
            <a:r>
              <a:rPr lang="ru-RU" dirty="0" err="1" smtClean="0"/>
              <a:t>Резюмирование</a:t>
            </a:r>
            <a:r>
              <a:rPr lang="ru-RU" u="sng" dirty="0" smtClean="0"/>
              <a:t> </a:t>
            </a:r>
          </a:p>
          <a:p>
            <a:pPr algn="ctr"/>
            <a:endParaRPr lang="ru-RU" dirty="0"/>
          </a:p>
        </p:txBody>
      </p:sp>
      <p:sp>
        <p:nvSpPr>
          <p:cNvPr id="16" name="Облако 15"/>
          <p:cNvSpPr/>
          <p:nvPr/>
        </p:nvSpPr>
        <p:spPr>
          <a:xfrm>
            <a:off x="5868144" y="4077072"/>
            <a:ext cx="2843808" cy="1008112"/>
          </a:xfrm>
          <a:prstGeom prst="cloud">
            <a:avLst/>
          </a:prstGeom>
          <a:solidFill>
            <a:srgbClr val="5493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7 этап</a:t>
            </a:r>
          </a:p>
          <a:p>
            <a:pPr algn="ctr"/>
            <a:r>
              <a:rPr lang="ru-RU" dirty="0" smtClean="0"/>
              <a:t>Ритуал «выхода» из сказки. </a:t>
            </a:r>
            <a:r>
              <a:rPr lang="ru-RU" u="sng" dirty="0" smtClean="0"/>
              <a:t>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38913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5" grpId="2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otokanal.com/thumbnails/72/picture-2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444" cy="6858000"/>
          </a:xfrm>
          <a:prstGeom prst="rect">
            <a:avLst/>
          </a:prstGeom>
          <a:noFill/>
        </p:spPr>
      </p:pic>
      <p:sp>
        <p:nvSpPr>
          <p:cNvPr id="7" name="Рамка 6"/>
          <p:cNvSpPr/>
          <p:nvPr/>
        </p:nvSpPr>
        <p:spPr>
          <a:xfrm>
            <a:off x="179512" y="188640"/>
            <a:ext cx="3600400" cy="201622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48680"/>
            <a:ext cx="27900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bg1"/>
                </a:solidFill>
              </a:rPr>
              <a:t>1 этап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Ритуал «входа»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 сказку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2420888"/>
            <a:ext cx="3672408" cy="1200329"/>
          </a:xfrm>
          <a:prstGeom prst="rect">
            <a:avLst/>
          </a:prstGeom>
          <a:solidFill>
            <a:srgbClr val="A773DB"/>
          </a:solidFill>
          <a:ln>
            <a:noFill/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настрой на совместную работу. Войти в сказку.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79512" y="3861048"/>
            <a:ext cx="3816424" cy="2677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этапа: Коллективное упражнение (взявшись за руки в кругу, все выполняют «сплачивающее» действие).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F:\Новая папка (2)\DSC_0552.JPG"/>
          <p:cNvPicPr>
            <a:picLocks noChangeAspect="1" noChangeArrowheads="1"/>
          </p:cNvPicPr>
          <p:nvPr/>
        </p:nvPicPr>
        <p:blipFill>
          <a:blip r:embed="rId3" cstate="print"/>
          <a:srcRect l="14356" t="26625" r="12327"/>
          <a:stretch>
            <a:fillRect/>
          </a:stretch>
        </p:blipFill>
        <p:spPr bwMode="auto">
          <a:xfrm>
            <a:off x="4716016" y="3645024"/>
            <a:ext cx="3926735" cy="2619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4403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3730" name="Picture 2" descr="http://www.gandex.ru/upl/files/wppacks/thumb/kids-wallpaper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966" cy="6858000"/>
          </a:xfrm>
          <a:prstGeom prst="rect">
            <a:avLst/>
          </a:prstGeom>
          <a:noFill/>
        </p:spPr>
      </p:pic>
      <p:sp>
        <p:nvSpPr>
          <p:cNvPr id="5" name="Пятно 2 4"/>
          <p:cNvSpPr/>
          <p:nvPr/>
        </p:nvSpPr>
        <p:spPr>
          <a:xfrm>
            <a:off x="0" y="620688"/>
            <a:ext cx="3384376" cy="2736304"/>
          </a:xfrm>
          <a:prstGeom prst="irregularSeal2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539552" y="1439199"/>
            <a:ext cx="20517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2этап.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Повторение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4788024" y="620688"/>
            <a:ext cx="3600400" cy="213285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5292080" y="1124744"/>
            <a:ext cx="248376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Вспомнить то, что делали в прошлый раз и какие выводы для себя сделали, какой опыт приобрели, чему научились.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131840" y="4581128"/>
            <a:ext cx="5040560" cy="20882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995936" y="4940587"/>
            <a:ext cx="345638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Содержание этапа: </a:t>
            </a:r>
            <a:r>
              <a:rPr lang="ru-RU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Логопед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задает детям вопросы о том, что было в прошлый раз; что они помнят; использовали ли они новый опыт в течение тех дней, пока не было занятий; как им помогло в жизни то, чему они научились в прошлый раз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т.п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0657" grpId="0"/>
      <p:bldP spid="7" grpId="0" animBg="1"/>
      <p:bldP spid="70658" grpId="0"/>
      <p:bldP spid="10" grpId="0" animBg="1"/>
      <p:bldP spid="706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1366x768.net/large/201111/2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5" y="404664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2800" dirty="0" smtClean="0"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196752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Изучить и проанализировать психолого-педагогическую литературу по теме исследования </a:t>
            </a:r>
            <a:endParaRPr lang="ru-RU" sz="20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1844824"/>
            <a:ext cx="7128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(технология комплексной </a:t>
            </a:r>
            <a:r>
              <a:rPr lang="ru-RU" sz="2000" i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сказкотерапии</a:t>
            </a:r>
            <a:r>
              <a:rPr lang="ru-RU" sz="2000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направленная на развитие эмоционально-волевой сферы, развитие самосознания и созидательной системы ценностей (автор Т. Д. </a:t>
            </a:r>
            <a:r>
              <a:rPr lang="ru-RU" sz="2000" i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Зинкевич-Евстигнеева</a:t>
            </a:r>
            <a:r>
              <a:rPr lang="ru-RU" sz="2000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2011)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3140968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Разработать концептуальные положения данной проблемы</a:t>
            </a:r>
            <a:endParaRPr lang="ru-RU" sz="20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3789040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Разработать серию логопедических занятий для детей старшего дошкольного возраста с элементами </a:t>
            </a:r>
            <a:r>
              <a:rPr lang="ru-RU" sz="2000" b="1" i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сказкотерипии</a:t>
            </a:r>
            <a:endParaRPr lang="ru-RU" sz="2000" b="1" i="1" dirty="0" smtClean="0">
              <a:latin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4869160"/>
            <a:ext cx="5111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b="1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Создать предметно-развивающую среду</a:t>
            </a:r>
            <a:endParaRPr lang="ru-RU" sz="2000" b="1" i="1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://data.photo.sibnet.ru/upload/imggreat/127682572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90656"/>
          </a:xfrm>
          <a:prstGeom prst="rect">
            <a:avLst/>
          </a:prstGeom>
          <a:noFill/>
        </p:spPr>
      </p:pic>
      <p:pic>
        <p:nvPicPr>
          <p:cNvPr id="7170" name="Picture 2" descr="http://alexandr-matyuhin.narod.ru/ramki/klipart_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0"/>
            <a:ext cx="4038600" cy="3886201"/>
          </a:xfrm>
          <a:prstGeom prst="rect">
            <a:avLst/>
          </a:prstGeom>
          <a:noFill/>
        </p:spPr>
      </p:pic>
      <p:sp>
        <p:nvSpPr>
          <p:cNvPr id="27" name="Параллелограмм 26"/>
          <p:cNvSpPr/>
          <p:nvPr/>
        </p:nvSpPr>
        <p:spPr>
          <a:xfrm>
            <a:off x="4283968" y="3573016"/>
            <a:ext cx="288032" cy="3284984"/>
          </a:xfrm>
          <a:prstGeom prst="parallelogram">
            <a:avLst/>
          </a:prstGeom>
          <a:solidFill>
            <a:srgbClr val="2270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4" name="Picture 6" descr="http://www.junkuchan.org/a/src/13136391715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053033"/>
            <a:ext cx="4557651" cy="4804967"/>
          </a:xfrm>
          <a:prstGeom prst="rect">
            <a:avLst/>
          </a:prstGeom>
          <a:noFill/>
        </p:spPr>
      </p:pic>
      <p:pic>
        <p:nvPicPr>
          <p:cNvPr id="11" name="Picture 6" descr="http://www.junkuchan.org/a/src/13136391715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638943">
            <a:off x="50848" y="2577828"/>
            <a:ext cx="4413635" cy="465313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491880" y="1484784"/>
            <a:ext cx="2142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bg1"/>
                </a:solidFill>
              </a:rPr>
              <a:t>3 этап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Расширение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03648" y="3356992"/>
            <a:ext cx="194421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Расширить представления ребенка о чем-либо.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868144" y="3573016"/>
            <a:ext cx="201622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этапа: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Показываю или рассказываю детям новую сказку, фрагмент сказки с постановкой задач по преодолению препятствий.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/>
      <p:bldP spid="7169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://rewalls.com/pic/201011/1280x768/reWalls.com-8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Багетная рамка 7"/>
          <p:cNvSpPr/>
          <p:nvPr/>
        </p:nvSpPr>
        <p:spPr>
          <a:xfrm>
            <a:off x="5652120" y="188640"/>
            <a:ext cx="3240360" cy="1368152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/>
              <a:t>4 этап</a:t>
            </a:r>
          </a:p>
          <a:p>
            <a:pPr algn="ctr"/>
            <a:r>
              <a:rPr lang="ru-RU" sz="2800" b="1" dirty="0" smtClean="0"/>
              <a:t> Закрепление</a:t>
            </a:r>
            <a:endParaRPr lang="ru-RU" sz="2800" dirty="0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83568" y="5588079"/>
            <a:ext cx="3600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2267744" y="404664"/>
            <a:ext cx="2520280" cy="2592288"/>
          </a:xfrm>
          <a:prstGeom prst="flowChartConnector">
            <a:avLst/>
          </a:prstGeom>
          <a:solidFill>
            <a:srgbClr val="EFFC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3275856" y="2996952"/>
            <a:ext cx="288032" cy="360040"/>
          </a:xfrm>
          <a:prstGeom prst="triangle">
            <a:avLst/>
          </a:prstGeom>
          <a:solidFill>
            <a:srgbClr val="EFFC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2483768" y="836712"/>
            <a:ext cx="201622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600" b="1" i="1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Приобретение нового опыта, появление новых качеств личности ребенка, закрепление и повторение учебного материала.</a:t>
            </a:r>
            <a:endParaRPr kumimoji="0" lang="ru-RU" sz="1600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cxnSp>
        <p:nvCxnSpPr>
          <p:cNvPr id="19" name="Скругленная соединительная линия 18"/>
          <p:cNvCxnSpPr/>
          <p:nvPr/>
        </p:nvCxnSpPr>
        <p:spPr>
          <a:xfrm rot="5400000">
            <a:off x="1691680" y="4077072"/>
            <a:ext cx="2448272" cy="1008112"/>
          </a:xfrm>
          <a:prstGeom prst="curvedConnector3">
            <a:avLst>
              <a:gd name="adj1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узел 19"/>
          <p:cNvSpPr/>
          <p:nvPr/>
        </p:nvSpPr>
        <p:spPr>
          <a:xfrm>
            <a:off x="5508104" y="2060848"/>
            <a:ext cx="2880320" cy="2880320"/>
          </a:xfrm>
          <a:prstGeom prst="flowChartConnector">
            <a:avLst/>
          </a:prstGeom>
          <a:solidFill>
            <a:srgbClr val="F74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 smtClean="0"/>
              <a:t> </a:t>
            </a:r>
            <a:r>
              <a:rPr lang="ru-RU" sz="1400" b="1" u="sng" dirty="0" smtClean="0"/>
              <a:t>Содержание этапа</a:t>
            </a:r>
            <a:r>
              <a:rPr lang="ru-RU" sz="1400" b="1" dirty="0" smtClean="0"/>
              <a:t>: </a:t>
            </a:r>
            <a:r>
              <a:rPr lang="ru-RU" sz="1400" dirty="0" smtClean="0"/>
              <a:t>Провожу дидактические игры, позволяющие детям приобрести новый опыт и закрепить знания, умения и навыки; совершаются символические путешествия, превращения и </a:t>
            </a:r>
            <a:r>
              <a:rPr lang="ru-RU" sz="1400" dirty="0" err="1" smtClean="0"/>
              <a:t>пр</a:t>
            </a:r>
            <a:endParaRPr lang="ru-RU" sz="1400" dirty="0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2595441">
            <a:off x="5679233" y="4501778"/>
            <a:ext cx="360040" cy="432048"/>
          </a:xfrm>
          <a:prstGeom prst="triangle">
            <a:avLst/>
          </a:prstGeom>
          <a:solidFill>
            <a:srgbClr val="F74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Shape 24"/>
          <p:cNvCxnSpPr/>
          <p:nvPr/>
        </p:nvCxnSpPr>
        <p:spPr>
          <a:xfrm rot="10800000" flipV="1">
            <a:off x="2051720" y="4869160"/>
            <a:ext cx="3731506" cy="1362182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6153" grpId="0"/>
      <p:bldP spid="20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027.radikal.ru/0805/58/22a9060901a2t.jpg"/>
          <p:cNvPicPr>
            <a:picLocks noChangeAspect="1" noChangeArrowheads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</p:spPr>
      </p:pic>
      <p:sp>
        <p:nvSpPr>
          <p:cNvPr id="5" name="Двойная волна 4"/>
          <p:cNvSpPr/>
          <p:nvPr/>
        </p:nvSpPr>
        <p:spPr>
          <a:xfrm>
            <a:off x="5652120" y="1196752"/>
            <a:ext cx="3312368" cy="1368152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/>
              <a:t>5 этап</a:t>
            </a:r>
          </a:p>
          <a:p>
            <a:pPr algn="ctr"/>
            <a:r>
              <a:rPr lang="ru-RU" sz="2800" b="1" dirty="0" smtClean="0"/>
              <a:t> Интеграция</a:t>
            </a:r>
            <a:endParaRPr lang="ru-RU" sz="2800" dirty="0"/>
          </a:p>
        </p:txBody>
      </p:sp>
      <p:sp>
        <p:nvSpPr>
          <p:cNvPr id="10" name="Двойная волна 9"/>
          <p:cNvSpPr/>
          <p:nvPr/>
        </p:nvSpPr>
        <p:spPr>
          <a:xfrm>
            <a:off x="5652120" y="2708920"/>
            <a:ext cx="3240360" cy="1512168"/>
          </a:xfrm>
          <a:prstGeom prst="doubleWave">
            <a:avLst/>
          </a:prstGeom>
          <a:solidFill>
            <a:srgbClr val="4AC2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Цель:</a:t>
            </a:r>
            <a:r>
              <a:rPr lang="ru-RU" dirty="0" smtClean="0"/>
              <a:t> </a:t>
            </a:r>
            <a:r>
              <a:rPr lang="ru-RU" i="1" dirty="0" smtClean="0"/>
              <a:t>Связать опыт с реальной жизнью</a:t>
            </a:r>
            <a:endParaRPr lang="ru-RU" dirty="0"/>
          </a:p>
        </p:txBody>
      </p:sp>
      <p:sp>
        <p:nvSpPr>
          <p:cNvPr id="11" name="Двойная волна 10"/>
          <p:cNvSpPr/>
          <p:nvPr/>
        </p:nvSpPr>
        <p:spPr>
          <a:xfrm>
            <a:off x="5652120" y="4365104"/>
            <a:ext cx="3312368" cy="1656184"/>
          </a:xfrm>
          <a:prstGeom prst="doubleWave">
            <a:avLst/>
          </a:prstGeom>
          <a:solidFill>
            <a:srgbClr val="E38A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Содержание этапа</a:t>
            </a:r>
            <a:r>
              <a:rPr lang="ru-RU" dirty="0" smtClean="0"/>
              <a:t>: Обсуждаю и анализирую вместе с детьми, в каких ситуациях их жизни они могут использовать тот опыт, что приобрели сегодня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wallpaper.goodfon.ru/image/245989-1280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251520" y="2924944"/>
            <a:ext cx="4248472" cy="1152128"/>
          </a:xfrm>
          <a:prstGeom prst="ellipse">
            <a:avLst/>
          </a:prstGeom>
          <a:solidFill>
            <a:srgbClr val="7D3A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/>
              <a:t>6 этап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 err="1" smtClean="0"/>
              <a:t>Резюмирование</a:t>
            </a:r>
            <a:endParaRPr lang="ru-RU" sz="2400" dirty="0"/>
          </a:p>
        </p:txBody>
      </p:sp>
      <p:sp>
        <p:nvSpPr>
          <p:cNvPr id="9" name="Блок-схема: сопоставление 8"/>
          <p:cNvSpPr/>
          <p:nvPr/>
        </p:nvSpPr>
        <p:spPr>
          <a:xfrm>
            <a:off x="0" y="3212976"/>
            <a:ext cx="432048" cy="576064"/>
          </a:xfrm>
          <a:prstGeom prst="flowChartCollate">
            <a:avLst/>
          </a:prstGeom>
          <a:solidFill>
            <a:srgbClr val="7D3A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5652120" y="1124744"/>
            <a:ext cx="2664296" cy="1512168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 smtClean="0">
                <a:solidFill>
                  <a:schemeClr val="bg1"/>
                </a:solidFill>
              </a:rPr>
              <a:t>Цель</a:t>
            </a:r>
            <a:r>
              <a:rPr lang="ru-RU" sz="1600" b="1" i="1" dirty="0" smtClean="0">
                <a:solidFill>
                  <a:schemeClr val="bg1"/>
                </a:solidFill>
              </a:rPr>
              <a:t>: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i="1" dirty="0" smtClean="0">
                <a:solidFill>
                  <a:schemeClr val="bg1"/>
                </a:solidFill>
              </a:rPr>
              <a:t>Обобщить приобретенный опыт, связать его с уже </a:t>
            </a:r>
            <a:r>
              <a:rPr lang="ru-RU" i="1" dirty="0" smtClean="0">
                <a:solidFill>
                  <a:schemeClr val="bg1"/>
                </a:solidFill>
              </a:rPr>
              <a:t>имеющимся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Выноска-облако 10"/>
          <p:cNvSpPr/>
          <p:nvPr/>
        </p:nvSpPr>
        <p:spPr>
          <a:xfrm flipH="1">
            <a:off x="251520" y="1772816"/>
            <a:ext cx="3276872" cy="1944216"/>
          </a:xfrm>
          <a:prstGeom prst="cloudCallout">
            <a:avLst/>
          </a:prstGeom>
          <a:solidFill>
            <a:srgbClr val="28BA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1916832"/>
            <a:ext cx="2358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 smtClean="0"/>
              <a:t>Содержание этапа</a:t>
            </a:r>
            <a:r>
              <a:rPr lang="ru-RU" sz="1200" dirty="0" smtClean="0"/>
              <a:t>: Подвожу итоги занятия, отмечаю каждого ребенка за достижения, подчеркиваю значимость приобретенного опыта, проговариваю конкретные ситуации, в которых дети могут использовать новый опыт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02  E" pathEditMode="relative" ptsTypes="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02  E" pathEditMode="relative" ptsTypes="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://cs5972.userapi.com/u13187108/-14/x_227b51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179512" y="0"/>
            <a:ext cx="2304256" cy="2016224"/>
          </a:xfrm>
          <a:prstGeom prst="horizontalScroll">
            <a:avLst/>
          </a:prstGeom>
          <a:solidFill>
            <a:srgbClr val="8238CC"/>
          </a:solidFill>
          <a:ln>
            <a:solidFill>
              <a:srgbClr val="D18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/>
              <a:t> </a:t>
            </a:r>
            <a:r>
              <a:rPr lang="ru-RU" sz="2400" b="1" u="sng" dirty="0" smtClean="0"/>
              <a:t>7 этап </a:t>
            </a:r>
          </a:p>
          <a:p>
            <a:pPr algn="ctr"/>
            <a:r>
              <a:rPr lang="ru-RU" sz="2400" b="1" dirty="0" smtClean="0"/>
              <a:t>Ритуал «выхода» из сказки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87624" y="5053826"/>
            <a:ext cx="3419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Месяц 7"/>
          <p:cNvSpPr/>
          <p:nvPr/>
        </p:nvSpPr>
        <p:spPr>
          <a:xfrm rot="16200000">
            <a:off x="1439652" y="2312876"/>
            <a:ext cx="2448272" cy="4536504"/>
          </a:xfrm>
          <a:prstGeom prst="moon">
            <a:avLst/>
          </a:prstGeom>
          <a:solidFill>
            <a:srgbClr val="C30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331640" y="4437112"/>
            <a:ext cx="25557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Закрепить новый опыт, подготовить ребенка к взаимодействию в привычной социальной среде.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Блок-схема: сохраненные данные 9"/>
          <p:cNvSpPr/>
          <p:nvPr/>
        </p:nvSpPr>
        <p:spPr>
          <a:xfrm>
            <a:off x="1691680" y="1916832"/>
            <a:ext cx="1728192" cy="2448272"/>
          </a:xfrm>
          <a:prstGeom prst="flowChartOnlineStorage">
            <a:avLst/>
          </a:prstGeom>
          <a:solidFill>
            <a:srgbClr val="A773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Двойная волна 12"/>
          <p:cNvSpPr/>
          <p:nvPr/>
        </p:nvSpPr>
        <p:spPr>
          <a:xfrm>
            <a:off x="251520" y="5445224"/>
            <a:ext cx="8424936" cy="1196752"/>
          </a:xfrm>
          <a:prstGeom prst="doubleWave">
            <a:avLst/>
          </a:prstGeom>
          <a:solidFill>
            <a:srgbClr val="43B7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11560" y="5661248"/>
            <a:ext cx="77048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этапа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Повторение ритуала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входа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занятие с дополнением: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берем с собой все важное, что было сегодня с нами, все, чему мы научились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Дети протягивают руки в круг, совершают действие, как будто что-то берут из круга, прикладывают руки к груди.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42" name="Picture 2" descr="http://www.proza.ru/pics/2010/08/11/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60648"/>
            <a:ext cx="2600325" cy="3886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26" grpId="0"/>
      <p:bldP spid="10" grpId="0" animBg="1"/>
      <p:bldP spid="13" grpId="0" animBg="1"/>
      <p:bldP spid="10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s5972.userapi.com/u13187108/-14/x_227b51ae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F:\Новая папка (2)\DSC_0557.JPG"/>
          <p:cNvPicPr>
            <a:picLocks noChangeAspect="1" noChangeArrowheads="1"/>
          </p:cNvPicPr>
          <p:nvPr/>
        </p:nvPicPr>
        <p:blipFill>
          <a:blip r:embed="rId3" cstate="print"/>
          <a:srcRect l="8850" t="25123" r="-747"/>
          <a:stretch>
            <a:fillRect/>
          </a:stretch>
        </p:blipFill>
        <p:spPr bwMode="auto">
          <a:xfrm>
            <a:off x="467544" y="332656"/>
            <a:ext cx="3925064" cy="4797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F:\Новая папка (2)\DSC_0559.JPG"/>
          <p:cNvPicPr>
            <a:picLocks noChangeAspect="1" noChangeArrowheads="1"/>
          </p:cNvPicPr>
          <p:nvPr/>
        </p:nvPicPr>
        <p:blipFill>
          <a:blip r:embed="rId4" cstate="print"/>
          <a:srcRect t="16856"/>
          <a:stretch>
            <a:fillRect/>
          </a:stretch>
        </p:blipFill>
        <p:spPr bwMode="auto">
          <a:xfrm>
            <a:off x="4860032" y="1484784"/>
            <a:ext cx="4036568" cy="5034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http://stat16.privet.ru/lr/090fd2ebaee3730484e020689c152c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632"/>
            <a:ext cx="9144000" cy="6870632"/>
          </a:xfrm>
          <a:prstGeom prst="rect">
            <a:avLst/>
          </a:prstGeom>
          <a:noFill/>
        </p:spPr>
      </p:pic>
      <p:pic>
        <p:nvPicPr>
          <p:cNvPr id="5" name="Рисунок 4" descr="http://32teremok.ucoz.ru/_si/0/s69619763.jpg">
            <a:hlinkClick r:id="rId3" tgtFrame="&quot;_blank&quot;" tooltip="&quot;Нажмите, для просмотра в полном размере...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116632"/>
            <a:ext cx="86409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32teremok.ucoz.ru/_si/0/s65793726.jpg">
            <a:hlinkClick r:id="rId5" tgtFrame="&quot;_blank&quot;" tooltip="&quot;Нажмите, для просмотра в полном размере...&quot;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116632"/>
            <a:ext cx="93610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915816" y="5877272"/>
            <a:ext cx="6048672" cy="432048"/>
          </a:xfrm>
          <a:prstGeom prst="rect">
            <a:avLst/>
          </a:prstGeom>
          <a:solidFill>
            <a:srgbClr val="CA9BD9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5229200"/>
            <a:ext cx="6048672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i="1" dirty="0" smtClean="0"/>
              <a:t>Умеет «читать» эмоциональные состояния по мимике, жестам, интонации голоса, высказывает мнение о причинах эмоционального состояния сверстника.</a:t>
            </a:r>
            <a:endParaRPr lang="ru-RU" sz="12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4581128"/>
            <a:ext cx="604867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i="1" dirty="0" smtClean="0"/>
              <a:t>Правильно понимает эмоциональные состояния других людей, активно выражает готовность помочь</a:t>
            </a:r>
            <a:endParaRPr lang="ru-RU" sz="12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915816" y="1700808"/>
            <a:ext cx="6048672" cy="461665"/>
          </a:xfrm>
          <a:prstGeom prst="rect">
            <a:avLst/>
          </a:prstGeom>
          <a:solidFill>
            <a:srgbClr val="45C7AE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i="1" dirty="0" smtClean="0"/>
              <a:t>Интересуется новым, неизвестным в окружающем мире (</a:t>
            </a:r>
            <a:r>
              <a:rPr lang="ru-RU" sz="1200" i="1" dirty="0" err="1" smtClean="0"/>
              <a:t>мире</a:t>
            </a:r>
            <a:r>
              <a:rPr lang="ru-RU" sz="1200" i="1" dirty="0" smtClean="0"/>
              <a:t> предметов и вещей, мире отношений и своем внутренней мире).</a:t>
            </a:r>
            <a:endParaRPr lang="ru-RU" sz="1200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915816" y="2204864"/>
            <a:ext cx="6048672" cy="461665"/>
          </a:xfrm>
          <a:prstGeom prst="rect">
            <a:avLst/>
          </a:prstGeom>
          <a:solidFill>
            <a:srgbClr val="43B7AC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i="1" dirty="0" smtClean="0"/>
              <a:t>Использует разные способы познания мира природы, пользуется схемами, наглядными моделями.</a:t>
            </a:r>
            <a:endParaRPr lang="ru-RU" sz="1200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15816" y="2708920"/>
            <a:ext cx="6048672" cy="276999"/>
          </a:xfrm>
          <a:prstGeom prst="rect">
            <a:avLst/>
          </a:prstGeom>
          <a:solidFill>
            <a:srgbClr val="00FF99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i="1" dirty="0" smtClean="0"/>
              <a:t>Отличается высокой речевой активностью, готовностью принять общий замысел. </a:t>
            </a:r>
            <a:endParaRPr lang="ru-RU" sz="1200" i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915816" y="3068960"/>
            <a:ext cx="6048672" cy="461665"/>
          </a:xfrm>
          <a:prstGeom prst="rect">
            <a:avLst/>
          </a:prstGeom>
          <a:solidFill>
            <a:srgbClr val="99FF99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i="1" dirty="0" smtClean="0"/>
              <a:t>Умеет сам выдвинуть идеи, план действий, организовать партнеров по деятельности</a:t>
            </a:r>
            <a:endParaRPr lang="ru-RU" sz="1200" i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915816" y="3573016"/>
            <a:ext cx="6048672" cy="461665"/>
          </a:xfrm>
          <a:prstGeom prst="rect">
            <a:avLst/>
          </a:prstGeom>
          <a:solidFill>
            <a:srgbClr val="CCFFCC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i="1" dirty="0" smtClean="0"/>
              <a:t>Имеет способность к обобщению, установление причинно-следственных связей и речевому планированию.</a:t>
            </a:r>
            <a:endParaRPr lang="ru-RU" sz="1200" i="1" dirty="0"/>
          </a:p>
        </p:txBody>
      </p:sp>
      <p:sp>
        <p:nvSpPr>
          <p:cNvPr id="24" name="Горизонтальный свиток 23"/>
          <p:cNvSpPr/>
          <p:nvPr/>
        </p:nvSpPr>
        <p:spPr>
          <a:xfrm>
            <a:off x="1691680" y="0"/>
            <a:ext cx="5976664" cy="1412776"/>
          </a:xfrm>
          <a:prstGeom prst="horizontalScroll">
            <a:avLst/>
          </a:prstGeom>
          <a:solidFill>
            <a:srgbClr val="8984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В соответствии с новыми федеральными государственными требованиями, по завершению дошкольного образования,  воспитанник должен соответствовать </a:t>
            </a:r>
            <a:r>
              <a:rPr lang="ru-RU" u="sng" dirty="0" smtClean="0"/>
              <a:t>Модели выпускника ДОУ</a:t>
            </a:r>
            <a:endParaRPr lang="ru-RU" u="sng" dirty="0"/>
          </a:p>
        </p:txBody>
      </p:sp>
      <p:sp>
        <p:nvSpPr>
          <p:cNvPr id="25" name="Выноска со стрелкой вправо 24"/>
          <p:cNvSpPr/>
          <p:nvPr/>
        </p:nvSpPr>
        <p:spPr>
          <a:xfrm>
            <a:off x="179512" y="2132856"/>
            <a:ext cx="2520280" cy="1368152"/>
          </a:xfrm>
          <a:prstGeom prst="rightArrowCallout">
            <a:avLst/>
          </a:prstGeom>
          <a:solidFill>
            <a:srgbClr val="34D8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/>
              <a:t>Любознательный, </a:t>
            </a:r>
          </a:p>
          <a:p>
            <a:r>
              <a:rPr lang="ru-RU" sz="1400" b="1" dirty="0" smtClean="0"/>
              <a:t>активный</a:t>
            </a:r>
            <a:endParaRPr lang="ru-RU" sz="1400" dirty="0"/>
          </a:p>
        </p:txBody>
      </p:sp>
      <p:sp>
        <p:nvSpPr>
          <p:cNvPr id="26" name="Выноска со стрелкой вправо 25"/>
          <p:cNvSpPr/>
          <p:nvPr/>
        </p:nvSpPr>
        <p:spPr>
          <a:xfrm>
            <a:off x="179512" y="4797152"/>
            <a:ext cx="2592288" cy="1296144"/>
          </a:xfrm>
          <a:prstGeom prst="rightArrowCallout">
            <a:avLst/>
          </a:prstGeom>
          <a:solidFill>
            <a:srgbClr val="99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Эмоционально отзывчивый</a:t>
            </a:r>
            <a:endParaRPr lang="ru-RU" sz="16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915816" y="5877272"/>
            <a:ext cx="59046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Эмоционально реагирует на произведения изобразительного искусства, музыкальные и художественные произведения,  мир природы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04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3186" name="Picture 2" descr="http://zeiss.ucoz.ru/_ph/11/2/801944724.jpg"/>
          <p:cNvPicPr>
            <a:picLocks noChangeAspect="1" noChangeArrowheads="1"/>
          </p:cNvPicPr>
          <p:nvPr/>
        </p:nvPicPr>
        <p:blipFill>
          <a:blip r:embed="rId2" cstate="print"/>
          <a:srcRect b="77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771800" y="908720"/>
            <a:ext cx="6192688" cy="646331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r>
              <a:rPr lang="ru-RU" sz="1200" i="1" dirty="0" smtClean="0"/>
              <a:t>Способность к фантазии и воображению, ярко проявляющаяся в ролевой и режиссёрской играх, которые к концу дошкольного периода характеризуются наличием оригинального замысла, гибкостью сюжетной линии в зависимости от условий и обстоятельств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71800" y="332656"/>
            <a:ext cx="6192688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ru-RU" sz="1200" i="1" dirty="0" smtClean="0"/>
              <a:t>Проявление доброжелательного отношения к окружающим людям, отзывчивость к их переживаниям</a:t>
            </a:r>
            <a:endParaRPr lang="ru-RU" sz="1200" i="1" dirty="0"/>
          </a:p>
        </p:txBody>
      </p:sp>
      <p:sp>
        <p:nvSpPr>
          <p:cNvPr id="14" name="Выноска со стрелкой вправо 13"/>
          <p:cNvSpPr/>
          <p:nvPr/>
        </p:nvSpPr>
        <p:spPr>
          <a:xfrm>
            <a:off x="179512" y="476672"/>
            <a:ext cx="2448272" cy="864096"/>
          </a:xfrm>
          <a:prstGeom prst="rightArrowCallout">
            <a:avLst/>
          </a:prstGeom>
          <a:solidFill>
            <a:srgbClr val="D636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err="1" smtClean="0"/>
              <a:t>Коммуникативно</a:t>
            </a:r>
            <a:r>
              <a:rPr lang="ru-RU" sz="1400" b="1" dirty="0" smtClean="0"/>
              <a:t> развит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771800" y="2348880"/>
            <a:ext cx="619268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i="1" dirty="0" smtClean="0"/>
              <a:t>Ребенок способен предложить собственный замысел и воплотить его в рисунке, рассказе. </a:t>
            </a:r>
            <a:endParaRPr lang="ru-RU" sz="1200" i="1" dirty="0"/>
          </a:p>
        </p:txBody>
      </p:sp>
      <p:sp>
        <p:nvSpPr>
          <p:cNvPr id="17" name="Выноска со стрелкой вправо 16"/>
          <p:cNvSpPr/>
          <p:nvPr/>
        </p:nvSpPr>
        <p:spPr>
          <a:xfrm>
            <a:off x="251520" y="2276872"/>
            <a:ext cx="2448272" cy="1224136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Способный решать интеллектуальные и личностные задачи (проблемы), адекватные возрасту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771800" y="2996952"/>
            <a:ext cx="6210944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i="1" dirty="0" smtClean="0"/>
              <a:t>Ребенок может применять усвоенные знания и способы деятельности для решения новых задач (проблем), поставленных как взрослым, так и им самим, в зависимости от ситуации может преобразовывать способы решения задач (проблем). </a:t>
            </a:r>
            <a:endParaRPr lang="ru-RU" sz="1200" i="1" dirty="0"/>
          </a:p>
        </p:txBody>
      </p:sp>
      <p:sp>
        <p:nvSpPr>
          <p:cNvPr id="20" name="Выноска со стрелкой вправо 19"/>
          <p:cNvSpPr/>
          <p:nvPr/>
        </p:nvSpPr>
        <p:spPr>
          <a:xfrm>
            <a:off x="179512" y="4725144"/>
            <a:ext cx="2448272" cy="1296144"/>
          </a:xfrm>
          <a:prstGeom prst="rightArrowCallou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 </a:t>
            </a:r>
            <a:r>
              <a:rPr lang="ru-RU" sz="1400" b="1" dirty="0" smtClean="0"/>
              <a:t>Психологические характеристики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771800" y="4149080"/>
            <a:ext cx="61926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i="1" dirty="0" smtClean="0"/>
              <a:t>Устойчивое положительное отношение к себе, уверенность в своих силах, открытость внешнему миру. </a:t>
            </a:r>
            <a:endParaRPr lang="ru-RU" sz="1200" i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771800" y="4797152"/>
            <a:ext cx="619268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i="1" dirty="0" smtClean="0"/>
              <a:t>Способность к инициативе и самостоятельности в сфере решения социальных и бытовых задач. </a:t>
            </a:r>
            <a:endParaRPr lang="ru-RU" sz="1200" i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771800" y="5445224"/>
            <a:ext cx="6192688" cy="461665"/>
          </a:xfrm>
          <a:prstGeom prst="rect">
            <a:avLst/>
          </a:prstGeom>
          <a:solidFill>
            <a:srgbClr val="FF9966"/>
          </a:solidFill>
        </p:spPr>
        <p:txBody>
          <a:bodyPr wrap="square">
            <a:spAutoFit/>
          </a:bodyPr>
          <a:lstStyle/>
          <a:p>
            <a:r>
              <a:rPr lang="ru-RU" sz="1200" i="1" dirty="0" smtClean="0"/>
              <a:t>Активность при участии в игре, общении и других видах детской деятельности</a:t>
            </a:r>
          </a:p>
          <a:p>
            <a:endParaRPr lang="ru-RU" sz="1200" i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771800" y="6093296"/>
            <a:ext cx="6192688" cy="461665"/>
          </a:xfrm>
          <a:prstGeom prst="rect">
            <a:avLst/>
          </a:prstGeom>
          <a:solidFill>
            <a:srgbClr val="FF7C80"/>
          </a:solidFill>
        </p:spPr>
        <p:txBody>
          <a:bodyPr wrap="square">
            <a:spAutoFit/>
          </a:bodyPr>
          <a:lstStyle/>
          <a:p>
            <a:r>
              <a:rPr lang="ru-RU" sz="1200" i="1" dirty="0" smtClean="0"/>
              <a:t>Ребенок  эмоционален, </a:t>
            </a:r>
            <a:r>
              <a:rPr lang="ru-RU" sz="1200" i="1" dirty="0" err="1" smtClean="0"/>
              <a:t>креативен</a:t>
            </a:r>
            <a:r>
              <a:rPr lang="ru-RU" sz="1200" i="1" dirty="0" smtClean="0"/>
              <a:t>, инициативен, самостоятелен и ответственен, с адекватной самооценкой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ttp://www.markoworld.com/wp-content/uploads/2011/04/webdesignhot.comSymphonyofLightRaysvectorgraph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83568" y="476672"/>
            <a:ext cx="77768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Bookman Old Style" pitchFamily="18" charset="0"/>
              </a:rPr>
              <a:t>Метод </a:t>
            </a:r>
          </a:p>
          <a:p>
            <a:pPr algn="ctr"/>
            <a:r>
              <a:rPr lang="ru-RU" sz="4400" dirty="0" smtClean="0">
                <a:latin typeface="Bookman Old Style" pitchFamily="18" charset="0"/>
              </a:rPr>
              <a:t>СКАЗКОТЕРАПИИ</a:t>
            </a:r>
          </a:p>
          <a:p>
            <a:pPr algn="ctr"/>
            <a:endParaRPr lang="ru-RU" sz="4400" dirty="0" smtClean="0">
              <a:latin typeface="Bookman Old Style" pitchFamily="18" charset="0"/>
            </a:endParaRPr>
          </a:p>
          <a:p>
            <a:pPr algn="ctr"/>
            <a:r>
              <a:rPr lang="ru-RU" sz="4400" dirty="0" smtClean="0">
                <a:latin typeface="Bookman Old Style" pitchFamily="18" charset="0"/>
              </a:rPr>
              <a:t>ОСНОВНОЙ ПРИНЦИП</a:t>
            </a:r>
          </a:p>
          <a:p>
            <a:pPr algn="ctr"/>
            <a:endParaRPr lang="ru-RU" sz="4400" dirty="0" smtClean="0">
              <a:latin typeface="Bookman Old Style" pitchFamily="18" charset="0"/>
            </a:endParaRPr>
          </a:p>
          <a:p>
            <a:pPr algn="ctr"/>
            <a:r>
              <a:rPr lang="ru-RU" sz="4400" dirty="0" smtClean="0">
                <a:latin typeface="Bookman Old Style" pitchFamily="18" charset="0"/>
              </a:rPr>
              <a:t>– ЦЕЛОСТНОЕ РАЗВИТИЕ ЛИЧНОСТИ</a:t>
            </a:r>
          </a:p>
          <a:p>
            <a:pPr algn="ctr"/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ttp://topuzz.com/upload/img/puzzle/puzzle_af5a22f1aa92b7fe4113ef4aa7234d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9120" cy="6858000"/>
          </a:xfrm>
          <a:prstGeom prst="rect">
            <a:avLst/>
          </a:prstGeom>
          <a:noFill/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67544" y="309718"/>
            <a:ext cx="8208912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180975" algn="l"/>
              </a:tabLst>
            </a:pPr>
            <a:r>
              <a:rPr kumimoji="0" lang="ru-RU" sz="1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Полухина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О. </a:t>
            </a:r>
            <a:r>
              <a:rPr kumimoji="0" lang="ru-RU" sz="1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Сказкотерапия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теория и практика.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180975" algn="l"/>
              </a:tabLst>
            </a:pPr>
            <a:r>
              <a:rPr lang="ru-RU" sz="1200" dirty="0" smtClean="0"/>
              <a:t>Е. П. Ильин. Эмоции и чувства.  Санкт-Петербург Москва - Харьков – Минск 2001</a:t>
            </a:r>
            <a:endParaRPr lang="ru-RU" sz="1200" b="1" dirty="0" smtClean="0"/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180975" algn="l"/>
              </a:tabLst>
            </a:pPr>
            <a:r>
              <a:rPr lang="ru-RU" sz="1200" dirty="0" smtClean="0"/>
              <a:t>Леонид Горбунов Опыт использования </a:t>
            </a:r>
            <a:r>
              <a:rPr lang="ru-RU" sz="1200" dirty="0" err="1" smtClean="0"/>
              <a:t>сказкотерапии</a:t>
            </a:r>
            <a:r>
              <a:rPr lang="ru-RU" sz="1200" dirty="0" smtClean="0"/>
              <a:t> в условиях Центра реабилитации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180975" algn="l"/>
              </a:tabLst>
            </a:pPr>
            <a:r>
              <a:rPr lang="ru-RU" sz="1200" dirty="0" smtClean="0"/>
              <a:t>Шорохова О.А. – Играем в сказку. </a:t>
            </a:r>
            <a:r>
              <a:rPr lang="ru-RU" sz="1200" dirty="0" err="1" smtClean="0"/>
              <a:t>Сказкотерапия</a:t>
            </a:r>
            <a:r>
              <a:rPr lang="ru-RU" sz="1200" dirty="0" smtClean="0"/>
              <a:t> и занятия по развитию связной речи дошкольников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180975" algn="l"/>
              </a:tabLst>
            </a:pPr>
            <a:r>
              <a:rPr lang="ru-RU" sz="1200" dirty="0" smtClean="0"/>
              <a:t>Тренинг по </a:t>
            </a:r>
            <a:r>
              <a:rPr lang="ru-RU" sz="1200" dirty="0" err="1" smtClean="0"/>
              <a:t>сказкотерапии</a:t>
            </a:r>
            <a:r>
              <a:rPr lang="ru-RU" sz="1200" dirty="0" smtClean="0"/>
              <a:t>. </a:t>
            </a:r>
            <a:r>
              <a:rPr lang="ru-RU" sz="1200" dirty="0" err="1" smtClean="0"/>
              <a:t>Под.ред.Т.Д.Зинкевич-Евстигнеевой</a:t>
            </a:r>
            <a:r>
              <a:rPr lang="ru-RU" sz="1200" dirty="0" smtClean="0"/>
              <a:t>. Технологии института </a:t>
            </a:r>
            <a:r>
              <a:rPr lang="ru-RU" sz="1200" dirty="0" err="1" smtClean="0"/>
              <a:t>сказкотерапии</a:t>
            </a:r>
            <a:endParaRPr lang="ru-RU" sz="1200" dirty="0" smtClean="0"/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180975" algn="l"/>
              </a:tabLst>
            </a:pPr>
            <a:r>
              <a:rPr lang="ru-RU" sz="1200" dirty="0" err="1" smtClean="0"/>
              <a:t>Т.Д.Зинкевич-Евстигнеева</a:t>
            </a:r>
            <a:r>
              <a:rPr lang="ru-RU" sz="1200" dirty="0" smtClean="0"/>
              <a:t>. Практикум по </a:t>
            </a:r>
            <a:r>
              <a:rPr lang="ru-RU" sz="1200" dirty="0" err="1" smtClean="0"/>
              <a:t>сказкотерапии</a:t>
            </a:r>
            <a:r>
              <a:rPr lang="ru-RU" sz="1200" dirty="0" smtClean="0"/>
              <a:t>. Издательство «Речь». Санкт-Петербург,2000г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180975" algn="l"/>
              </a:tabLst>
            </a:pPr>
            <a:r>
              <a:rPr lang="ru-RU" sz="1200" dirty="0" smtClean="0"/>
              <a:t>Л. Б. </a:t>
            </a:r>
            <a:r>
              <a:rPr lang="ru-RU" sz="1200" dirty="0" err="1" smtClean="0"/>
              <a:t>Фесюкова</a:t>
            </a:r>
            <a:r>
              <a:rPr lang="ru-RU" sz="1200" dirty="0" smtClean="0"/>
              <a:t>. Воспитание сказкой</a:t>
            </a:r>
            <a:r>
              <a:rPr lang="ru-RU" sz="1200" dirty="0" smtClean="0"/>
              <a:t>.</a:t>
            </a:r>
            <a:endParaRPr lang="en-US" sz="1200" dirty="0" smtClean="0"/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180975" algn="l"/>
              </a:tabLst>
            </a:pPr>
            <a:r>
              <a:rPr lang="ru-RU" sz="1200" dirty="0" smtClean="0"/>
              <a:t>Игра «Маленькие слова»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180975" algn="l"/>
              </a:tabLst>
            </a:pPr>
            <a:r>
              <a:rPr lang="ru-RU" sz="1200" dirty="0" smtClean="0"/>
              <a:t>Пособие «</a:t>
            </a:r>
            <a:r>
              <a:rPr lang="ru-RU" sz="1200" dirty="0" err="1" smtClean="0"/>
              <a:t>Звукоград.Буквоград.Златоустия</a:t>
            </a:r>
            <a:r>
              <a:rPr lang="ru-RU" sz="1200" smtClean="0"/>
              <a:t>.»</a:t>
            </a:r>
            <a:endParaRPr lang="ru-RU" sz="1200" dirty="0" smtClean="0"/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Сказочные фоны: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 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http://rylik.ru/clipart/rastr/nature/12741-nabor-fonov-dlya-photoshop-daisy-woodlands.html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http://www.liveinternet.ru/users/4618187/rubric/4244115/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http://rylik.ru/clipart/rastr/backgrounds/4511-fony-fantasy-woodland-fantazii-lesnoj-strany.html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http://prikol.bigmir.net/view/133337/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7"/>
              </a:rPr>
              <a:t>http://pixelbrush.ru/2010/04/02/fony-skazochnye-detskie1.html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8"/>
              </a:rPr>
              <a:t>http://babajkal.ru/post139595368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http://dcp.sovserv.ru/other/30301/2008/01/26/wallpaper_mistic/print.html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9"/>
              </a:rPr>
              <a:t>http://lawofattraction.ru/forum/19-236-60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10"/>
              </a:rPr>
              <a:t>http://rylik.ru/clipart/rastr/backgrounds/6385-fotostok-zhelto-sinie-tona.html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11"/>
              </a:rPr>
              <a:t>http://www.liveinternet.ru/users/4472196/post174311955/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http://www.liveinternet.ru/users/3782777/rubric/1437150/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12"/>
              </a:rPr>
              <a:t>http://ladoshki-forum.ru/index.php?act=thanks&amp;type=history&amp;mid=1&amp;st=425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http://zagovorit.ru.com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http://www.mi9.com/640x480/colorful-flowers-wallpaper_84089.html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http://www.liveinternet.ru/users/4472196/post174311955/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http://mkpn-club.ru/viewtopic.php?f=15&amp;t=188&amp;p=99619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http://www.liveinternet.ru/users/liza-eka/page7.html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http://www.liveinternet.ru/users/4472196/post174311955/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http://www.liveinternet.ru/users/4472196/post174311955/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http://www.liveinternet.ru/users/4017684/rubric/1652112/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http://www.liveinternet.ru/users/4486767/page7.shtml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http://www.liveinternet.ru/users/4070861/post195257276/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http://vk.com/wall-44257239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Литература.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3.oboi.me/images/640/67/467dc62cd077c647471c8a65c85387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210" y="0"/>
            <a:ext cx="9173210" cy="68580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3564789"/>
            <a:ext cx="7416824" cy="25237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П</a:t>
            </a:r>
            <a:r>
              <a:rPr kumimoji="0" lang="ru-RU" sz="2000" b="1" u="sng" strike="noStrike" cap="none" normalizeH="0" baseline="0" dirty="0" smtClean="0">
                <a:ln>
                  <a:noFill/>
                </a:ln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ринципы логопедии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000" b="0" u="none" strike="noStrike" cap="none" normalizeH="0" baseline="0" dirty="0" smtClean="0">
              <a:ln>
                <a:noFill/>
              </a:ln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принцип дифференциального подхода;</a:t>
            </a:r>
            <a:endParaRPr kumimoji="0" lang="ru-RU" sz="2000" b="1" i="1" u="none" strike="noStrike" cap="none" normalizeH="0" baseline="0" dirty="0" smtClean="0">
              <a:ln>
                <a:noFill/>
              </a:ln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принцип формирования речевых навыков в условиях естественного речевого общения;</a:t>
            </a:r>
            <a:endParaRPr kumimoji="0" lang="ru-RU" sz="2000" b="1" i="1" u="none" strike="noStrike" cap="none" normalizeH="0" baseline="0" dirty="0" smtClean="0">
              <a:ln>
                <a:noFill/>
              </a:ln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онтогенетический принцип (логопедическая работа ведется с учетом последовательности появлений форм и функций речи и видов деятельности ребенка в онтогенезе).</a:t>
            </a:r>
            <a:endParaRPr kumimoji="0" lang="ru-RU" sz="2000" b="1" i="1" u="none" strike="noStrike" cap="none" normalizeH="0" baseline="0" dirty="0" smtClean="0">
              <a:ln>
                <a:noFill/>
              </a:ln>
              <a:latin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u="none" strike="noStrike" cap="none" normalizeH="0" baseline="0" dirty="0" smtClean="0">
              <a:ln>
                <a:noFill/>
              </a:ln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620688"/>
            <a:ext cx="7416824" cy="984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indent="269875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Общедидактические</a:t>
            </a:r>
            <a:r>
              <a:rPr lang="ru-RU" b="1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принципы </a:t>
            </a: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принцип систематичности последовательности; </a:t>
            </a:r>
            <a:endParaRPr lang="ru-RU" sz="2000" b="1" i="1" dirty="0" smtClean="0">
              <a:latin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принцип сознательности и активности.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844824"/>
            <a:ext cx="7416824" cy="12926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Принципы специальной</a:t>
            </a:r>
            <a:r>
              <a:rPr lang="ru-RU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педагогики</a:t>
            </a: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принцип развивающего обучения;</a:t>
            </a:r>
            <a:endParaRPr lang="ru-RU" sz="2000" b="1" i="1" dirty="0" smtClean="0">
              <a:latin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принцип наглядности; </a:t>
            </a:r>
            <a:endParaRPr lang="ru-RU" sz="2000" b="1" i="1" dirty="0" smtClean="0">
              <a:latin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принцип коррекционной направленности.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img1.liveinternet.ru/images/attach/c/2/68/211/68211146_1293056143_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9" name="Picture 2" descr="http://www.markoworld.com/wp-content/uploads/2011/04/webdesignhot.comSymphonyofLightRaysvectorgraph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764704"/>
            <a:ext cx="4404764" cy="338437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95936" y="980728"/>
            <a:ext cx="41764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Подготовили: </a:t>
            </a: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учитель-логопед </a:t>
            </a:r>
          </a:p>
          <a:p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Мингулина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Марина Петровна</a:t>
            </a: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учитель-логопед Толкачева Ольга Валерьевна</a:t>
            </a:r>
            <a:endParaRPr lang="ru-RU" sz="2800" b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http://www.stihi.ru/pics/2012/11/11/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70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2564904"/>
            <a:ext cx="5975808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 !</a:t>
            </a:r>
            <a:endParaRPr lang="ru-RU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cs10724.userapi.com/u3684902/-14/x_20fe95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260648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6600CC"/>
                </a:solidFill>
              </a:rPr>
              <a:t>Формы работы  комплексной </a:t>
            </a:r>
            <a:r>
              <a:rPr lang="ru-RU" sz="2800" b="1" dirty="0" err="1" smtClean="0">
                <a:solidFill>
                  <a:srgbClr val="6600CC"/>
                </a:solidFill>
              </a:rPr>
              <a:t>сказкотерапии</a:t>
            </a:r>
            <a:r>
              <a:rPr lang="ru-RU" sz="2800" b="1" dirty="0" smtClean="0">
                <a:solidFill>
                  <a:srgbClr val="6600CC"/>
                </a:solidFill>
              </a:rPr>
              <a:t> :</a:t>
            </a:r>
            <a:r>
              <a:rPr lang="ru-RU" sz="2800" dirty="0" smtClean="0">
                <a:solidFill>
                  <a:srgbClr val="6600CC"/>
                </a:solidFill>
              </a:rPr>
              <a:t/>
            </a:r>
            <a:br>
              <a:rPr lang="ru-RU" sz="2800" dirty="0" smtClean="0">
                <a:solidFill>
                  <a:srgbClr val="6600CC"/>
                </a:solidFill>
              </a:rPr>
            </a:br>
            <a:endParaRPr lang="ru-RU" sz="2800" dirty="0">
              <a:solidFill>
                <a:srgbClr val="6600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437112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u="sng" dirty="0" err="1" smtClean="0">
                <a:solidFill>
                  <a:srgbClr val="FF33CC"/>
                </a:solidFill>
              </a:rPr>
              <a:t>Куклотерапия</a:t>
            </a:r>
            <a:r>
              <a:rPr lang="ru-RU" sz="2000" u="sng" dirty="0" smtClean="0">
                <a:solidFill>
                  <a:srgbClr val="FF33CC"/>
                </a:solidFill>
              </a:rPr>
              <a:t>  </a:t>
            </a:r>
            <a:r>
              <a:rPr lang="ru-RU" sz="2000" dirty="0" smtClean="0">
                <a:solidFill>
                  <a:srgbClr val="FF33CC"/>
                </a:solidFill>
              </a:rPr>
              <a:t>(пальчиковые, марионетки, </a:t>
            </a:r>
            <a:r>
              <a:rPr lang="ru-RU" sz="2000" b="1" dirty="0" smtClean="0">
                <a:solidFill>
                  <a:srgbClr val="FF66FF"/>
                </a:solidFill>
              </a:rPr>
              <a:t>бумажные, перчаточные куклы,</a:t>
            </a:r>
            <a:r>
              <a:rPr lang="ru-RU" sz="2000" i="1" dirty="0" smtClean="0">
                <a:solidFill>
                  <a:srgbClr val="FF66FF"/>
                </a:solidFill>
              </a:rPr>
              <a:t> </a:t>
            </a:r>
            <a:r>
              <a:rPr lang="ru-RU" sz="2000" b="1" i="1" dirty="0" smtClean="0">
                <a:solidFill>
                  <a:srgbClr val="FF66FF"/>
                </a:solidFill>
              </a:rPr>
              <a:t>верховые куклы</a:t>
            </a:r>
            <a:r>
              <a:rPr lang="ru-RU" sz="2000" b="1" dirty="0" smtClean="0">
                <a:solidFill>
                  <a:srgbClr val="FF66FF"/>
                </a:solidFill>
              </a:rPr>
              <a:t> , </a:t>
            </a:r>
            <a:r>
              <a:rPr lang="ru-RU" sz="2000" dirty="0" err="1" smtClean="0">
                <a:solidFill>
                  <a:srgbClr val="FF66FF"/>
                </a:solidFill>
              </a:rPr>
              <a:t>фланелеграф</a:t>
            </a:r>
            <a:r>
              <a:rPr lang="ru-RU" sz="2000" dirty="0" smtClean="0">
                <a:solidFill>
                  <a:srgbClr val="FF66FF"/>
                </a:solidFill>
              </a:rPr>
              <a:t>, теневые, магнитные, стендовые).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2936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u="sng" dirty="0" smtClean="0">
                <a:solidFill>
                  <a:srgbClr val="CC00CC"/>
                </a:solidFill>
              </a:rPr>
              <a:t>Сочинение сказок  </a:t>
            </a:r>
            <a:r>
              <a:rPr lang="ru-RU" sz="2000" dirty="0" smtClean="0">
                <a:solidFill>
                  <a:srgbClr val="CC00CC"/>
                </a:solidFill>
              </a:rPr>
              <a:t>(интерпретация, переписывание, дописывание, сочинение новых сказок и историй).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2768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u="sng" dirty="0" smtClean="0">
                <a:solidFill>
                  <a:srgbClr val="990099"/>
                </a:solidFill>
              </a:rPr>
              <a:t>Постановка сказок  </a:t>
            </a:r>
            <a:r>
              <a:rPr lang="ru-RU" sz="2000" dirty="0" smtClean="0">
                <a:solidFill>
                  <a:srgbClr val="990099"/>
                </a:solidFill>
              </a:rPr>
              <a:t>(игры-драматизации).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268760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u="sng" dirty="0" smtClean="0">
                <a:solidFill>
                  <a:schemeClr val="accent4">
                    <a:lumMod val="75000"/>
                  </a:schemeClr>
                </a:solidFill>
              </a:rPr>
              <a:t>Рассказывание сказок 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(групповое: придумывание «по кругу», рассказывание «по кругу» известной сказки; индивидуальное: от 3-го лица, от 1-го лица).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764704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u="sng" dirty="0" smtClean="0">
                <a:solidFill>
                  <a:srgbClr val="CC3300"/>
                </a:solidFill>
              </a:rPr>
              <a:t>Анализ сказок  </a:t>
            </a:r>
            <a:r>
              <a:rPr lang="ru-RU" sz="2000" dirty="0" smtClean="0">
                <a:solidFill>
                  <a:srgbClr val="CC3300"/>
                </a:solidFill>
              </a:rPr>
              <a:t>( решение «открытых» сказочных задач).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5589240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u="sng" dirty="0" smtClean="0">
                <a:solidFill>
                  <a:srgbClr val="FF6600"/>
                </a:solidFill>
              </a:rPr>
              <a:t>Сказочная имидж-терапия  </a:t>
            </a:r>
            <a:r>
              <a:rPr lang="ru-RU" sz="2000" dirty="0" smtClean="0">
                <a:solidFill>
                  <a:srgbClr val="FF6600"/>
                </a:solidFill>
              </a:rPr>
              <a:t>(преображение с помощью костюмов).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3645024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u="sng" dirty="0" smtClean="0">
                <a:solidFill>
                  <a:srgbClr val="FF9966"/>
                </a:solidFill>
              </a:rPr>
              <a:t>Медитация на сказку  </a:t>
            </a:r>
            <a:r>
              <a:rPr lang="ru-RU" sz="2000" dirty="0" smtClean="0">
                <a:solidFill>
                  <a:srgbClr val="FF9966"/>
                </a:solidFill>
              </a:rPr>
              <a:t>(погружение в какой-либо процесс - статическое, </a:t>
            </a:r>
            <a:r>
              <a:rPr lang="ru-RU" sz="2000" dirty="0" err="1" smtClean="0">
                <a:solidFill>
                  <a:srgbClr val="FF9966"/>
                </a:solidFill>
              </a:rPr>
              <a:t>психодинамическое</a:t>
            </a:r>
            <a:r>
              <a:rPr lang="ru-RU" sz="2000" dirty="0" smtClean="0">
                <a:solidFill>
                  <a:srgbClr val="FF9966"/>
                </a:solidFill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мультимедиа\фон\vectorial_wallpapers-058__o6oi_ru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1043608" y="0"/>
            <a:ext cx="6840760" cy="223224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Элементы </a:t>
            </a:r>
            <a:r>
              <a:rPr lang="ru-RU" sz="2000" b="1" dirty="0" err="1" smtClean="0"/>
              <a:t>сказкотерапии</a:t>
            </a:r>
            <a:r>
              <a:rPr lang="ru-RU" sz="2000" b="1" dirty="0" smtClean="0"/>
              <a:t> – медитации на сказку (</a:t>
            </a:r>
            <a:r>
              <a:rPr lang="ru-RU" sz="2000" dirty="0" smtClean="0">
                <a:solidFill>
                  <a:schemeClr val="bg1"/>
                </a:solidFill>
              </a:rPr>
              <a:t>статическое или </a:t>
            </a:r>
            <a:r>
              <a:rPr lang="ru-RU" sz="2000" dirty="0" err="1" smtClean="0">
                <a:solidFill>
                  <a:schemeClr val="bg1"/>
                </a:solidFill>
              </a:rPr>
              <a:t>психодинамическое</a:t>
            </a:r>
            <a:r>
              <a:rPr lang="ru-RU" sz="2000" dirty="0" smtClean="0">
                <a:solidFill>
                  <a:schemeClr val="bg1"/>
                </a:solidFill>
              </a:rPr>
              <a:t> погружение</a:t>
            </a:r>
            <a:r>
              <a:rPr lang="ru-RU" sz="2000" b="1" dirty="0" smtClean="0">
                <a:solidFill>
                  <a:schemeClr val="bg1"/>
                </a:solidFill>
              </a:rPr>
              <a:t>) </a:t>
            </a:r>
            <a:r>
              <a:rPr lang="ru-RU" sz="2000" b="1" dirty="0" err="1" smtClean="0">
                <a:solidFill>
                  <a:schemeClr val="bg1"/>
                </a:solidFill>
              </a:rPr>
              <a:t>психодинамические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/>
              <a:t>медитации</a:t>
            </a:r>
            <a:endParaRPr lang="ru-RU" sz="2000" b="1" dirty="0"/>
          </a:p>
        </p:txBody>
      </p:sp>
      <p:sp>
        <p:nvSpPr>
          <p:cNvPr id="5" name="Капля 4"/>
          <p:cNvSpPr/>
          <p:nvPr/>
        </p:nvSpPr>
        <p:spPr>
          <a:xfrm rot="18955637">
            <a:off x="249595" y="2377197"/>
            <a:ext cx="1187624" cy="1198377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Пере-воплощение</a:t>
            </a:r>
            <a:endParaRPr lang="ru-RU" dirty="0"/>
          </a:p>
        </p:txBody>
      </p:sp>
      <p:sp>
        <p:nvSpPr>
          <p:cNvPr id="6" name="Капля 5"/>
          <p:cNvSpPr/>
          <p:nvPr/>
        </p:nvSpPr>
        <p:spPr>
          <a:xfrm rot="18880457">
            <a:off x="2042804" y="2375679"/>
            <a:ext cx="1224136" cy="129614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Пантомимические этюды</a:t>
            </a:r>
            <a:endParaRPr lang="ru-RU" dirty="0"/>
          </a:p>
        </p:txBody>
      </p:sp>
      <p:sp>
        <p:nvSpPr>
          <p:cNvPr id="7" name="Капля 6"/>
          <p:cNvSpPr/>
          <p:nvPr/>
        </p:nvSpPr>
        <p:spPr>
          <a:xfrm rot="18907589">
            <a:off x="4048350" y="2473303"/>
            <a:ext cx="1296144" cy="129614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Погру-жение</a:t>
            </a:r>
            <a:r>
              <a:rPr lang="ru-RU" sz="1600" dirty="0" smtClean="0"/>
              <a:t> в </a:t>
            </a:r>
            <a:r>
              <a:rPr lang="ru-RU" sz="1600" dirty="0" err="1" smtClean="0"/>
              <a:t>различ-ные</a:t>
            </a:r>
            <a:r>
              <a:rPr lang="ru-RU" sz="1600" dirty="0" smtClean="0"/>
              <a:t> стихии</a:t>
            </a:r>
            <a:endParaRPr lang="ru-RU" sz="1600" dirty="0"/>
          </a:p>
        </p:txBody>
      </p:sp>
      <p:sp>
        <p:nvSpPr>
          <p:cNvPr id="8" name="Капля 7"/>
          <p:cNvSpPr/>
          <p:nvPr/>
        </p:nvSpPr>
        <p:spPr>
          <a:xfrm rot="18838714">
            <a:off x="5833502" y="2458253"/>
            <a:ext cx="1224136" cy="1224136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Изображение </a:t>
            </a:r>
            <a:r>
              <a:rPr lang="ru-RU" sz="1600" dirty="0" err="1" smtClean="0"/>
              <a:t>расте-ний</a:t>
            </a:r>
            <a:endParaRPr lang="ru-RU" sz="1600" dirty="0"/>
          </a:p>
        </p:txBody>
      </p:sp>
      <p:sp>
        <p:nvSpPr>
          <p:cNvPr id="9" name="Капля 8"/>
          <p:cNvSpPr/>
          <p:nvPr/>
        </p:nvSpPr>
        <p:spPr>
          <a:xfrm rot="18778581">
            <a:off x="7519439" y="2355058"/>
            <a:ext cx="1368152" cy="129614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Упражнения с </a:t>
            </a:r>
            <a:r>
              <a:rPr lang="ru-RU" dirty="0" err="1" smtClean="0"/>
              <a:t>зерка-лом</a:t>
            </a:r>
            <a:endParaRPr lang="ru-RU" dirty="0"/>
          </a:p>
        </p:txBody>
      </p:sp>
      <p:sp>
        <p:nvSpPr>
          <p:cNvPr id="10" name="Капля 9"/>
          <p:cNvSpPr/>
          <p:nvPr/>
        </p:nvSpPr>
        <p:spPr>
          <a:xfrm rot="18854525">
            <a:off x="2104056" y="4345432"/>
            <a:ext cx="1296144" cy="129614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Танец</a:t>
            </a:r>
          </a:p>
          <a:p>
            <a:pPr algn="ctr"/>
            <a:endParaRPr lang="ru-RU" dirty="0"/>
          </a:p>
        </p:txBody>
      </p:sp>
      <p:sp>
        <p:nvSpPr>
          <p:cNvPr id="12" name="Капля 11"/>
          <p:cNvSpPr/>
          <p:nvPr/>
        </p:nvSpPr>
        <p:spPr>
          <a:xfrm rot="18767823">
            <a:off x="5203136" y="4314122"/>
            <a:ext cx="1440160" cy="1368152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Упраж-нения</a:t>
            </a:r>
            <a:r>
              <a:rPr lang="ru-RU" b="1" dirty="0" smtClean="0"/>
              <a:t> с тканью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6465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s50.radikal.ru/i129/1003/10/7519bcd8c322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0075" cy="6858000"/>
          </a:xfrm>
          <a:prstGeom prst="rect">
            <a:avLst/>
          </a:prstGeom>
          <a:noFill/>
        </p:spPr>
      </p:pic>
      <p:sp>
        <p:nvSpPr>
          <p:cNvPr id="5" name="Солнце 4"/>
          <p:cNvSpPr/>
          <p:nvPr/>
        </p:nvSpPr>
        <p:spPr>
          <a:xfrm>
            <a:off x="0" y="0"/>
            <a:ext cx="3347864" cy="285293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Перевоп-лощение</a:t>
            </a:r>
            <a:r>
              <a:rPr lang="ru-RU" b="1" dirty="0" smtClean="0">
                <a:solidFill>
                  <a:srgbClr val="C00000"/>
                </a:solidFill>
              </a:rPr>
              <a:t> в живое существо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3851920" y="188640"/>
            <a:ext cx="3096344" cy="15121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Цель:  Снятие напряжения, активизация  воображения</a:t>
            </a:r>
            <a:endParaRPr lang="ru-RU" dirty="0"/>
          </a:p>
        </p:txBody>
      </p:sp>
      <p:pic>
        <p:nvPicPr>
          <p:cNvPr id="8" name="Рисунок 7" descr="DSC_0820.JPG"/>
          <p:cNvPicPr/>
          <p:nvPr/>
        </p:nvPicPr>
        <p:blipFill>
          <a:blip r:embed="rId4" cstate="print"/>
          <a:srcRect l="11188" t="23902" r="704"/>
          <a:stretch>
            <a:fillRect/>
          </a:stretch>
        </p:blipFill>
        <p:spPr>
          <a:xfrm>
            <a:off x="0" y="2348880"/>
            <a:ext cx="4536504" cy="2751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_0826.JPG"/>
          <p:cNvPicPr/>
          <p:nvPr/>
        </p:nvPicPr>
        <p:blipFill>
          <a:blip r:embed="rId5" cstate="print"/>
          <a:srcRect l="19484" t="30908" r="16867"/>
          <a:stretch>
            <a:fillRect/>
          </a:stretch>
        </p:blipFill>
        <p:spPr>
          <a:xfrm>
            <a:off x="1835696" y="4121641"/>
            <a:ext cx="3528392" cy="2736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_0836.JPG"/>
          <p:cNvPicPr/>
          <p:nvPr/>
        </p:nvPicPr>
        <p:blipFill>
          <a:blip r:embed="rId6" cstate="print"/>
          <a:srcRect l="12967" t="24236" r="15521" b="5833"/>
          <a:stretch>
            <a:fillRect/>
          </a:stretch>
        </p:blipFill>
        <p:spPr>
          <a:xfrm>
            <a:off x="4644008" y="4121696"/>
            <a:ext cx="403244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01124.JPG"/>
          <p:cNvPicPr/>
          <p:nvPr/>
        </p:nvPicPr>
        <p:blipFill>
          <a:blip r:embed="rId7" cstate="print">
            <a:lum bright="30000"/>
          </a:blip>
          <a:srcRect l="8909" t="10775" r="12183" b="7333"/>
          <a:stretch>
            <a:fillRect/>
          </a:stretch>
        </p:blipFill>
        <p:spPr>
          <a:xfrm>
            <a:off x="4499992" y="1628800"/>
            <a:ext cx="446449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0" y="4725144"/>
            <a:ext cx="1787605" cy="307777"/>
          </a:xfrm>
          <a:prstGeom prst="rect">
            <a:avLst/>
          </a:prstGeom>
          <a:solidFill>
            <a:srgbClr val="66FF33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ru-RU" sz="1400" dirty="0" smtClean="0"/>
              <a:t>Изобразите медведя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835696" y="6519446"/>
            <a:ext cx="1691297" cy="338554"/>
          </a:xfrm>
          <a:prstGeom prst="rect">
            <a:avLst/>
          </a:prstGeom>
          <a:solidFill>
            <a:srgbClr val="FFCC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dirty="0" smtClean="0"/>
              <a:t>Изобразите  лису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948264" y="6519446"/>
            <a:ext cx="1707327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dirty="0" err="1" smtClean="0"/>
              <a:t>Изобразте</a:t>
            </a:r>
            <a:r>
              <a:rPr lang="ru-RU" sz="1600" dirty="0" smtClean="0"/>
              <a:t> цаплю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876256" y="4005064"/>
            <a:ext cx="2048381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dirty="0" smtClean="0"/>
              <a:t>Изобрази  крокодила</a:t>
            </a:r>
            <a:endParaRPr lang="ru-RU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http://fotodizayn.ru/_nw/19/89183799.jpg"/>
          <p:cNvPicPr>
            <a:picLocks noChangeAspect="1" noChangeArrowheads="1"/>
          </p:cNvPicPr>
          <p:nvPr/>
        </p:nvPicPr>
        <p:blipFill>
          <a:blip r:embed="rId2" cstate="print"/>
          <a:srcRect r="-184" b="164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лнце 4"/>
          <p:cNvSpPr/>
          <p:nvPr/>
        </p:nvSpPr>
        <p:spPr>
          <a:xfrm>
            <a:off x="0" y="0"/>
            <a:ext cx="3384376" cy="306896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Перево-</a:t>
            </a:r>
            <a:r>
              <a:rPr lang="ru-RU" sz="1600" b="1" dirty="0" err="1" smtClean="0">
                <a:solidFill>
                  <a:srgbClr val="C00000"/>
                </a:solidFill>
              </a:rPr>
              <a:t>площение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в неживое существо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im5-tub-ru.yandex.net/i?id=380166086-24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1368152" cy="15727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8" name="Picture 4" descr="http://www.project-home.ru/info/userfiles/clauses/217_letnyaya_terrasa_v_zagorodnom_dome.jpg"/>
          <p:cNvPicPr>
            <a:picLocks noChangeAspect="1" noChangeArrowheads="1"/>
          </p:cNvPicPr>
          <p:nvPr/>
        </p:nvPicPr>
        <p:blipFill>
          <a:blip r:embed="rId4" cstate="print"/>
          <a:srcRect l="13263" t="14823" r="9055" b="20324"/>
          <a:stretch>
            <a:fillRect/>
          </a:stretch>
        </p:blipFill>
        <p:spPr bwMode="auto">
          <a:xfrm>
            <a:off x="3563888" y="2780928"/>
            <a:ext cx="2952328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 descr="DSC_0851.JPG"/>
          <p:cNvPicPr/>
          <p:nvPr/>
        </p:nvPicPr>
        <p:blipFill>
          <a:blip r:embed="rId5" cstate="print"/>
          <a:srcRect l="10719" t="27888" r="37024" b="30178"/>
          <a:stretch>
            <a:fillRect/>
          </a:stretch>
        </p:blipFill>
        <p:spPr>
          <a:xfrm>
            <a:off x="1475656" y="5085184"/>
            <a:ext cx="2808312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3501008"/>
            <a:ext cx="1721497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200" dirty="0" smtClean="0"/>
              <a:t>Превращение в камень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35896" y="2276872"/>
            <a:ext cx="217925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/>
              <a:t>Превращение в дом</a:t>
            </a:r>
            <a:endParaRPr lang="ru-RU" dirty="0"/>
          </a:p>
        </p:txBody>
      </p:sp>
      <p:sp>
        <p:nvSpPr>
          <p:cNvPr id="11" name="Облако 10"/>
          <p:cNvSpPr/>
          <p:nvPr/>
        </p:nvSpPr>
        <p:spPr>
          <a:xfrm>
            <a:off x="3851920" y="188640"/>
            <a:ext cx="3096344" cy="15121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Цель: Погружение в образ, чередование напряжения с расслаблением  </a:t>
            </a:r>
            <a:endParaRPr lang="ru-RU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l="20068" t="14273" r="22316" b="6196"/>
          <a:stretch>
            <a:fillRect/>
          </a:stretch>
        </p:blipFill>
        <p:spPr bwMode="auto">
          <a:xfrm>
            <a:off x="6588224" y="2420888"/>
            <a:ext cx="2269210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2552</TotalTime>
  <Words>2322</Words>
  <Application>Microsoft Office PowerPoint</Application>
  <PresentationFormat>Экран (4:3)</PresentationFormat>
  <Paragraphs>335</Paragraphs>
  <Slides>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305</cp:revision>
  <dcterms:modified xsi:type="dcterms:W3CDTF">2014-01-05T08:09:08Z</dcterms:modified>
</cp:coreProperties>
</file>