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9" r:id="rId4"/>
    <p:sldId id="259" r:id="rId5"/>
    <p:sldId id="310" r:id="rId6"/>
    <p:sldId id="260" r:id="rId7"/>
    <p:sldId id="308" r:id="rId8"/>
    <p:sldId id="297" r:id="rId9"/>
    <p:sldId id="295" r:id="rId10"/>
    <p:sldId id="296" r:id="rId11"/>
    <p:sldId id="300" r:id="rId12"/>
    <p:sldId id="287" r:id="rId13"/>
    <p:sldId id="309" r:id="rId14"/>
    <p:sldId id="301" r:id="rId15"/>
    <p:sldId id="262" r:id="rId16"/>
    <p:sldId id="302" r:id="rId17"/>
    <p:sldId id="293" r:id="rId18"/>
    <p:sldId id="292" r:id="rId19"/>
    <p:sldId id="263" r:id="rId20"/>
    <p:sldId id="264" r:id="rId21"/>
    <p:sldId id="294" r:id="rId22"/>
    <p:sldId id="303" r:id="rId23"/>
    <p:sldId id="280" r:id="rId24"/>
    <p:sldId id="265" r:id="rId25"/>
    <p:sldId id="298" r:id="rId26"/>
    <p:sldId id="299" r:id="rId27"/>
    <p:sldId id="304" r:id="rId28"/>
    <p:sldId id="305" r:id="rId29"/>
    <p:sldId id="306" r:id="rId30"/>
    <p:sldId id="307" r:id="rId31"/>
    <p:sldId id="27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autoAdjust="0"/>
  </p:normalViewPr>
  <p:slideViewPr>
    <p:cSldViewPr>
      <p:cViewPr varScale="1">
        <p:scale>
          <a:sx n="104" d="100"/>
          <a:sy n="104" d="100"/>
        </p:scale>
        <p:origin x="-1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3090" name="Group 18"/>
          <p:cNvGrpSpPr>
            <a:grpSpLocks/>
          </p:cNvGrpSpPr>
          <p:nvPr/>
        </p:nvGrpSpPr>
        <p:grpSpPr bwMode="auto">
          <a:xfrm>
            <a:off x="-6350" y="4724400"/>
            <a:ext cx="9144000" cy="2133600"/>
            <a:chOff x="0" y="2976"/>
            <a:chExt cx="5760" cy="1344"/>
          </a:xfrm>
        </p:grpSpPr>
        <p:sp>
          <p:nvSpPr>
            <p:cNvPr id="3091" name="Rectangle 19"/>
            <p:cNvSpPr>
              <a:spLocks noChangeArrowheads="1"/>
            </p:cNvSpPr>
            <p:nvPr/>
          </p:nvSpPr>
          <p:spPr bwMode="ltGray">
            <a:xfrm>
              <a:off x="53" y="2976"/>
              <a:ext cx="5666" cy="1344"/>
            </a:xfrm>
            <a:prstGeom prst="rect">
              <a:avLst/>
            </a:prstGeom>
            <a:solidFill>
              <a:schemeClr val="accent1"/>
            </a:solidFill>
            <a:ln w="9525">
              <a:noFill/>
              <a:miter lim="800000"/>
              <a:headEnd/>
              <a:tailEnd/>
            </a:ln>
            <a:effectLst/>
          </p:spPr>
          <p:txBody>
            <a:bodyPr wrap="none" anchor="ctr"/>
            <a:lstStyle/>
            <a:p>
              <a:endParaRPr lang="ru-RU"/>
            </a:p>
          </p:txBody>
        </p:sp>
        <p:sp>
          <p:nvSpPr>
            <p:cNvPr id="3092" name="Rectangle 20"/>
            <p:cNvSpPr>
              <a:spLocks noChangeArrowheads="1"/>
            </p:cNvSpPr>
            <p:nvPr/>
          </p:nvSpPr>
          <p:spPr bwMode="ltGray">
            <a:xfrm>
              <a:off x="0" y="2976"/>
              <a:ext cx="5760" cy="227"/>
            </a:xfrm>
            <a:prstGeom prst="rect">
              <a:avLst/>
            </a:prstGeom>
            <a:gradFill rotWithShape="1">
              <a:gsLst>
                <a:gs pos="0">
                  <a:schemeClr val="accent1">
                    <a:gamma/>
                    <a:shade val="69804"/>
                    <a:invGamma/>
                  </a:schemeClr>
                </a:gs>
                <a:gs pos="100000">
                  <a:schemeClr val="accent1"/>
                </a:gs>
              </a:gsLst>
              <a:lin ang="5400000" scaled="1"/>
            </a:gradFill>
            <a:ln w="9525">
              <a:noFill/>
              <a:miter lim="800000"/>
              <a:headEnd/>
              <a:tailEnd/>
            </a:ln>
            <a:effectLst/>
          </p:spPr>
          <p:txBody>
            <a:bodyPr wrap="none" anchor="ctr"/>
            <a:lstStyle/>
            <a:p>
              <a:endParaRPr lang="ru-RU"/>
            </a:p>
          </p:txBody>
        </p:sp>
      </p:grpSp>
      <p:sp>
        <p:nvSpPr>
          <p:cNvPr id="3093" name="Rectangle 21"/>
          <p:cNvSpPr>
            <a:spLocks noChangeArrowheads="1"/>
          </p:cNvSpPr>
          <p:nvPr/>
        </p:nvSpPr>
        <p:spPr bwMode="ltGray">
          <a:xfrm>
            <a:off x="-6350" y="0"/>
            <a:ext cx="9144000" cy="2205038"/>
          </a:xfrm>
          <a:prstGeom prst="rect">
            <a:avLst/>
          </a:prstGeom>
          <a:gradFill rotWithShape="1">
            <a:gsLst>
              <a:gs pos="0">
                <a:schemeClr val="folHlink"/>
              </a:gs>
              <a:gs pos="100000">
                <a:schemeClr val="folHlink">
                  <a:gamma/>
                  <a:shade val="46275"/>
                  <a:invGamma/>
                </a:schemeClr>
              </a:gs>
            </a:gsLst>
            <a:lin ang="5400000" scaled="1"/>
          </a:gradFill>
          <a:ln w="9525">
            <a:solidFill>
              <a:schemeClr val="tx1"/>
            </a:solidFill>
            <a:miter lim="800000"/>
            <a:headEnd/>
            <a:tailEnd/>
          </a:ln>
          <a:effectLst/>
        </p:spPr>
        <p:txBody>
          <a:bodyPr wrap="none" anchor="ctr"/>
          <a:lstStyle/>
          <a:p>
            <a:endParaRPr lang="ru-RU"/>
          </a:p>
        </p:txBody>
      </p:sp>
      <p:pic>
        <p:nvPicPr>
          <p:cNvPr id="3094" name="Picture 22"/>
          <p:cNvPicPr>
            <a:picLocks noChangeAspect="1" noChangeArrowheads="1"/>
          </p:cNvPicPr>
          <p:nvPr/>
        </p:nvPicPr>
        <p:blipFill>
          <a:blip r:embed="rId2" cstate="print"/>
          <a:srcRect/>
          <a:stretch>
            <a:fillRect/>
          </a:stretch>
        </p:blipFill>
        <p:spPr bwMode="auto">
          <a:xfrm>
            <a:off x="107950" y="2260600"/>
            <a:ext cx="8982075" cy="2392363"/>
          </a:xfrm>
          <a:prstGeom prst="rect">
            <a:avLst/>
          </a:prstGeom>
          <a:noFill/>
        </p:spPr>
      </p:pic>
      <p:sp>
        <p:nvSpPr>
          <p:cNvPr id="3074" name="Rectangle 2"/>
          <p:cNvSpPr>
            <a:spLocks noGrp="1" noChangeArrowheads="1"/>
          </p:cNvSpPr>
          <p:nvPr>
            <p:ph type="ctrTitle"/>
          </p:nvPr>
        </p:nvSpPr>
        <p:spPr>
          <a:xfrm>
            <a:off x="914400" y="1404938"/>
            <a:ext cx="7239000" cy="762000"/>
          </a:xfrm>
        </p:spPr>
        <p:txBody>
          <a:bodyPr/>
          <a:lstStyle>
            <a:lvl1pPr>
              <a:defRPr sz="4400"/>
            </a:lvl1pPr>
          </a:lstStyle>
          <a:p>
            <a:r>
              <a:rPr lang="ru-RU" smtClean="0"/>
              <a:t>Образец заголовка</a:t>
            </a:r>
            <a:endParaRPr lang="en-US"/>
          </a:p>
        </p:txBody>
      </p:sp>
      <p:sp>
        <p:nvSpPr>
          <p:cNvPr id="3075" name="Rectangle 3"/>
          <p:cNvSpPr>
            <a:spLocks noGrp="1" noChangeArrowheads="1"/>
          </p:cNvSpPr>
          <p:nvPr>
            <p:ph type="subTitle" idx="1"/>
          </p:nvPr>
        </p:nvSpPr>
        <p:spPr bwMode="white">
          <a:xfrm>
            <a:off x="990600" y="5334000"/>
            <a:ext cx="7086600" cy="609600"/>
          </a:xfrm>
        </p:spPr>
        <p:txBody>
          <a:bodyPr/>
          <a:lstStyle>
            <a:lvl1pPr marL="0" indent="0" algn="ctr">
              <a:buFont typeface="Wingdings" pitchFamily="2" charset="2"/>
              <a:buNone/>
              <a:defRPr sz="1600">
                <a:solidFill>
                  <a:schemeClr val="tx2"/>
                </a:solidFill>
              </a:defRPr>
            </a:lvl1pPr>
          </a:lstStyle>
          <a:p>
            <a:r>
              <a:rPr lang="ru-RU" smtClean="0"/>
              <a:t>Образец подзаголовка</a:t>
            </a:r>
            <a:endParaRPr lang="en-US"/>
          </a:p>
        </p:txBody>
      </p:sp>
      <p:grpSp>
        <p:nvGrpSpPr>
          <p:cNvPr id="3095" name="Group 23"/>
          <p:cNvGrpSpPr>
            <a:grpSpLocks/>
          </p:cNvGrpSpPr>
          <p:nvPr/>
        </p:nvGrpSpPr>
        <p:grpSpPr bwMode="auto">
          <a:xfrm>
            <a:off x="-6350" y="0"/>
            <a:ext cx="9155113" cy="6859588"/>
            <a:chOff x="0" y="0"/>
            <a:chExt cx="5764" cy="4321"/>
          </a:xfrm>
        </p:grpSpPr>
        <p:sp>
          <p:nvSpPr>
            <p:cNvPr id="3096" name="AutoShape 24"/>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ffectLst/>
          </p:spPr>
          <p:txBody>
            <a:bodyPr wrap="none" anchor="ctr"/>
            <a:lstStyle/>
            <a:p>
              <a:endParaRPr lang="ru-RU"/>
            </a:p>
          </p:txBody>
        </p:sp>
        <p:sp>
          <p:nvSpPr>
            <p:cNvPr id="3097" name="Freeform 25"/>
            <p:cNvSpPr>
              <a:spLocks/>
            </p:cNvSpPr>
            <p:nvPr/>
          </p:nvSpPr>
          <p:spPr bwMode="white">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endParaRPr lang="ru-RU"/>
            </a:p>
          </p:txBody>
        </p:sp>
        <p:sp>
          <p:nvSpPr>
            <p:cNvPr id="3098" name="Freeform 26"/>
            <p:cNvSpPr>
              <a:spLocks/>
            </p:cNvSpPr>
            <p:nvPr/>
          </p:nvSpPr>
          <p:spPr bwMode="white">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endParaRPr lang="ru-RU"/>
            </a:p>
          </p:txBody>
        </p:sp>
        <p:sp>
          <p:nvSpPr>
            <p:cNvPr id="3099" name="Freeform 27"/>
            <p:cNvSpPr>
              <a:spLocks/>
            </p:cNvSpPr>
            <p:nvPr/>
          </p:nvSpPr>
          <p:spPr bwMode="white">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endParaRPr lang="ru-RU"/>
            </a:p>
          </p:txBody>
        </p:sp>
        <p:sp>
          <p:nvSpPr>
            <p:cNvPr id="3100" name="Freeform 28"/>
            <p:cNvSpPr>
              <a:spLocks/>
            </p:cNvSpPr>
            <p:nvPr/>
          </p:nvSpPr>
          <p:spPr bwMode="white">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endParaRPr lang="ru-RU"/>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Company Logo</a:t>
            </a:r>
          </a:p>
        </p:txBody>
      </p:sp>
      <p:sp>
        <p:nvSpPr>
          <p:cNvPr id="5" name="Номер слайда 4"/>
          <p:cNvSpPr>
            <a:spLocks noGrp="1"/>
          </p:cNvSpPr>
          <p:nvPr>
            <p:ph type="sldNum" sz="quarter" idx="11"/>
          </p:nvPr>
        </p:nvSpPr>
        <p:spPr/>
        <p:txBody>
          <a:bodyPr/>
          <a:lstStyle>
            <a:lvl1pPr>
              <a:defRPr/>
            </a:lvl1pPr>
          </a:lstStyle>
          <a:p>
            <a:fld id="{E17C6692-E177-4BE3-A817-06C20E11073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60626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626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Company Logo</a:t>
            </a:r>
          </a:p>
        </p:txBody>
      </p:sp>
      <p:sp>
        <p:nvSpPr>
          <p:cNvPr id="5" name="Номер слайда 4"/>
          <p:cNvSpPr>
            <a:spLocks noGrp="1"/>
          </p:cNvSpPr>
          <p:nvPr>
            <p:ph type="sldNum" sz="quarter" idx="11"/>
          </p:nvPr>
        </p:nvSpPr>
        <p:spPr/>
        <p:txBody>
          <a:bodyPr/>
          <a:lstStyle>
            <a:lvl1pPr>
              <a:defRPr/>
            </a:lvl1pPr>
          </a:lstStyle>
          <a:p>
            <a:fld id="{DAA4A888-B9FE-4A2A-A479-66B48057A34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153400" cy="90011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343025"/>
            <a:ext cx="8229600" cy="4948238"/>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7315200" y="6461125"/>
            <a:ext cx="1676400" cy="320675"/>
          </a:xfrm>
        </p:spPr>
        <p:txBody>
          <a:bodyPr/>
          <a:lstStyle>
            <a:lvl1pPr>
              <a:defRPr/>
            </a:lvl1pPr>
          </a:lstStyle>
          <a:p>
            <a:r>
              <a:rPr lang="en-US"/>
              <a:t>Company Logo</a:t>
            </a:r>
          </a:p>
        </p:txBody>
      </p:sp>
      <p:sp>
        <p:nvSpPr>
          <p:cNvPr id="5" name="Номер слайда 4"/>
          <p:cNvSpPr>
            <a:spLocks noGrp="1"/>
          </p:cNvSpPr>
          <p:nvPr>
            <p:ph type="sldNum" sz="quarter" idx="11"/>
          </p:nvPr>
        </p:nvSpPr>
        <p:spPr>
          <a:xfrm>
            <a:off x="457200" y="6472238"/>
            <a:ext cx="609600" cy="233362"/>
          </a:xfrm>
        </p:spPr>
        <p:txBody>
          <a:bodyPr/>
          <a:lstStyle>
            <a:lvl1pPr>
              <a:defRPr/>
            </a:lvl1pPr>
          </a:lstStyle>
          <a:p>
            <a:fld id="{BD77A4D1-1800-4B89-AD12-67E229BBAF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Company Logo</a:t>
            </a:r>
          </a:p>
        </p:txBody>
      </p:sp>
      <p:sp>
        <p:nvSpPr>
          <p:cNvPr id="5" name="Номер слайда 4"/>
          <p:cNvSpPr>
            <a:spLocks noGrp="1"/>
          </p:cNvSpPr>
          <p:nvPr>
            <p:ph type="sldNum" sz="quarter" idx="11"/>
          </p:nvPr>
        </p:nvSpPr>
        <p:spPr/>
        <p:txBody>
          <a:bodyPr/>
          <a:lstStyle>
            <a:lvl1pPr>
              <a:defRPr/>
            </a:lvl1pPr>
          </a:lstStyle>
          <a:p>
            <a:fld id="{53308B7D-8FA2-4CF5-8E67-37342A139AC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Company Logo</a:t>
            </a:r>
          </a:p>
        </p:txBody>
      </p:sp>
      <p:sp>
        <p:nvSpPr>
          <p:cNvPr id="5" name="Номер слайда 4"/>
          <p:cNvSpPr>
            <a:spLocks noGrp="1"/>
          </p:cNvSpPr>
          <p:nvPr>
            <p:ph type="sldNum" sz="quarter" idx="11"/>
          </p:nvPr>
        </p:nvSpPr>
        <p:spPr/>
        <p:txBody>
          <a:bodyPr/>
          <a:lstStyle>
            <a:lvl1pPr>
              <a:defRPr/>
            </a:lvl1pPr>
          </a:lstStyle>
          <a:p>
            <a:fld id="{8954669A-7BD6-4A34-80CB-A88C289359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43025"/>
            <a:ext cx="4038600"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43025"/>
            <a:ext cx="4038600" cy="494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Company Logo</a:t>
            </a:r>
          </a:p>
        </p:txBody>
      </p:sp>
      <p:sp>
        <p:nvSpPr>
          <p:cNvPr id="6" name="Номер слайда 5"/>
          <p:cNvSpPr>
            <a:spLocks noGrp="1"/>
          </p:cNvSpPr>
          <p:nvPr>
            <p:ph type="sldNum" sz="quarter" idx="11"/>
          </p:nvPr>
        </p:nvSpPr>
        <p:spPr/>
        <p:txBody>
          <a:bodyPr/>
          <a:lstStyle>
            <a:lvl1pPr>
              <a:defRPr/>
            </a:lvl1pPr>
          </a:lstStyle>
          <a:p>
            <a:fld id="{CF037D10-51DA-4CF9-8A05-728B4BF2026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Company Logo</a:t>
            </a:r>
          </a:p>
        </p:txBody>
      </p:sp>
      <p:sp>
        <p:nvSpPr>
          <p:cNvPr id="8" name="Номер слайда 7"/>
          <p:cNvSpPr>
            <a:spLocks noGrp="1"/>
          </p:cNvSpPr>
          <p:nvPr>
            <p:ph type="sldNum" sz="quarter" idx="11"/>
          </p:nvPr>
        </p:nvSpPr>
        <p:spPr/>
        <p:txBody>
          <a:bodyPr/>
          <a:lstStyle>
            <a:lvl1pPr>
              <a:defRPr/>
            </a:lvl1pPr>
          </a:lstStyle>
          <a:p>
            <a:fld id="{4E548EB4-7929-45B7-B826-9214CF32DC0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Company Logo</a:t>
            </a:r>
          </a:p>
        </p:txBody>
      </p:sp>
      <p:sp>
        <p:nvSpPr>
          <p:cNvPr id="4" name="Номер слайда 3"/>
          <p:cNvSpPr>
            <a:spLocks noGrp="1"/>
          </p:cNvSpPr>
          <p:nvPr>
            <p:ph type="sldNum" sz="quarter" idx="11"/>
          </p:nvPr>
        </p:nvSpPr>
        <p:spPr/>
        <p:txBody>
          <a:bodyPr/>
          <a:lstStyle>
            <a:lvl1pPr>
              <a:defRPr/>
            </a:lvl1pPr>
          </a:lstStyle>
          <a:p>
            <a:fld id="{CEC750B2-A561-4554-A7F6-DAD8A0682E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Company Logo</a:t>
            </a:r>
          </a:p>
        </p:txBody>
      </p:sp>
      <p:sp>
        <p:nvSpPr>
          <p:cNvPr id="3" name="Номер слайда 2"/>
          <p:cNvSpPr>
            <a:spLocks noGrp="1"/>
          </p:cNvSpPr>
          <p:nvPr>
            <p:ph type="sldNum" sz="quarter" idx="11"/>
          </p:nvPr>
        </p:nvSpPr>
        <p:spPr/>
        <p:txBody>
          <a:bodyPr/>
          <a:lstStyle>
            <a:lvl1pPr>
              <a:defRPr/>
            </a:lvl1pPr>
          </a:lstStyle>
          <a:p>
            <a:fld id="{4EAECB29-4CF8-46DD-9E06-3555387EB5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Company Logo</a:t>
            </a:r>
          </a:p>
        </p:txBody>
      </p:sp>
      <p:sp>
        <p:nvSpPr>
          <p:cNvPr id="6" name="Номер слайда 5"/>
          <p:cNvSpPr>
            <a:spLocks noGrp="1"/>
          </p:cNvSpPr>
          <p:nvPr>
            <p:ph type="sldNum" sz="quarter" idx="11"/>
          </p:nvPr>
        </p:nvSpPr>
        <p:spPr/>
        <p:txBody>
          <a:bodyPr/>
          <a:lstStyle>
            <a:lvl1pPr>
              <a:defRPr/>
            </a:lvl1pPr>
          </a:lstStyle>
          <a:p>
            <a:fld id="{C23F4CCD-55B0-4FE2-9D5D-846073FC5B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Company Logo</a:t>
            </a:r>
          </a:p>
        </p:txBody>
      </p:sp>
      <p:sp>
        <p:nvSpPr>
          <p:cNvPr id="6" name="Номер слайда 5"/>
          <p:cNvSpPr>
            <a:spLocks noGrp="1"/>
          </p:cNvSpPr>
          <p:nvPr>
            <p:ph type="sldNum" sz="quarter" idx="11"/>
          </p:nvPr>
        </p:nvSpPr>
        <p:spPr/>
        <p:txBody>
          <a:bodyPr/>
          <a:lstStyle>
            <a:lvl1pPr>
              <a:defRPr/>
            </a:lvl1pPr>
          </a:lstStyle>
          <a:p>
            <a:fld id="{6F355DDF-B577-4799-BA8F-82168BADE4A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9" name="Object 15"/>
          <p:cNvGraphicFramePr>
            <a:graphicFrameLocks noChangeAspect="1"/>
          </p:cNvGraphicFramePr>
          <p:nvPr/>
        </p:nvGraphicFramePr>
        <p:xfrm>
          <a:off x="20638" y="22225"/>
          <a:ext cx="9101137" cy="1181100"/>
        </p:xfrm>
        <a:graphic>
          <a:graphicData uri="http://schemas.openxmlformats.org/presentationml/2006/ole">
            <p:oleObj spid="_x0000_s1039" name="Image" r:id="rId15" imgW="6653968" imgH="1180952" progId="">
              <p:embed/>
            </p:oleObj>
          </a:graphicData>
        </a:graphic>
      </p:graphicFrame>
      <p:sp>
        <p:nvSpPr>
          <p:cNvPr id="1040" name="Rectangle 16"/>
          <p:cNvSpPr>
            <a:spLocks noChangeArrowheads="1"/>
          </p:cNvSpPr>
          <p:nvPr/>
        </p:nvSpPr>
        <p:spPr bwMode="invGray">
          <a:xfrm>
            <a:off x="0" y="6453188"/>
            <a:ext cx="9109075" cy="404812"/>
          </a:xfrm>
          <a:prstGeom prst="rect">
            <a:avLst/>
          </a:prstGeom>
          <a:solidFill>
            <a:schemeClr val="folHlink"/>
          </a:soli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343025"/>
            <a:ext cx="8229600" cy="4948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auto">
          <a:xfrm>
            <a:off x="7315200" y="6461125"/>
            <a:ext cx="1676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defRPr>
            </a:lvl1pPr>
          </a:lstStyle>
          <a:p>
            <a:r>
              <a:rPr lang="en-US"/>
              <a:t>Company Logo</a:t>
            </a:r>
          </a:p>
        </p:txBody>
      </p:sp>
      <p:sp>
        <p:nvSpPr>
          <p:cNvPr id="1030" name="Rectangle 6"/>
          <p:cNvSpPr>
            <a:spLocks noGrp="1" noChangeArrowheads="1"/>
          </p:cNvSpPr>
          <p:nvPr>
            <p:ph type="sldNum" sz="quarter" idx="4"/>
          </p:nvPr>
        </p:nvSpPr>
        <p:spPr bwMode="auto">
          <a:xfrm>
            <a:off x="457200" y="6472238"/>
            <a:ext cx="6096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mn-lt"/>
              </a:defRPr>
            </a:lvl1pPr>
          </a:lstStyle>
          <a:p>
            <a:fld id="{70E43133-BF74-43D5-BF7A-7395901AF112}" type="slidenum">
              <a:rPr lang="en-US"/>
              <a:pPr/>
              <a:t>‹#›</a:t>
            </a:fld>
            <a:endParaRPr lang="en-US"/>
          </a:p>
        </p:txBody>
      </p:sp>
      <p:sp>
        <p:nvSpPr>
          <p:cNvPr id="1026" name="Rectangle 2"/>
          <p:cNvSpPr>
            <a:spLocks noGrp="1" noChangeArrowheads="1"/>
          </p:cNvSpPr>
          <p:nvPr>
            <p:ph type="title"/>
          </p:nvPr>
        </p:nvSpPr>
        <p:spPr bwMode="white">
          <a:xfrm>
            <a:off x="457200" y="228600"/>
            <a:ext cx="8153400" cy="9001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grpSp>
        <p:nvGrpSpPr>
          <p:cNvPr id="1041" name="Group 17"/>
          <p:cNvGrpSpPr>
            <a:grpSpLocks/>
          </p:cNvGrpSpPr>
          <p:nvPr/>
        </p:nvGrpSpPr>
        <p:grpSpPr bwMode="auto">
          <a:xfrm>
            <a:off x="-11113" y="0"/>
            <a:ext cx="9159876" cy="6859588"/>
            <a:chOff x="0" y="0"/>
            <a:chExt cx="5764" cy="4321"/>
          </a:xfrm>
        </p:grpSpPr>
        <p:sp>
          <p:nvSpPr>
            <p:cNvPr id="1042" name="AutoShape 18"/>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ffectLst/>
          </p:spPr>
          <p:txBody>
            <a:bodyPr wrap="none" anchor="ctr"/>
            <a:lstStyle/>
            <a:p>
              <a:endParaRPr lang="ru-RU"/>
            </a:p>
          </p:txBody>
        </p:sp>
        <p:sp>
          <p:nvSpPr>
            <p:cNvPr id="1043" name="Freeform 19"/>
            <p:cNvSpPr>
              <a:spLocks/>
            </p:cNvSpPr>
            <p:nvPr/>
          </p:nvSpPr>
          <p:spPr bwMode="white">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endParaRPr lang="ru-RU"/>
            </a:p>
          </p:txBody>
        </p:sp>
        <p:sp>
          <p:nvSpPr>
            <p:cNvPr id="1044" name="Freeform 20"/>
            <p:cNvSpPr>
              <a:spLocks/>
            </p:cNvSpPr>
            <p:nvPr/>
          </p:nvSpPr>
          <p:spPr bwMode="white">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endParaRPr lang="ru-RU"/>
            </a:p>
          </p:txBody>
        </p:sp>
        <p:sp>
          <p:nvSpPr>
            <p:cNvPr id="1045" name="Freeform 21"/>
            <p:cNvSpPr>
              <a:spLocks/>
            </p:cNvSpPr>
            <p:nvPr/>
          </p:nvSpPr>
          <p:spPr bwMode="white">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endParaRPr lang="ru-RU"/>
            </a:p>
          </p:txBody>
        </p:sp>
        <p:sp>
          <p:nvSpPr>
            <p:cNvPr id="1046" name="Freeform 22"/>
            <p:cNvSpPr>
              <a:spLocks/>
            </p:cNvSpPr>
            <p:nvPr/>
          </p:nvSpPr>
          <p:spPr bwMode="white">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1" fontAlgn="base" hangingPunct="1">
        <a:spcBef>
          <a:spcPct val="20000"/>
        </a:spcBef>
        <a:spcAft>
          <a:spcPct val="0"/>
        </a:spcAft>
        <a:buClr>
          <a:schemeClr val="tx1"/>
        </a:buClr>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D:\&#1055;&#1056;&#1045;&#1055;&#1054;&#1044;&#1040;&#1042;&#1040;&#1058;&#1045;&#1051;&#1048;\&#1050;&#1054;&#1053;&#1054;&#1042;&#1040;&#1051;&#1054;&#1042;&#1040;%20&#1052;.&#1053;\&#1054;&#1058;&#1050;&#1056;&#1067;&#1058;&#1054;&#1045;%20&#1047;&#1040;&#1053;&#1071;&#1058;&#1048;&#1045;_10\&#1074;&#1080;&#1076;&#1077;&#1086;\50000%20Volt%20Accident.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file:///D:\&#1055;&#1056;&#1045;&#1055;&#1054;&#1044;&#1040;&#1042;&#1040;&#1058;&#1045;&#1051;&#1048;\&#1050;&#1054;&#1053;&#1054;&#1042;&#1040;&#1051;&#1054;&#1042;&#1040;%20&#1052;.&#1053;\&#1054;&#1058;&#1050;&#1056;&#1067;&#1058;&#1054;&#1045;%20&#1047;&#1040;&#1053;&#1071;&#1058;&#1048;&#1045;_10\&#1074;&#1080;&#1076;&#1077;&#1086;\Lift%20Truck%20Log%20-%20Complete%20Checklist%20System.mp4"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hyperlink" Target="file:///D:\&#1055;&#1056;&#1045;&#1055;&#1054;&#1044;&#1040;&#1042;&#1040;&#1058;&#1045;&#1051;&#1048;\&#1050;&#1054;&#1053;&#1054;&#1042;&#1040;&#1051;&#1054;&#1042;&#1040;%20&#1052;.&#1053;\&#1054;&#1058;&#1050;&#1056;&#1067;&#1058;&#1054;&#1045;%20&#1047;&#1040;&#1053;&#1071;&#1058;&#1048;&#1045;_10\&#1074;&#1080;&#1076;&#1077;&#1086;\50000%20Volt%20Accident.mp4"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gif"/><Relationship Id="rId11" Type="http://schemas.openxmlformats.org/officeDocument/2006/relationships/oleObject" Target="../embeddings/_________Microsoft_Office_Word_97_-_20032.doc"/><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gif"/><Relationship Id="rId11" Type="http://schemas.openxmlformats.org/officeDocument/2006/relationships/oleObject" Target="../embeddings/_________Microsoft_Office_Word_97_-_20031.doc"/><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57224" y="214290"/>
            <a:ext cx="7239000" cy="762000"/>
          </a:xfrm>
        </p:spPr>
        <p:txBody>
          <a:bodyPr/>
          <a:lstStyle/>
          <a:p>
            <a:r>
              <a:rPr lang="ru-RU" sz="2400" dirty="0" smtClean="0"/>
              <a:t>ЙОШКАР-ОЛИНСКИЙ АГРАРНЫЙ КОЛЛЕДЖ</a:t>
            </a:r>
            <a:endParaRPr lang="en-US" sz="2400" dirty="0"/>
          </a:p>
        </p:txBody>
      </p:sp>
      <p:sp>
        <p:nvSpPr>
          <p:cNvPr id="2051" name="Rectangle 3"/>
          <p:cNvSpPr>
            <a:spLocks noGrp="1" noChangeArrowheads="1"/>
          </p:cNvSpPr>
          <p:nvPr>
            <p:ph type="subTitle" idx="1"/>
          </p:nvPr>
        </p:nvSpPr>
        <p:spPr>
          <a:xfrm>
            <a:off x="4000496" y="4962540"/>
            <a:ext cx="5143504" cy="966790"/>
          </a:xfrm>
        </p:spPr>
        <p:txBody>
          <a:bodyPr/>
          <a:lstStyle/>
          <a:p>
            <a:pPr algn="r">
              <a:lnSpc>
                <a:spcPct val="90000"/>
              </a:lnSpc>
            </a:pPr>
            <a:r>
              <a:rPr lang="ru-RU" sz="3200" dirty="0" smtClean="0"/>
              <a:t>Группа Э-41</a:t>
            </a:r>
            <a:endParaRPr lang="en-US" sz="3200" dirty="0" smtClean="0"/>
          </a:p>
          <a:p>
            <a:pPr algn="r">
              <a:lnSpc>
                <a:spcPct val="90000"/>
              </a:lnSpc>
            </a:pPr>
            <a:r>
              <a:rPr lang="ru-RU" sz="2000" dirty="0" smtClean="0"/>
              <a:t>Преподаватель Коновалова М.Н.</a:t>
            </a:r>
            <a:endParaRPr lang="en-US" sz="2000" dirty="0" smtClean="0"/>
          </a:p>
          <a:p>
            <a:pPr algn="r">
              <a:lnSpc>
                <a:spcPct val="90000"/>
              </a:lnSpc>
            </a:pPr>
            <a:endParaRPr lang="en-US" sz="3200" dirty="0" smtClean="0"/>
          </a:p>
          <a:p>
            <a:pPr algn="r">
              <a:lnSpc>
                <a:spcPct val="90000"/>
              </a:lnSpc>
            </a:pPr>
            <a:endParaRPr lang="en-US" sz="3200" dirty="0"/>
          </a:p>
        </p:txBody>
      </p:sp>
      <p:sp>
        <p:nvSpPr>
          <p:cNvPr id="4" name="Rectangle 2"/>
          <p:cNvSpPr txBox="1">
            <a:spLocks noChangeArrowheads="1"/>
          </p:cNvSpPr>
          <p:nvPr/>
        </p:nvSpPr>
        <p:spPr bwMode="white">
          <a:xfrm>
            <a:off x="1119214" y="1928802"/>
            <a:ext cx="7239000" cy="23574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6500" b="1" i="0" u="none" strike="noStrike" kern="0" cap="none" spc="0" normalizeH="0" baseline="0" noProof="0" dirty="0" smtClean="0">
                <a:ln>
                  <a:noFill/>
                </a:ln>
                <a:solidFill>
                  <a:schemeClr val="bg1"/>
                </a:solidFill>
                <a:effectLst/>
                <a:uLnTx/>
                <a:uFillTx/>
                <a:latin typeface="+mn-lt"/>
                <a:ea typeface="+mj-ea"/>
                <a:cs typeface="+mj-cs"/>
              </a:rPr>
              <a:t>Иностранный язык</a:t>
            </a:r>
            <a:endParaRPr kumimoji="0" lang="en-US" sz="6500" b="1" i="0" u="none" strike="noStrike" kern="0" cap="none" spc="0" normalizeH="0" baseline="0" noProof="0" dirty="0" smtClean="0">
              <a:ln>
                <a:noFill/>
              </a:ln>
              <a:solidFill>
                <a:schemeClr val="bg1"/>
              </a:solidFill>
              <a:effectLst/>
              <a:uLnTx/>
              <a:uFillTx/>
              <a:latin typeface="+mn-lt"/>
              <a:ea typeface="+mj-ea"/>
              <a:cs typeface="+mj-cs"/>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Potential hazards at work</a:t>
            </a:r>
            <a:endParaRPr lang="en-US" sz="2800" dirty="0"/>
          </a:p>
        </p:txBody>
      </p:sp>
      <p:sp>
        <p:nvSpPr>
          <p:cNvPr id="3" name="TextBox 2"/>
          <p:cNvSpPr txBox="1"/>
          <p:nvPr/>
        </p:nvSpPr>
        <p:spPr>
          <a:xfrm>
            <a:off x="571472" y="1214422"/>
            <a:ext cx="3137590" cy="400110"/>
          </a:xfrm>
          <a:prstGeom prst="rect">
            <a:avLst/>
          </a:prstGeom>
          <a:noFill/>
        </p:spPr>
        <p:txBody>
          <a:bodyPr wrap="none" rtlCol="0">
            <a:spAutoFit/>
          </a:bodyPr>
          <a:lstStyle/>
          <a:p>
            <a:r>
              <a:rPr lang="en-US" sz="2000" b="1" dirty="0" smtClean="0"/>
              <a:t>ELECTRICAL HAZARDS</a:t>
            </a:r>
            <a:endParaRPr lang="ru-RU" sz="2000" b="1" dirty="0"/>
          </a:p>
        </p:txBody>
      </p:sp>
      <p:sp>
        <p:nvSpPr>
          <p:cNvPr id="4" name="TextBox 3"/>
          <p:cNvSpPr txBox="1"/>
          <p:nvPr/>
        </p:nvSpPr>
        <p:spPr>
          <a:xfrm>
            <a:off x="142844" y="1500174"/>
            <a:ext cx="4000528" cy="3477875"/>
          </a:xfrm>
          <a:prstGeom prst="rect">
            <a:avLst/>
          </a:prstGeom>
          <a:noFill/>
        </p:spPr>
        <p:txBody>
          <a:bodyPr wrap="square" rtlCol="0">
            <a:spAutoFit/>
          </a:bodyPr>
          <a:lstStyle/>
          <a:p>
            <a:pPr marL="182563" indent="-182563" algn="just">
              <a:buFont typeface="Arial" pitchFamily="34" charset="0"/>
              <a:buChar char="•"/>
            </a:pPr>
            <a:r>
              <a:rPr lang="en-US" sz="2000" dirty="0" smtClean="0"/>
              <a:t>Wrong work of electrical equipment</a:t>
            </a:r>
            <a:endParaRPr lang="ru-RU" sz="2000" dirty="0" smtClean="0"/>
          </a:p>
          <a:p>
            <a:pPr marL="182563" indent="-182563" algn="just">
              <a:buFont typeface="Arial" pitchFamily="34" charset="0"/>
              <a:buChar char="•"/>
            </a:pPr>
            <a:r>
              <a:rPr lang="en-US" sz="2000" dirty="0" smtClean="0"/>
              <a:t>Contact with electrical circuits</a:t>
            </a:r>
            <a:endParaRPr lang="ru-RU" sz="2000" dirty="0" smtClean="0"/>
          </a:p>
          <a:p>
            <a:pPr marL="182563" indent="-182563" algn="just">
              <a:buFont typeface="Arial" pitchFamily="34" charset="0"/>
              <a:buChar char="•"/>
            </a:pPr>
            <a:r>
              <a:rPr lang="en-US" sz="2000" dirty="0" smtClean="0"/>
              <a:t>Spilling water or chemicals on electrical devices</a:t>
            </a:r>
            <a:endParaRPr lang="ru-RU" sz="2000" dirty="0" smtClean="0"/>
          </a:p>
          <a:p>
            <a:pPr marL="182563" indent="-182563" algn="just">
              <a:buFont typeface="Arial" pitchFamily="34" charset="0"/>
              <a:buChar char="•"/>
            </a:pPr>
            <a:r>
              <a:rPr lang="en-US" sz="2000" dirty="0" smtClean="0"/>
              <a:t>Inadequate insulation on the wires</a:t>
            </a:r>
            <a:endParaRPr lang="ru-RU" sz="2000" dirty="0" smtClean="0"/>
          </a:p>
          <a:p>
            <a:pPr marL="182563" indent="-182563" algn="just">
              <a:buFont typeface="Arial" pitchFamily="34" charset="0"/>
              <a:buChar char="•"/>
            </a:pPr>
            <a:r>
              <a:rPr lang="en-US" sz="2000" dirty="0" smtClean="0"/>
              <a:t>Using electric cords</a:t>
            </a:r>
            <a:endParaRPr lang="ru-RU" sz="2000" dirty="0" smtClean="0"/>
          </a:p>
          <a:p>
            <a:pPr marL="182563" indent="-182563" algn="just">
              <a:buFont typeface="Arial" pitchFamily="34" charset="0"/>
              <a:buChar char="•"/>
            </a:pPr>
            <a:r>
              <a:rPr lang="en-US" sz="2000" dirty="0" smtClean="0"/>
              <a:t>Overloading</a:t>
            </a:r>
            <a:endParaRPr lang="ru-RU" sz="2000" dirty="0" smtClean="0"/>
          </a:p>
          <a:p>
            <a:pPr marL="182563" indent="-182563" algn="just">
              <a:buFont typeface="Arial" pitchFamily="34" charset="0"/>
              <a:buChar char="•"/>
            </a:pPr>
            <a:r>
              <a:rPr lang="en-US" sz="2000" dirty="0" smtClean="0"/>
              <a:t>Loss of electric power</a:t>
            </a:r>
            <a:endParaRPr lang="ru-RU" sz="2000" dirty="0" smtClean="0"/>
          </a:p>
          <a:p>
            <a:pPr marL="182563" indent="-182563" algn="just">
              <a:buFont typeface="Arial" pitchFamily="34" charset="0"/>
              <a:buChar char="•"/>
            </a:pPr>
            <a:r>
              <a:rPr lang="en-US" sz="2000" dirty="0" smtClean="0"/>
              <a:t>Electrical arc</a:t>
            </a:r>
            <a:endParaRPr lang="ru-RU" sz="2000" dirty="0"/>
          </a:p>
        </p:txBody>
      </p:sp>
      <p:pic>
        <p:nvPicPr>
          <p:cNvPr id="3075" name="Picture 3"/>
          <p:cNvPicPr>
            <a:picLocks noChangeAspect="1" noChangeArrowheads="1"/>
          </p:cNvPicPr>
          <p:nvPr/>
        </p:nvPicPr>
        <p:blipFill>
          <a:blip r:embed="rId2" cstate="print"/>
          <a:srcRect/>
          <a:stretch>
            <a:fillRect/>
          </a:stretch>
        </p:blipFill>
        <p:spPr bwMode="auto">
          <a:xfrm>
            <a:off x="4286248" y="1357298"/>
            <a:ext cx="1500198" cy="19288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643438" y="3643314"/>
            <a:ext cx="3836205" cy="255747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l="3119" r="54781"/>
          <a:stretch>
            <a:fillRect/>
          </a:stretch>
        </p:blipFill>
        <p:spPr bwMode="auto">
          <a:xfrm>
            <a:off x="6072198" y="1428736"/>
            <a:ext cx="1421043" cy="184945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lum contrast="10000"/>
          </a:blip>
          <a:srcRect l="23333" r="30000" b="7840"/>
          <a:stretch>
            <a:fillRect/>
          </a:stretch>
        </p:blipFill>
        <p:spPr bwMode="auto">
          <a:xfrm>
            <a:off x="7715240" y="1428736"/>
            <a:ext cx="1428760" cy="1907387"/>
          </a:xfrm>
          <a:prstGeom prst="rect">
            <a:avLst/>
          </a:prstGeom>
          <a:noFill/>
          <a:ln w="9525">
            <a:noFill/>
            <a:miter lim="800000"/>
            <a:headEnd/>
            <a:tailEnd/>
          </a:ln>
          <a:effectLst/>
        </p:spPr>
      </p:pic>
      <p:sp>
        <p:nvSpPr>
          <p:cNvPr id="10" name="TextBox 9"/>
          <p:cNvSpPr txBox="1"/>
          <p:nvPr/>
        </p:nvSpPr>
        <p:spPr>
          <a:xfrm>
            <a:off x="886308" y="4857760"/>
            <a:ext cx="2542684" cy="400110"/>
          </a:xfrm>
          <a:prstGeom prst="rect">
            <a:avLst/>
          </a:prstGeom>
          <a:noFill/>
        </p:spPr>
        <p:txBody>
          <a:bodyPr wrap="none" rtlCol="0">
            <a:spAutoFit/>
          </a:bodyPr>
          <a:lstStyle/>
          <a:p>
            <a:r>
              <a:rPr lang="en-US" sz="2000" b="1" dirty="0" smtClean="0"/>
              <a:t>STRESS HAZARDS</a:t>
            </a:r>
            <a:endParaRPr lang="ru-RU" sz="2000" b="1" dirty="0"/>
          </a:p>
        </p:txBody>
      </p:sp>
      <p:sp>
        <p:nvSpPr>
          <p:cNvPr id="11" name="TextBox 10"/>
          <p:cNvSpPr txBox="1"/>
          <p:nvPr/>
        </p:nvSpPr>
        <p:spPr>
          <a:xfrm>
            <a:off x="428596" y="5143512"/>
            <a:ext cx="2954655" cy="1600438"/>
          </a:xfrm>
          <a:prstGeom prst="rect">
            <a:avLst/>
          </a:prstGeom>
          <a:noFill/>
        </p:spPr>
        <p:txBody>
          <a:bodyPr wrap="square" rtlCol="0">
            <a:spAutoFit/>
          </a:bodyPr>
          <a:lstStyle/>
          <a:p>
            <a:r>
              <a:rPr lang="en-US" sz="2000" dirty="0" smtClean="0"/>
              <a:t>work in shifts</a:t>
            </a:r>
          </a:p>
          <a:p>
            <a:r>
              <a:rPr lang="en-US" sz="2000" dirty="0" smtClean="0"/>
              <a:t>have extended work hours</a:t>
            </a:r>
          </a:p>
          <a:p>
            <a:r>
              <a:rPr lang="en-US" sz="2000" dirty="0" smtClean="0"/>
              <a:t>work in confined spaces</a:t>
            </a:r>
            <a:endParaRPr lang="ru-RU" sz="2000"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3000"/>
                            </p:stCondLst>
                            <p:childTnLst>
                              <p:par>
                                <p:cTn id="13" presetID="18" presetClass="entr" presetSubtype="6"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strips(downRight)">
                                      <p:cBhvr>
                                        <p:cTn id="15" dur="1000"/>
                                        <p:tgtEl>
                                          <p:spTgt spid="3075"/>
                                        </p:tgtEl>
                                      </p:cBhvr>
                                    </p:animEffect>
                                  </p:childTnLst>
                                </p:cTn>
                              </p:par>
                            </p:childTnLst>
                          </p:cTn>
                        </p:par>
                        <p:par>
                          <p:cTn id="16" fill="hold">
                            <p:stCondLst>
                              <p:cond delay="4000"/>
                            </p:stCondLst>
                            <p:childTnLst>
                              <p:par>
                                <p:cTn id="17" presetID="18" presetClass="entr" presetSubtype="6"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strips(downRight)">
                                      <p:cBhvr>
                                        <p:cTn id="19" dur="1000"/>
                                        <p:tgtEl>
                                          <p:spTgt spid="3077"/>
                                        </p:tgtEl>
                                      </p:cBhvr>
                                    </p:animEffect>
                                  </p:childTnLst>
                                </p:cTn>
                              </p:par>
                            </p:childTnLst>
                          </p:cTn>
                        </p:par>
                        <p:par>
                          <p:cTn id="20" fill="hold">
                            <p:stCondLst>
                              <p:cond delay="5000"/>
                            </p:stCondLst>
                            <p:childTnLst>
                              <p:par>
                                <p:cTn id="21" presetID="18" presetClass="entr" presetSubtype="6"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strips(downRight)">
                                      <p:cBhvr>
                                        <p:cTn id="23" dur="1000"/>
                                        <p:tgtEl>
                                          <p:spTgt spid="3078"/>
                                        </p:tgtEl>
                                      </p:cBhvr>
                                    </p:animEffect>
                                  </p:childTnLst>
                                </p:cTn>
                              </p:par>
                            </p:childTnLst>
                          </p:cTn>
                        </p:par>
                        <p:par>
                          <p:cTn id="24" fill="hold">
                            <p:stCondLst>
                              <p:cond delay="6000"/>
                            </p:stCondLst>
                            <p:childTnLst>
                              <p:par>
                                <p:cTn id="25" presetID="18" presetClass="entr" presetSubtype="12" fill="hold" nodeType="after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strips(downLeft)">
                                      <p:cBhvr>
                                        <p:cTn id="27" dur="10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10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Potential hazards at work</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1000100" y="2357430"/>
            <a:ext cx="7596951" cy="523220"/>
          </a:xfrm>
          <a:prstGeom prst="rect">
            <a:avLst/>
          </a:prstGeom>
          <a:noFill/>
        </p:spPr>
        <p:txBody>
          <a:bodyPr wrap="none" rtlCol="0">
            <a:spAutoFit/>
          </a:bodyPr>
          <a:lstStyle/>
          <a:p>
            <a:r>
              <a:rPr lang="en-US" sz="2800" b="1" dirty="0" smtClean="0"/>
              <a:t>What are the three main electrical hazards?</a:t>
            </a:r>
            <a:endParaRPr lang="ru-RU" sz="2800" b="1" dirty="0"/>
          </a:p>
        </p:txBody>
      </p:sp>
      <p:sp>
        <p:nvSpPr>
          <p:cNvPr id="6" name="TextBox 5"/>
          <p:cNvSpPr txBox="1"/>
          <p:nvPr/>
        </p:nvSpPr>
        <p:spPr>
          <a:xfrm>
            <a:off x="1571604" y="3286124"/>
            <a:ext cx="6293711" cy="1815882"/>
          </a:xfrm>
          <a:prstGeom prst="rect">
            <a:avLst/>
          </a:prstGeom>
          <a:solidFill>
            <a:schemeClr val="accent2">
              <a:lumMod val="60000"/>
              <a:lumOff val="40000"/>
            </a:schemeClr>
          </a:solidFill>
          <a:scene3d>
            <a:camera prst="orthographicFront"/>
            <a:lightRig rig="threePt" dir="t"/>
          </a:scene3d>
          <a:sp3d>
            <a:bevelT/>
          </a:sp3d>
        </p:spPr>
        <p:txBody>
          <a:bodyPr wrap="none" rtlCol="0">
            <a:spAutoFit/>
          </a:bodyPr>
          <a:lstStyle/>
          <a:p>
            <a:r>
              <a:rPr lang="en-US" sz="2800" dirty="0" smtClean="0"/>
              <a:t>The three main electrical hazards are:</a:t>
            </a:r>
          </a:p>
          <a:p>
            <a:pPr algn="ctr"/>
            <a:r>
              <a:rPr lang="en-US" sz="2800" dirty="0" smtClean="0"/>
              <a:t>electric shock</a:t>
            </a:r>
            <a:endParaRPr lang="ru-RU" sz="2800" dirty="0" smtClean="0"/>
          </a:p>
          <a:p>
            <a:pPr algn="ctr"/>
            <a:r>
              <a:rPr lang="en-US" sz="2800" dirty="0" smtClean="0"/>
              <a:t>electrical burns</a:t>
            </a:r>
            <a:endParaRPr lang="ru-RU" sz="2800" dirty="0" smtClean="0"/>
          </a:p>
          <a:p>
            <a:pPr algn="ctr"/>
            <a:r>
              <a:rPr lang="en-US" sz="2800" dirty="0" smtClean="0"/>
              <a:t>electrocution</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Potential hazards at work</a:t>
            </a:r>
            <a:endParaRPr lang="en-US" sz="2800" dirty="0">
              <a:effectLst>
                <a:outerShdw blurRad="38100" dist="38100" dir="2700000" algn="tl">
                  <a:srgbClr val="000000">
                    <a:alpha val="43137"/>
                  </a:srgbClr>
                </a:outerShdw>
              </a:effectLst>
            </a:endParaRPr>
          </a:p>
        </p:txBody>
      </p:sp>
      <p:graphicFrame>
        <p:nvGraphicFramePr>
          <p:cNvPr id="25" name="Таблица 24"/>
          <p:cNvGraphicFramePr>
            <a:graphicFrameLocks noGrp="1"/>
          </p:cNvGraphicFramePr>
          <p:nvPr/>
        </p:nvGraphicFramePr>
        <p:xfrm>
          <a:off x="428596" y="1285860"/>
          <a:ext cx="8286808" cy="5180838"/>
        </p:xfrm>
        <a:graphic>
          <a:graphicData uri="http://schemas.openxmlformats.org/drawingml/2006/table">
            <a:tbl>
              <a:tblPr/>
              <a:tblGrid>
                <a:gridCol w="2318877"/>
                <a:gridCol w="5967931"/>
              </a:tblGrid>
              <a:tr h="608197">
                <a:tc>
                  <a:txBody>
                    <a:bodyPr/>
                    <a:lstStyle/>
                    <a:p>
                      <a:pPr algn="ctr">
                        <a:lnSpc>
                          <a:spcPct val="115000"/>
                        </a:lnSpc>
                        <a:spcAft>
                          <a:spcPts val="0"/>
                        </a:spcAft>
                      </a:pPr>
                      <a:r>
                        <a:rPr lang="ru-RU" sz="1800" b="1" dirty="0" err="1">
                          <a:latin typeface="Times New Roman"/>
                          <a:ea typeface="Calibri"/>
                          <a:cs typeface="Calibri"/>
                        </a:rPr>
                        <a:t>Current</a:t>
                      </a:r>
                      <a:r>
                        <a:rPr lang="ru-RU" sz="1800" b="1" dirty="0">
                          <a:latin typeface="Times New Roman"/>
                          <a:ea typeface="Calibri"/>
                          <a:cs typeface="Calibri"/>
                        </a:rPr>
                        <a:t> </a:t>
                      </a:r>
                      <a:r>
                        <a:rPr lang="ru-RU" sz="1800" b="1" dirty="0" err="1">
                          <a:latin typeface="Times New Roman"/>
                          <a:ea typeface="Calibri"/>
                          <a:cs typeface="Calibri"/>
                        </a:rPr>
                        <a:t>level</a:t>
                      </a:r>
                      <a:r>
                        <a:rPr lang="en-US" sz="1800" b="1" dirty="0">
                          <a:latin typeface="Times New Roman"/>
                          <a:ea typeface="Calibri"/>
                          <a:cs typeface="Calibri"/>
                        </a:rPr>
                        <a:t> </a:t>
                      </a:r>
                      <a:endParaRPr lang="ru-RU" sz="1800" b="1" dirty="0">
                        <a:latin typeface="Calibri"/>
                        <a:ea typeface="Calibri"/>
                        <a:cs typeface="Calibri"/>
                      </a:endParaRPr>
                    </a:p>
                    <a:p>
                      <a:pPr algn="ctr">
                        <a:lnSpc>
                          <a:spcPct val="115000"/>
                        </a:lnSpc>
                        <a:spcAft>
                          <a:spcPts val="0"/>
                        </a:spcAft>
                      </a:pPr>
                      <a:r>
                        <a:rPr lang="ru-RU" sz="1800" b="1" dirty="0">
                          <a:latin typeface="Times New Roman"/>
                          <a:ea typeface="Calibri"/>
                          <a:cs typeface="Calibri"/>
                        </a:rPr>
                        <a:t>(</a:t>
                      </a:r>
                      <a:r>
                        <a:rPr lang="ru-RU" sz="1800" b="1" dirty="0" err="1">
                          <a:latin typeface="Times New Roman"/>
                          <a:ea typeface="Calibri"/>
                          <a:cs typeface="Calibri"/>
                        </a:rPr>
                        <a:t>in</a:t>
                      </a:r>
                      <a:r>
                        <a:rPr lang="ru-RU" sz="1800" b="1" dirty="0">
                          <a:latin typeface="Times New Roman"/>
                          <a:ea typeface="Calibri"/>
                          <a:cs typeface="Calibri"/>
                        </a:rPr>
                        <a:t> </a:t>
                      </a:r>
                      <a:r>
                        <a:rPr lang="ru-RU" sz="1800" b="1" dirty="0" err="1">
                          <a:latin typeface="Times New Roman"/>
                          <a:ea typeface="Calibri"/>
                          <a:cs typeface="Calibri"/>
                        </a:rPr>
                        <a:t>milliamperes</a:t>
                      </a:r>
                      <a:r>
                        <a:rPr lang="ru-RU" sz="1800" b="1" dirty="0" smtClean="0">
                          <a:latin typeface="Times New Roman"/>
                          <a:ea typeface="Calibri"/>
                          <a:cs typeface="Calibri"/>
                        </a:rPr>
                        <a:t>)</a:t>
                      </a:r>
                      <a:endParaRPr lang="ru-RU" sz="1800" b="1" dirty="0">
                        <a:latin typeface="Calibri"/>
                        <a:ea typeface="Calibri"/>
                        <a:cs typeface="Calibri"/>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US" sz="2000" b="1" dirty="0">
                          <a:latin typeface="Times New Roman"/>
                          <a:ea typeface="Calibri"/>
                          <a:cs typeface="Calibri"/>
                        </a:rPr>
                        <a:t>Probable effect on human body</a:t>
                      </a:r>
                      <a:endParaRPr lang="ru-RU" sz="2000" b="1" dirty="0">
                        <a:latin typeface="Calibri"/>
                        <a:ea typeface="Calibri"/>
                        <a:cs typeface="Calibri"/>
                      </a:endParaRPr>
                    </a:p>
                  </a:txBody>
                  <a:tcPr marL="9525" marR="9525" marT="9525" marB="9525" anchor="ctr">
                    <a:lnL>
                      <a:noFill/>
                    </a:lnL>
                    <a:lnR>
                      <a:noFill/>
                    </a:lnR>
                    <a:lnT>
                      <a:noFill/>
                    </a:lnT>
                    <a:lnB>
                      <a:noFill/>
                    </a:lnB>
                  </a:tcPr>
                </a:tc>
              </a:tr>
              <a:tr h="608197">
                <a:tc>
                  <a:txBody>
                    <a:bodyPr/>
                    <a:lstStyle/>
                    <a:p>
                      <a:pPr algn="ctr">
                        <a:lnSpc>
                          <a:spcPct val="115000"/>
                        </a:lnSpc>
                        <a:spcAft>
                          <a:spcPts val="0"/>
                        </a:spcAft>
                      </a:pPr>
                      <a:endParaRPr lang="en-US" sz="1800" b="1" dirty="0">
                        <a:latin typeface="Times New Roman"/>
                        <a:ea typeface="Calibri"/>
                        <a:cs typeface="Calibri"/>
                      </a:endParaRPr>
                    </a:p>
                  </a:txBody>
                  <a:tcPr marL="9525" marR="9525" marT="9525" marB="9525" anchor="ctr">
                    <a:lnL>
                      <a:noFill/>
                    </a:lnL>
                    <a:lnR>
                      <a:noFill/>
                    </a:lnR>
                    <a:lnT>
                      <a:noFill/>
                    </a:lnT>
                    <a:lnB>
                      <a:noFill/>
                    </a:lnB>
                    <a:solidFill>
                      <a:srgbClr val="FDEAA6"/>
                    </a:solidFill>
                  </a:tcPr>
                </a:tc>
                <a:tc>
                  <a:txBody>
                    <a:bodyPr/>
                    <a:lstStyle/>
                    <a:p>
                      <a:pPr algn="just">
                        <a:lnSpc>
                          <a:spcPct val="115000"/>
                        </a:lnSpc>
                        <a:spcAft>
                          <a:spcPts val="0"/>
                        </a:spcAft>
                      </a:pPr>
                      <a:r>
                        <a:rPr lang="en-US" sz="1800" u="none" dirty="0">
                          <a:solidFill>
                            <a:schemeClr val="tx1">
                              <a:lumMod val="75000"/>
                            </a:schemeClr>
                          </a:solidFill>
                          <a:latin typeface="Times New Roman"/>
                          <a:ea typeface="Calibri"/>
                          <a:cs typeface="Calibri"/>
                        </a:rPr>
                        <a:t>Perception level. Slight tingling sensation. Still dangerous under </a:t>
                      </a:r>
                      <a:r>
                        <a:rPr lang="ru-RU" sz="1800" u="none" dirty="0" smtClean="0">
                          <a:solidFill>
                            <a:schemeClr val="tx1">
                              <a:lumMod val="75000"/>
                            </a:schemeClr>
                          </a:solidFill>
                          <a:latin typeface="Times New Roman"/>
                          <a:ea typeface="Calibri"/>
                          <a:cs typeface="Calibri"/>
                        </a:rPr>
                        <a:t> </a:t>
                      </a:r>
                      <a:r>
                        <a:rPr lang="en-US" sz="1800" u="none" dirty="0" smtClean="0">
                          <a:solidFill>
                            <a:schemeClr val="tx1">
                              <a:lumMod val="75000"/>
                            </a:schemeClr>
                          </a:solidFill>
                          <a:latin typeface="Times New Roman"/>
                          <a:ea typeface="Calibri"/>
                          <a:cs typeface="Calibri"/>
                        </a:rPr>
                        <a:t>certain</a:t>
                      </a:r>
                      <a:r>
                        <a:rPr lang="en-US" sz="1800" u="none" baseline="0" dirty="0" smtClean="0">
                          <a:solidFill>
                            <a:schemeClr val="tx1">
                              <a:lumMod val="75000"/>
                            </a:schemeClr>
                          </a:solidFill>
                          <a:latin typeface="Times New Roman"/>
                          <a:ea typeface="Calibri"/>
                          <a:cs typeface="Calibri"/>
                        </a:rPr>
                        <a:t> conditions</a:t>
                      </a:r>
                      <a:r>
                        <a:rPr lang="en-US" sz="1800" u="none" dirty="0" smtClean="0">
                          <a:solidFill>
                            <a:schemeClr val="tx1">
                              <a:lumMod val="75000"/>
                            </a:schemeClr>
                          </a:solidFill>
                          <a:latin typeface="Times New Roman"/>
                          <a:ea typeface="Calibri"/>
                          <a:cs typeface="Calibri"/>
                        </a:rPr>
                        <a:t>.</a:t>
                      </a:r>
                      <a:endParaRPr lang="ru-RU" sz="1800" u="none" dirty="0">
                        <a:solidFill>
                          <a:schemeClr val="tx1">
                            <a:lumMod val="75000"/>
                          </a:schemeClr>
                        </a:solidFill>
                        <a:latin typeface="Calibri"/>
                        <a:ea typeface="Calibri"/>
                        <a:cs typeface="Calibri"/>
                      </a:endParaRPr>
                    </a:p>
                  </a:txBody>
                  <a:tcPr marL="9525" marR="9525" marT="9525" marB="9525" anchor="ctr">
                    <a:lnL>
                      <a:noFill/>
                    </a:lnL>
                    <a:lnR>
                      <a:noFill/>
                    </a:lnR>
                    <a:lnT>
                      <a:noFill/>
                    </a:lnT>
                    <a:lnB>
                      <a:noFill/>
                    </a:lnB>
                    <a:solidFill>
                      <a:srgbClr val="FDEAA6"/>
                    </a:solidFill>
                  </a:tcPr>
                </a:tc>
              </a:tr>
              <a:tr h="900931">
                <a:tc>
                  <a:txBody>
                    <a:bodyPr/>
                    <a:lstStyle/>
                    <a:p>
                      <a:pPr algn="ctr">
                        <a:lnSpc>
                          <a:spcPct val="115000"/>
                        </a:lnSpc>
                        <a:spcAft>
                          <a:spcPts val="0"/>
                        </a:spcAft>
                      </a:pPr>
                      <a:endParaRPr lang="en-US" sz="1800" b="1" dirty="0">
                        <a:latin typeface="Times New Roman"/>
                        <a:ea typeface="Calibri"/>
                        <a:cs typeface="Calibri"/>
                      </a:endParaRPr>
                    </a:p>
                  </a:txBody>
                  <a:tcPr marL="9525" marR="9525" marT="9525" marB="9525" anchor="ctr">
                    <a:lnL>
                      <a:noFill/>
                    </a:lnL>
                    <a:lnR>
                      <a:noFill/>
                    </a:lnR>
                    <a:lnT>
                      <a:noFill/>
                    </a:lnT>
                    <a:lnB>
                      <a:noFill/>
                    </a:lnB>
                    <a:solidFill>
                      <a:srgbClr val="8BAEDA"/>
                    </a:solidFill>
                  </a:tcPr>
                </a:tc>
                <a:tc>
                  <a:txBody>
                    <a:bodyPr/>
                    <a:lstStyle/>
                    <a:p>
                      <a:pPr algn="just">
                        <a:lnSpc>
                          <a:spcPct val="115000"/>
                        </a:lnSpc>
                        <a:spcAft>
                          <a:spcPts val="0"/>
                        </a:spcAft>
                      </a:pPr>
                      <a:r>
                        <a:rPr lang="en-US" sz="1800" u="none" dirty="0">
                          <a:solidFill>
                            <a:schemeClr val="tx1">
                              <a:lumMod val="75000"/>
                            </a:schemeClr>
                          </a:solidFill>
                          <a:latin typeface="Times New Roman"/>
                          <a:ea typeface="Calibri"/>
                          <a:cs typeface="Calibri"/>
                        </a:rPr>
                        <a:t>Slight shock felt; not painful but disturbing. Average individual can let go. However, strong </a:t>
                      </a:r>
                      <a:r>
                        <a:rPr lang="en-US" sz="1800" u="none" dirty="0" smtClean="0">
                          <a:solidFill>
                            <a:schemeClr val="tx1">
                              <a:lumMod val="75000"/>
                            </a:schemeClr>
                          </a:solidFill>
                          <a:latin typeface="Times New Roman"/>
                          <a:ea typeface="Calibri"/>
                          <a:cs typeface="Calibri"/>
                        </a:rPr>
                        <a:t> involuntary reactions to </a:t>
                      </a:r>
                      <a:r>
                        <a:rPr lang="en-US" sz="1800" u="none" dirty="0">
                          <a:solidFill>
                            <a:schemeClr val="tx1">
                              <a:lumMod val="75000"/>
                            </a:schemeClr>
                          </a:solidFill>
                          <a:latin typeface="Times New Roman"/>
                          <a:ea typeface="Calibri"/>
                          <a:cs typeface="Calibri"/>
                        </a:rPr>
                        <a:t>shocks in this range may lead to injuries.</a:t>
                      </a:r>
                      <a:endParaRPr lang="ru-RU" sz="1800" u="none" dirty="0">
                        <a:solidFill>
                          <a:schemeClr val="tx1">
                            <a:lumMod val="75000"/>
                          </a:schemeClr>
                        </a:solidFill>
                        <a:latin typeface="Calibri"/>
                        <a:ea typeface="Calibri"/>
                        <a:cs typeface="Calibri"/>
                      </a:endParaRPr>
                    </a:p>
                  </a:txBody>
                  <a:tcPr marL="9525" marR="9525" marT="9525" marB="9525" anchor="ctr">
                    <a:lnL>
                      <a:noFill/>
                    </a:lnL>
                    <a:lnR>
                      <a:noFill/>
                    </a:lnR>
                    <a:lnT>
                      <a:noFill/>
                    </a:lnT>
                    <a:lnB>
                      <a:noFill/>
                    </a:lnB>
                    <a:solidFill>
                      <a:srgbClr val="8BAEDA"/>
                    </a:solidFill>
                  </a:tcPr>
                </a:tc>
              </a:tr>
              <a:tr h="608197">
                <a:tc>
                  <a:txBody>
                    <a:bodyPr/>
                    <a:lstStyle/>
                    <a:p>
                      <a:pPr algn="ctr">
                        <a:lnSpc>
                          <a:spcPct val="115000"/>
                        </a:lnSpc>
                        <a:spcAft>
                          <a:spcPts val="0"/>
                        </a:spcAft>
                      </a:pPr>
                      <a:endParaRPr lang="en-US" sz="1800" b="1" dirty="0">
                        <a:latin typeface="Times New Roman"/>
                        <a:ea typeface="Calibri"/>
                        <a:cs typeface="Calibri"/>
                      </a:endParaRPr>
                    </a:p>
                  </a:txBody>
                  <a:tcPr marL="9525" marR="9525" marT="9525" marB="9525" anchor="ctr">
                    <a:lnL>
                      <a:noFill/>
                    </a:lnL>
                    <a:lnR>
                      <a:noFill/>
                    </a:lnR>
                    <a:lnT>
                      <a:noFill/>
                    </a:lnT>
                    <a:lnB>
                      <a:noFill/>
                    </a:lnB>
                    <a:solidFill>
                      <a:srgbClr val="FDEAA6"/>
                    </a:solidFill>
                  </a:tcPr>
                </a:tc>
                <a:tc>
                  <a:txBody>
                    <a:bodyPr/>
                    <a:lstStyle/>
                    <a:p>
                      <a:pPr algn="just">
                        <a:lnSpc>
                          <a:spcPct val="115000"/>
                        </a:lnSpc>
                        <a:spcAft>
                          <a:spcPts val="0"/>
                        </a:spcAft>
                      </a:pPr>
                      <a:r>
                        <a:rPr lang="en-US" sz="1800" u="none" dirty="0">
                          <a:solidFill>
                            <a:schemeClr val="tx1">
                              <a:lumMod val="75000"/>
                            </a:schemeClr>
                          </a:solidFill>
                          <a:latin typeface="Times New Roman"/>
                          <a:ea typeface="Calibri"/>
                          <a:cs typeface="Calibri"/>
                        </a:rPr>
                        <a:t>Painful shock, muscular control is lost. This is called the freezing current or "let-go" range.</a:t>
                      </a:r>
                      <a:endParaRPr lang="ru-RU" sz="1800" u="none" dirty="0">
                        <a:solidFill>
                          <a:schemeClr val="tx1">
                            <a:lumMod val="75000"/>
                          </a:schemeClr>
                        </a:solidFill>
                        <a:latin typeface="Calibri"/>
                        <a:ea typeface="Calibri"/>
                        <a:cs typeface="Calibri"/>
                      </a:endParaRPr>
                    </a:p>
                  </a:txBody>
                  <a:tcPr marL="9525" marR="9525" marT="9525" marB="9525" anchor="ctr">
                    <a:lnL>
                      <a:noFill/>
                    </a:lnL>
                    <a:lnR>
                      <a:noFill/>
                    </a:lnR>
                    <a:lnT>
                      <a:noFill/>
                    </a:lnT>
                    <a:lnB>
                      <a:noFill/>
                    </a:lnB>
                    <a:solidFill>
                      <a:srgbClr val="FDEAA6"/>
                    </a:solidFill>
                  </a:tcPr>
                </a:tc>
              </a:tr>
              <a:tr h="608197">
                <a:tc>
                  <a:txBody>
                    <a:bodyPr/>
                    <a:lstStyle/>
                    <a:p>
                      <a:pPr algn="ctr">
                        <a:lnSpc>
                          <a:spcPct val="115000"/>
                        </a:lnSpc>
                        <a:spcAft>
                          <a:spcPts val="0"/>
                        </a:spcAft>
                      </a:pPr>
                      <a:endParaRPr lang="en-US" sz="1800" b="1" dirty="0">
                        <a:latin typeface="Times New Roman"/>
                        <a:ea typeface="Calibri"/>
                        <a:cs typeface="Calibri"/>
                      </a:endParaRPr>
                    </a:p>
                  </a:txBody>
                  <a:tcPr marL="9525" marR="9525" marT="9525" marB="9525" anchor="ctr">
                    <a:lnL>
                      <a:noFill/>
                    </a:lnL>
                    <a:lnR>
                      <a:noFill/>
                    </a:lnR>
                    <a:lnT>
                      <a:noFill/>
                    </a:lnT>
                    <a:lnB>
                      <a:noFill/>
                    </a:lnB>
                    <a:solidFill>
                      <a:srgbClr val="8BAEDA"/>
                    </a:solidFill>
                  </a:tcPr>
                </a:tc>
                <a:tc>
                  <a:txBody>
                    <a:bodyPr/>
                    <a:lstStyle/>
                    <a:p>
                      <a:pPr algn="just">
                        <a:lnSpc>
                          <a:spcPct val="115000"/>
                        </a:lnSpc>
                        <a:spcAft>
                          <a:spcPts val="0"/>
                        </a:spcAft>
                      </a:pPr>
                      <a:r>
                        <a:rPr lang="en-US" sz="1800" u="none" dirty="0">
                          <a:solidFill>
                            <a:schemeClr val="tx1">
                              <a:lumMod val="75000"/>
                            </a:schemeClr>
                          </a:solidFill>
                          <a:latin typeface="Times New Roman"/>
                          <a:ea typeface="Calibri"/>
                          <a:cs typeface="Calibri"/>
                        </a:rPr>
                        <a:t>Extreme pain, respiratory arrest, </a:t>
                      </a:r>
                      <a:r>
                        <a:rPr lang="en-US" sz="1800" u="none" dirty="0" smtClean="0">
                          <a:solidFill>
                            <a:schemeClr val="tx1">
                              <a:lumMod val="75000"/>
                            </a:schemeClr>
                          </a:solidFill>
                          <a:latin typeface="Times New Roman"/>
                          <a:ea typeface="Calibri"/>
                          <a:cs typeface="Calibri"/>
                        </a:rPr>
                        <a:t>severe muscular contractions. </a:t>
                      </a:r>
                      <a:r>
                        <a:rPr lang="en-US" sz="1800" u="none" dirty="0">
                          <a:solidFill>
                            <a:schemeClr val="tx1">
                              <a:lumMod val="75000"/>
                            </a:schemeClr>
                          </a:solidFill>
                          <a:latin typeface="Times New Roman"/>
                          <a:ea typeface="Calibri"/>
                          <a:cs typeface="Calibri"/>
                        </a:rPr>
                        <a:t>Individual cannot let go. </a:t>
                      </a:r>
                      <a:r>
                        <a:rPr lang="en-US" sz="1800" u="none" dirty="0" smtClean="0">
                          <a:solidFill>
                            <a:schemeClr val="tx1">
                              <a:lumMod val="75000"/>
                            </a:schemeClr>
                          </a:solidFill>
                          <a:latin typeface="Times New Roman"/>
                          <a:ea typeface="Calibri"/>
                          <a:cs typeface="Calibri"/>
                        </a:rPr>
                        <a:t>Death is</a:t>
                      </a:r>
                      <a:r>
                        <a:rPr lang="en-US" sz="1800" u="none" baseline="0" dirty="0" smtClean="0">
                          <a:solidFill>
                            <a:schemeClr val="tx1">
                              <a:lumMod val="75000"/>
                            </a:schemeClr>
                          </a:solidFill>
                          <a:latin typeface="Times New Roman"/>
                          <a:ea typeface="Calibri"/>
                          <a:cs typeface="Calibri"/>
                        </a:rPr>
                        <a:t> possible</a:t>
                      </a:r>
                      <a:r>
                        <a:rPr lang="en-US" sz="1800" u="none" dirty="0" smtClean="0">
                          <a:solidFill>
                            <a:schemeClr val="tx1">
                              <a:lumMod val="75000"/>
                            </a:schemeClr>
                          </a:solidFill>
                          <a:latin typeface="Times New Roman"/>
                          <a:ea typeface="Calibri"/>
                          <a:cs typeface="Calibri"/>
                        </a:rPr>
                        <a:t>.</a:t>
                      </a:r>
                      <a:endParaRPr lang="ru-RU" sz="1800" u="none" dirty="0">
                        <a:solidFill>
                          <a:schemeClr val="tx1">
                            <a:lumMod val="75000"/>
                          </a:schemeClr>
                        </a:solidFill>
                        <a:latin typeface="Calibri"/>
                        <a:ea typeface="Calibri"/>
                        <a:cs typeface="Calibri"/>
                      </a:endParaRPr>
                    </a:p>
                  </a:txBody>
                  <a:tcPr marL="9525" marR="9525" marT="9525" marB="9525" anchor="ctr">
                    <a:lnL>
                      <a:noFill/>
                    </a:lnL>
                    <a:lnR>
                      <a:noFill/>
                    </a:lnR>
                    <a:lnT>
                      <a:noFill/>
                    </a:lnT>
                    <a:lnB>
                      <a:noFill/>
                    </a:lnB>
                    <a:solidFill>
                      <a:srgbClr val="8BAEDA"/>
                    </a:solidFill>
                  </a:tcPr>
                </a:tc>
              </a:tr>
              <a:tr h="900931">
                <a:tc>
                  <a:txBody>
                    <a:bodyPr/>
                    <a:lstStyle/>
                    <a:p>
                      <a:pPr algn="ctr">
                        <a:lnSpc>
                          <a:spcPct val="115000"/>
                        </a:lnSpc>
                        <a:spcAft>
                          <a:spcPts val="0"/>
                        </a:spcAft>
                      </a:pPr>
                      <a:endParaRPr lang="ru-RU" sz="1800" b="1" dirty="0">
                        <a:latin typeface="Times New Roman"/>
                        <a:ea typeface="Calibri"/>
                        <a:cs typeface="Calibri"/>
                      </a:endParaRPr>
                    </a:p>
                  </a:txBody>
                  <a:tcPr marL="9525" marR="9525" marT="9525" marB="9525" anchor="ctr">
                    <a:lnL>
                      <a:noFill/>
                    </a:lnL>
                    <a:lnR>
                      <a:noFill/>
                    </a:lnR>
                    <a:lnT>
                      <a:noFill/>
                    </a:lnT>
                    <a:lnB>
                      <a:noFill/>
                    </a:lnB>
                    <a:solidFill>
                      <a:srgbClr val="FDEAA6"/>
                    </a:solidFill>
                  </a:tcPr>
                </a:tc>
                <a:tc>
                  <a:txBody>
                    <a:bodyPr/>
                    <a:lstStyle/>
                    <a:p>
                      <a:pPr algn="just">
                        <a:lnSpc>
                          <a:spcPct val="115000"/>
                        </a:lnSpc>
                        <a:spcAft>
                          <a:spcPts val="0"/>
                        </a:spcAft>
                      </a:pPr>
                      <a:r>
                        <a:rPr lang="en-US" sz="1800" u="none" dirty="0">
                          <a:solidFill>
                            <a:schemeClr val="tx1">
                              <a:lumMod val="75000"/>
                            </a:schemeClr>
                          </a:solidFill>
                          <a:latin typeface="Times New Roman"/>
                          <a:ea typeface="Calibri"/>
                          <a:cs typeface="Calibri"/>
                        </a:rPr>
                        <a:t>Ventricular fibrillation (the rhythmic pumping action of the heart ceases.) Muscular contraction and nerve damage occur. </a:t>
                      </a:r>
                      <a:endParaRPr lang="en-US" sz="1800" u="none" dirty="0" smtClean="0">
                        <a:solidFill>
                          <a:schemeClr val="tx1">
                            <a:lumMod val="75000"/>
                          </a:schemeClr>
                        </a:solidFill>
                        <a:latin typeface="Times New Roman"/>
                        <a:ea typeface="Calibri"/>
                        <a:cs typeface="Calibri"/>
                      </a:endParaRPr>
                    </a:p>
                    <a:p>
                      <a:pPr algn="just">
                        <a:lnSpc>
                          <a:spcPct val="115000"/>
                        </a:lnSpc>
                        <a:spcAft>
                          <a:spcPts val="0"/>
                        </a:spcAft>
                      </a:pPr>
                      <a:r>
                        <a:rPr lang="en-US" sz="1800" u="none" dirty="0" smtClean="0">
                          <a:solidFill>
                            <a:schemeClr val="tx1">
                              <a:lumMod val="75000"/>
                            </a:schemeClr>
                          </a:solidFill>
                          <a:latin typeface="Times New Roman"/>
                          <a:ea typeface="Calibri"/>
                          <a:cs typeface="Calibri"/>
                        </a:rPr>
                        <a:t>Death is mostly like</a:t>
                      </a:r>
                      <a:endParaRPr lang="ru-RU" sz="1800" u="none" dirty="0">
                        <a:solidFill>
                          <a:schemeClr val="tx1">
                            <a:lumMod val="75000"/>
                          </a:schemeClr>
                        </a:solidFill>
                        <a:latin typeface="Calibri"/>
                        <a:ea typeface="Calibri"/>
                        <a:cs typeface="Calibri"/>
                      </a:endParaRPr>
                    </a:p>
                  </a:txBody>
                  <a:tcPr marL="9525" marR="9525" marT="9525" marB="9525" anchor="ctr">
                    <a:lnL>
                      <a:noFill/>
                    </a:lnL>
                    <a:lnR>
                      <a:noFill/>
                    </a:lnR>
                    <a:lnT>
                      <a:noFill/>
                    </a:lnT>
                    <a:lnB>
                      <a:noFill/>
                    </a:lnB>
                    <a:solidFill>
                      <a:srgbClr val="FDEAA6"/>
                    </a:solidFill>
                  </a:tcPr>
                </a:tc>
              </a:tr>
              <a:tr h="315462">
                <a:tc>
                  <a:txBody>
                    <a:bodyPr/>
                    <a:lstStyle/>
                    <a:p>
                      <a:pPr algn="ctr">
                        <a:lnSpc>
                          <a:spcPct val="115000"/>
                        </a:lnSpc>
                        <a:spcAft>
                          <a:spcPts val="0"/>
                        </a:spcAft>
                      </a:pPr>
                      <a:endParaRPr lang="en-US" sz="1800" b="1" dirty="0">
                        <a:latin typeface="Times New Roman"/>
                        <a:ea typeface="Calibri"/>
                        <a:cs typeface="Calibri"/>
                      </a:endParaRPr>
                    </a:p>
                  </a:txBody>
                  <a:tcPr marL="9525" marR="9525" marT="9525" marB="9525" anchor="ctr">
                    <a:lnL>
                      <a:noFill/>
                    </a:lnL>
                    <a:lnR>
                      <a:noFill/>
                    </a:lnR>
                    <a:lnT>
                      <a:noFill/>
                    </a:lnT>
                    <a:lnB>
                      <a:noFill/>
                    </a:lnB>
                    <a:solidFill>
                      <a:srgbClr val="8BAEDA"/>
                    </a:solidFill>
                  </a:tcPr>
                </a:tc>
                <a:tc>
                  <a:txBody>
                    <a:bodyPr/>
                    <a:lstStyle/>
                    <a:p>
                      <a:pPr algn="just">
                        <a:lnSpc>
                          <a:spcPct val="115000"/>
                        </a:lnSpc>
                        <a:spcAft>
                          <a:spcPts val="0"/>
                        </a:spcAft>
                      </a:pPr>
                      <a:r>
                        <a:rPr lang="en-US" sz="1800" dirty="0">
                          <a:latin typeface="Times New Roman"/>
                          <a:ea typeface="Calibri"/>
                          <a:cs typeface="Calibri"/>
                        </a:rPr>
                        <a:t>Cardiac arrest, severe burns and probable death</a:t>
                      </a:r>
                      <a:r>
                        <a:rPr lang="en-US" sz="1800" dirty="0" smtClean="0">
                          <a:latin typeface="Times New Roman"/>
                          <a:ea typeface="Calibri"/>
                          <a:cs typeface="Calibri"/>
                        </a:rPr>
                        <a:t>.</a:t>
                      </a:r>
                    </a:p>
                    <a:p>
                      <a:pPr algn="just">
                        <a:lnSpc>
                          <a:spcPct val="115000"/>
                        </a:lnSpc>
                        <a:spcAft>
                          <a:spcPts val="0"/>
                        </a:spcAft>
                      </a:pPr>
                      <a:endParaRPr lang="ru-RU" sz="1800" dirty="0">
                        <a:latin typeface="Calibri"/>
                        <a:ea typeface="Calibri"/>
                        <a:cs typeface="Calibri"/>
                      </a:endParaRPr>
                    </a:p>
                  </a:txBody>
                  <a:tcPr marL="9525" marR="9525" marT="9525" marB="9525" anchor="ctr">
                    <a:lnL>
                      <a:noFill/>
                    </a:lnL>
                    <a:lnR>
                      <a:noFill/>
                    </a:lnR>
                    <a:lnT>
                      <a:noFill/>
                    </a:lnT>
                    <a:lnB>
                      <a:noFill/>
                    </a:lnB>
                    <a:solidFill>
                      <a:srgbClr val="8BAEDA"/>
                    </a:solidFill>
                  </a:tcPr>
                </a:tc>
              </a:tr>
            </a:tbl>
          </a:graphicData>
        </a:graphic>
      </p:graphicFrame>
      <p:sp>
        <p:nvSpPr>
          <p:cNvPr id="5" name="Rectangle 2"/>
          <p:cNvSpPr txBox="1">
            <a:spLocks noChangeArrowheads="1"/>
          </p:cNvSpPr>
          <p:nvPr/>
        </p:nvSpPr>
        <p:spPr bwMode="white">
          <a:xfrm>
            <a:off x="642910" y="1857364"/>
            <a:ext cx="1143008"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15000"/>
              </a:lnSpc>
              <a:spcAft>
                <a:spcPts val="0"/>
              </a:spcAft>
            </a:pPr>
            <a:r>
              <a:rPr lang="en-US" sz="2800" b="1" dirty="0" smtClean="0">
                <a:latin typeface="Times New Roman"/>
                <a:ea typeface="Calibri"/>
                <a:cs typeface="Calibri"/>
              </a:rPr>
              <a:t>1 </a:t>
            </a:r>
            <a:r>
              <a:rPr lang="en-US" sz="2800" b="1" dirty="0" err="1" smtClean="0">
                <a:latin typeface="Times New Roman"/>
                <a:ea typeface="Calibri"/>
                <a:cs typeface="Calibri"/>
              </a:rPr>
              <a:t>mA</a:t>
            </a:r>
            <a:endParaRPr lang="en-US" sz="2800" b="1" dirty="0">
              <a:latin typeface="Times New Roman"/>
              <a:ea typeface="Calibri"/>
              <a:cs typeface="Calibri"/>
            </a:endParaRPr>
          </a:p>
        </p:txBody>
      </p:sp>
      <p:sp>
        <p:nvSpPr>
          <p:cNvPr id="6" name="Rectangle 2"/>
          <p:cNvSpPr txBox="1">
            <a:spLocks noChangeArrowheads="1"/>
          </p:cNvSpPr>
          <p:nvPr/>
        </p:nvSpPr>
        <p:spPr bwMode="white">
          <a:xfrm>
            <a:off x="642910" y="2643182"/>
            <a:ext cx="1143008"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15000"/>
              </a:lnSpc>
              <a:spcAft>
                <a:spcPts val="0"/>
              </a:spcAft>
            </a:pPr>
            <a:r>
              <a:rPr lang="ru-RU" sz="2800" b="1" dirty="0" smtClean="0">
                <a:latin typeface="Times New Roman"/>
                <a:ea typeface="Calibri"/>
                <a:cs typeface="Calibri"/>
              </a:rPr>
              <a:t>5</a:t>
            </a:r>
            <a:r>
              <a:rPr lang="en-US" sz="2800" b="1" dirty="0" smtClean="0">
                <a:latin typeface="Times New Roman"/>
                <a:ea typeface="Calibri"/>
                <a:cs typeface="Calibri"/>
              </a:rPr>
              <a:t> </a:t>
            </a:r>
            <a:r>
              <a:rPr lang="en-US" sz="2800" b="1" dirty="0" err="1" smtClean="0">
                <a:latin typeface="Times New Roman"/>
                <a:ea typeface="Calibri"/>
                <a:cs typeface="Calibri"/>
              </a:rPr>
              <a:t>mA</a:t>
            </a:r>
            <a:endParaRPr lang="en-US" sz="2800" b="1" dirty="0">
              <a:latin typeface="Times New Roman"/>
              <a:ea typeface="Calibri"/>
              <a:cs typeface="Calibri"/>
            </a:endParaRPr>
          </a:p>
        </p:txBody>
      </p:sp>
      <p:sp>
        <p:nvSpPr>
          <p:cNvPr id="7" name="Rectangle 2"/>
          <p:cNvSpPr txBox="1">
            <a:spLocks noChangeArrowheads="1"/>
          </p:cNvSpPr>
          <p:nvPr/>
        </p:nvSpPr>
        <p:spPr bwMode="white">
          <a:xfrm>
            <a:off x="642910" y="3500438"/>
            <a:ext cx="1571636"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15000"/>
              </a:lnSpc>
              <a:spcAft>
                <a:spcPts val="0"/>
              </a:spcAft>
            </a:pPr>
            <a:r>
              <a:rPr lang="ru-RU" sz="2800" b="1" dirty="0" smtClean="0">
                <a:latin typeface="Times New Roman"/>
                <a:ea typeface="Calibri"/>
                <a:cs typeface="Calibri"/>
              </a:rPr>
              <a:t>6-30</a:t>
            </a:r>
            <a:r>
              <a:rPr lang="en-US" sz="2800" b="1" dirty="0" smtClean="0">
                <a:latin typeface="Times New Roman"/>
                <a:ea typeface="Calibri"/>
                <a:cs typeface="Calibri"/>
              </a:rPr>
              <a:t> </a:t>
            </a:r>
            <a:r>
              <a:rPr lang="en-US" sz="2800" b="1" dirty="0" err="1" smtClean="0">
                <a:latin typeface="Times New Roman"/>
                <a:ea typeface="Calibri"/>
                <a:cs typeface="Calibri"/>
              </a:rPr>
              <a:t>mA</a:t>
            </a:r>
            <a:endParaRPr lang="en-US" sz="2800" b="1" dirty="0">
              <a:latin typeface="Times New Roman"/>
              <a:ea typeface="Calibri"/>
              <a:cs typeface="Calibri"/>
            </a:endParaRPr>
          </a:p>
        </p:txBody>
      </p:sp>
      <p:sp>
        <p:nvSpPr>
          <p:cNvPr id="8" name="Rectangle 2"/>
          <p:cNvSpPr txBox="1">
            <a:spLocks noChangeArrowheads="1"/>
          </p:cNvSpPr>
          <p:nvPr/>
        </p:nvSpPr>
        <p:spPr bwMode="white">
          <a:xfrm>
            <a:off x="571472" y="4143380"/>
            <a:ext cx="1928826"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15000"/>
              </a:lnSpc>
              <a:spcAft>
                <a:spcPts val="0"/>
              </a:spcAft>
            </a:pPr>
            <a:r>
              <a:rPr lang="ru-RU" sz="2800" b="1" dirty="0" smtClean="0">
                <a:latin typeface="Times New Roman"/>
                <a:ea typeface="Calibri"/>
                <a:cs typeface="Calibri"/>
              </a:rPr>
              <a:t>50-150</a:t>
            </a:r>
            <a:r>
              <a:rPr lang="en-US" sz="2800" b="1" dirty="0" smtClean="0">
                <a:latin typeface="Times New Roman"/>
                <a:ea typeface="Calibri"/>
                <a:cs typeface="Calibri"/>
              </a:rPr>
              <a:t> </a:t>
            </a:r>
            <a:r>
              <a:rPr lang="en-US" sz="2800" b="1" dirty="0" err="1" smtClean="0">
                <a:latin typeface="Times New Roman"/>
                <a:ea typeface="Calibri"/>
                <a:cs typeface="Calibri"/>
              </a:rPr>
              <a:t>mA</a:t>
            </a:r>
            <a:endParaRPr lang="en-US" sz="2800" b="1" dirty="0">
              <a:latin typeface="Times New Roman"/>
              <a:ea typeface="Calibri"/>
              <a:cs typeface="Calibri"/>
            </a:endParaRPr>
          </a:p>
        </p:txBody>
      </p:sp>
      <p:sp>
        <p:nvSpPr>
          <p:cNvPr id="9" name="Rectangle 2"/>
          <p:cNvSpPr txBox="1">
            <a:spLocks noChangeArrowheads="1"/>
          </p:cNvSpPr>
          <p:nvPr/>
        </p:nvSpPr>
        <p:spPr bwMode="white">
          <a:xfrm>
            <a:off x="571472" y="4929198"/>
            <a:ext cx="2071702"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15000"/>
              </a:lnSpc>
              <a:spcAft>
                <a:spcPts val="0"/>
              </a:spcAft>
            </a:pPr>
            <a:r>
              <a:rPr lang="ru-RU" sz="2400" b="1" dirty="0" smtClean="0">
                <a:latin typeface="Times New Roman"/>
                <a:ea typeface="Calibri"/>
                <a:cs typeface="Calibri"/>
              </a:rPr>
              <a:t>1000-4300</a:t>
            </a:r>
            <a:r>
              <a:rPr lang="en-US" sz="2400" b="1" dirty="0" smtClean="0">
                <a:latin typeface="Times New Roman"/>
                <a:ea typeface="Calibri"/>
                <a:cs typeface="Calibri"/>
              </a:rPr>
              <a:t> </a:t>
            </a:r>
            <a:r>
              <a:rPr lang="en-US" sz="2400" b="1" dirty="0" err="1" smtClean="0">
                <a:latin typeface="Times New Roman"/>
                <a:ea typeface="Calibri"/>
                <a:cs typeface="Calibri"/>
              </a:rPr>
              <a:t>mA</a:t>
            </a:r>
            <a:endParaRPr lang="en-US" sz="2400" b="1" dirty="0">
              <a:latin typeface="Times New Roman"/>
              <a:ea typeface="Calibri"/>
              <a:cs typeface="Calibri"/>
            </a:endParaRPr>
          </a:p>
        </p:txBody>
      </p:sp>
      <p:sp>
        <p:nvSpPr>
          <p:cNvPr id="10" name="Rectangle 2"/>
          <p:cNvSpPr txBox="1">
            <a:spLocks noChangeArrowheads="1"/>
          </p:cNvSpPr>
          <p:nvPr/>
        </p:nvSpPr>
        <p:spPr bwMode="white">
          <a:xfrm>
            <a:off x="500034" y="5786454"/>
            <a:ext cx="2071702"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15000"/>
              </a:lnSpc>
              <a:spcAft>
                <a:spcPts val="0"/>
              </a:spcAft>
            </a:pPr>
            <a:r>
              <a:rPr lang="en-US" sz="2800" b="1" dirty="0" smtClean="0">
                <a:latin typeface="Times New Roman"/>
                <a:ea typeface="Calibri"/>
                <a:cs typeface="Calibri"/>
              </a:rPr>
              <a:t>1</a:t>
            </a:r>
            <a:r>
              <a:rPr lang="ru-RU" sz="2800" b="1" dirty="0" smtClean="0">
                <a:latin typeface="Times New Roman"/>
                <a:ea typeface="Calibri"/>
                <a:cs typeface="Calibri"/>
              </a:rPr>
              <a:t>0 000</a:t>
            </a:r>
            <a:r>
              <a:rPr lang="en-US" sz="2800" b="1" dirty="0" smtClean="0">
                <a:latin typeface="Times New Roman"/>
                <a:ea typeface="Calibri"/>
                <a:cs typeface="Calibri"/>
              </a:rPr>
              <a:t> </a:t>
            </a:r>
            <a:r>
              <a:rPr lang="en-US" sz="2800" b="1" dirty="0" err="1" smtClean="0">
                <a:latin typeface="Times New Roman"/>
                <a:ea typeface="Calibri"/>
                <a:cs typeface="Calibri"/>
              </a:rPr>
              <a:t>mA</a:t>
            </a:r>
            <a:endParaRPr lang="en-US" sz="2800" b="1" dirty="0">
              <a:latin typeface="Times New Roman"/>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12" name="TextBox 11"/>
          <p:cNvSpPr txBox="1"/>
          <p:nvPr/>
        </p:nvSpPr>
        <p:spPr>
          <a:xfrm>
            <a:off x="285720" y="0"/>
            <a:ext cx="4073590" cy="923330"/>
          </a:xfrm>
          <a:prstGeom prst="rect">
            <a:avLst/>
          </a:prstGeom>
          <a:noFill/>
        </p:spPr>
        <p:txBody>
          <a:bodyPr wrap="square" rtlCol="0">
            <a:spAutoFit/>
          </a:bodyPr>
          <a:lstStyle/>
          <a:p>
            <a:pPr algn="ctr"/>
            <a:endParaRPr lang="en-US" dirty="0" smtClean="0"/>
          </a:p>
          <a:p>
            <a:pPr algn="ctr"/>
            <a:r>
              <a:rPr lang="en-US" b="1" dirty="0" smtClean="0"/>
              <a:t>SAFETY MEASURES </a:t>
            </a:r>
            <a:endParaRPr lang="ru-RU" b="1" dirty="0" smtClean="0"/>
          </a:p>
          <a:p>
            <a:pPr algn="ctr"/>
            <a:r>
              <a:rPr lang="en-US" b="1" dirty="0" smtClean="0"/>
              <a:t>FOR ELECTRICIAN AT WORK</a:t>
            </a:r>
            <a:endParaRPr lang="ru-RU" b="1"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ü"/>
            </a:pPr>
            <a:r>
              <a:rPr lang="ru-RU" b="1" dirty="0" smtClean="0">
                <a:solidFill>
                  <a:schemeClr val="accent6">
                    <a:lumMod val="75000"/>
                  </a:schemeClr>
                </a:solidFill>
              </a:rPr>
              <a:t> </a:t>
            </a:r>
            <a:r>
              <a:rPr lang="en-US" b="1" dirty="0" smtClean="0">
                <a:solidFill>
                  <a:schemeClr val="accent6">
                    <a:lumMod val="75000"/>
                  </a:schemeClr>
                </a:solidFill>
              </a:rPr>
              <a:t>Safety signs</a:t>
            </a:r>
          </a:p>
          <a:p>
            <a:pPr algn="just">
              <a:lnSpc>
                <a:spcPct val="150000"/>
              </a:lnSpc>
              <a:buFont typeface="Wingdings" pitchFamily="2" charset="2"/>
              <a:buChar char="ü"/>
            </a:pPr>
            <a:r>
              <a:rPr lang="ru-RU" b="1" dirty="0" smtClean="0">
                <a:solidFill>
                  <a:schemeClr val="accent6">
                    <a:lumMod val="75000"/>
                  </a:schemeClr>
                </a:solidFill>
              </a:rPr>
              <a:t> </a:t>
            </a:r>
            <a:r>
              <a:rPr lang="en-US" b="1" dirty="0" smtClean="0">
                <a:solidFill>
                  <a:schemeClr val="accent6">
                    <a:lumMod val="75000"/>
                  </a:schemeClr>
                </a:solidFill>
              </a:rPr>
              <a:t>Potential hazards at work</a:t>
            </a:r>
          </a:p>
          <a:p>
            <a:pPr algn="just">
              <a:lnSpc>
                <a:spcPct val="150000"/>
              </a:lnSpc>
              <a:buFont typeface="Wingdings" pitchFamily="2" charset="2"/>
              <a:buChar char="Ø"/>
            </a:pPr>
            <a:r>
              <a:rPr lang="ru-RU" b="1" dirty="0" smtClean="0">
                <a:solidFill>
                  <a:srgbClr val="FF0000"/>
                </a:solidFill>
              </a:rPr>
              <a:t> </a:t>
            </a:r>
            <a:r>
              <a:rPr lang="en-US" b="1" dirty="0" smtClean="0">
                <a:solidFill>
                  <a:srgbClr val="FF0000"/>
                </a:solidFill>
              </a:rPr>
              <a:t>First aid rules</a:t>
            </a:r>
          </a:p>
          <a:p>
            <a:pPr algn="just">
              <a:lnSpc>
                <a:spcPct val="150000"/>
              </a:lnSpc>
              <a:buFont typeface="Wingdings" pitchFamily="2" charset="2"/>
              <a:buChar char="Ø"/>
            </a:pPr>
            <a:r>
              <a:rPr lang="ru-RU" b="1" dirty="0" smtClean="0"/>
              <a:t> </a:t>
            </a:r>
            <a:r>
              <a:rPr lang="en-US" b="1" dirty="0" smtClean="0"/>
              <a:t>Means of individual protection</a:t>
            </a:r>
          </a:p>
          <a:p>
            <a:pPr algn="just">
              <a:lnSpc>
                <a:spcPct val="150000"/>
              </a:lnSpc>
              <a:buFont typeface="Wingdings" pitchFamily="2" charset="2"/>
              <a:buChar char="Ø"/>
            </a:pPr>
            <a:r>
              <a:rPr lang="ru-RU" b="1" dirty="0" smtClean="0"/>
              <a:t> </a:t>
            </a:r>
            <a:r>
              <a:rPr lang="en-US" b="1" dirty="0" smtClean="0"/>
              <a:t>Protective equipment</a:t>
            </a:r>
          </a:p>
          <a:p>
            <a:pPr algn="just">
              <a:lnSpc>
                <a:spcPct val="150000"/>
              </a:lnSpc>
              <a:buFont typeface="Wingdings" pitchFamily="2" charset="2"/>
              <a:buChar char="Ø"/>
            </a:pPr>
            <a:r>
              <a:rPr lang="ru-RU" b="1" dirty="0" smtClean="0"/>
              <a:t> </a:t>
            </a:r>
            <a:r>
              <a:rPr lang="en-US" b="1" dirty="0" smtClean="0"/>
              <a:t>Safe work practices</a:t>
            </a:r>
          </a:p>
          <a:p>
            <a:pPr algn="just">
              <a:lnSpc>
                <a:spcPct val="150000"/>
              </a:lnSpc>
              <a:buFont typeface="Wingdings" pitchFamily="2" charset="2"/>
              <a:buChar char="Ø"/>
            </a:pPr>
            <a:r>
              <a:rPr lang="ru-RU" b="1" dirty="0" smtClean="0"/>
              <a:t> </a:t>
            </a:r>
            <a:r>
              <a:rPr lang="en-US" b="1" dirty="0" smtClean="0"/>
              <a:t>How to report an accident</a:t>
            </a:r>
          </a:p>
          <a:p>
            <a:endParaRPr lang="ru-RU" dirty="0"/>
          </a:p>
        </p:txBody>
      </p:sp>
      <p:pic>
        <p:nvPicPr>
          <p:cNvPr id="15" name="Рисунок 14" descr="8319.jpg"/>
          <p:cNvPicPr>
            <a:picLocks noChangeAspect="1"/>
          </p:cNvPicPr>
          <p:nvPr/>
        </p:nvPicPr>
        <p:blipFill>
          <a:blip r:embed="rId2"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3" cstate="print"/>
          <a:stretch>
            <a:fillRect/>
          </a:stretch>
        </p:blipFill>
        <p:spPr>
          <a:xfrm>
            <a:off x="5643570" y="5786454"/>
            <a:ext cx="909087" cy="899852"/>
          </a:xfrm>
          <a:prstGeom prst="rect">
            <a:avLst/>
          </a:prstGeom>
        </p:spPr>
      </p:pic>
      <p:pic>
        <p:nvPicPr>
          <p:cNvPr id="17" name="Рисунок 16" descr="warning_hazardous_area.gif.jpg"/>
          <p:cNvPicPr/>
          <p:nvPr/>
        </p:nvPicPr>
        <p:blipFill>
          <a:blip r:embed="rId4" cstate="print"/>
          <a:stretch>
            <a:fillRect/>
          </a:stretch>
        </p:blipFill>
        <p:spPr>
          <a:xfrm>
            <a:off x="7715272" y="5000636"/>
            <a:ext cx="810771" cy="1094366"/>
          </a:xfrm>
          <a:prstGeom prst="rect">
            <a:avLst/>
          </a:prstGeom>
        </p:spPr>
      </p:pic>
      <p:pic>
        <p:nvPicPr>
          <p:cNvPr id="7" name="Рисунок 6" descr="irtuy.jpeg"/>
          <p:cNvPicPr>
            <a:picLocks noChangeAspect="1"/>
          </p:cNvPicPr>
          <p:nvPr/>
        </p:nvPicPr>
        <p:blipFill>
          <a:blip r:embed="rId5" cstate="print"/>
          <a:srcRect b="19413"/>
          <a:stretch>
            <a:fillRect/>
          </a:stretch>
        </p:blipFill>
        <p:spPr>
          <a:xfrm>
            <a:off x="5786446" y="4143380"/>
            <a:ext cx="804864" cy="87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7" presetClass="emph" presetSubtype="0" fill="hold" nodeType="afterEffect">
                                  <p:stCondLst>
                                    <p:cond delay="0"/>
                                  </p:stCondLst>
                                  <p:childTnLst>
                                    <p:animClr clrSpc="rgb">
                                      <p:cBhvr override="childStyle">
                                        <p:cTn id="13" dur="500" autoRev="1" fill="hold"/>
                                        <p:tgtEl>
                                          <p:spTgt spid="13">
                                            <p:txEl>
                                              <p:pRg st="2" end="2"/>
                                            </p:txEl>
                                          </p:spTgt>
                                        </p:tgtEl>
                                        <p:attrNameLst>
                                          <p:attrName>style.color</p:attrName>
                                        </p:attrNameLst>
                                      </p:cBhvr>
                                      <p:to>
                                        <a:schemeClr val="bg1"/>
                                      </p:to>
                                    </p:animClr>
                                    <p:animClr clrSpc="rgb">
                                      <p:cBhvr>
                                        <p:cTn id="14" dur="500" autoRev="1" fill="hold"/>
                                        <p:tgtEl>
                                          <p:spTgt spid="13">
                                            <p:txEl>
                                              <p:pRg st="2" end="2"/>
                                            </p:txEl>
                                          </p:spTgt>
                                        </p:tgtEl>
                                        <p:attrNameLst>
                                          <p:attrName>fillcolor</p:attrName>
                                        </p:attrNameLst>
                                      </p:cBhvr>
                                      <p:to>
                                        <a:schemeClr val="bg1"/>
                                      </p:to>
                                    </p:animClr>
                                    <p:set>
                                      <p:cBhvr>
                                        <p:cTn id="15" dur="500" autoRev="1" fill="hold"/>
                                        <p:tgtEl>
                                          <p:spTgt spid="13">
                                            <p:txEl>
                                              <p:pRg st="2" end="2"/>
                                            </p:txEl>
                                          </p:spTgt>
                                        </p:tgtEl>
                                        <p:attrNameLst>
                                          <p:attrName>fill.type</p:attrName>
                                        </p:attrNameLst>
                                      </p:cBhvr>
                                      <p:to>
                                        <p:strVal val="solid"/>
                                      </p:to>
                                    </p:set>
                                    <p:set>
                                      <p:cBhvr>
                                        <p:cTn id="16" dur="500" autoRev="1" fill="hold"/>
                                        <p:tgtEl>
                                          <p:spTgt spid="1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First aid rules</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2071670" y="2428868"/>
            <a:ext cx="5235729" cy="523220"/>
          </a:xfrm>
          <a:prstGeom prst="rect">
            <a:avLst/>
          </a:prstGeom>
          <a:noFill/>
        </p:spPr>
        <p:txBody>
          <a:bodyPr wrap="none" rtlCol="0">
            <a:spAutoFit/>
          </a:bodyPr>
          <a:lstStyle/>
          <a:p>
            <a:r>
              <a:rPr lang="en-US" sz="2800" b="1" dirty="0" smtClean="0"/>
              <a:t>What must you do first of all?</a:t>
            </a:r>
            <a:endParaRPr lang="ru-RU"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First aid rules</a:t>
            </a:r>
            <a:endParaRPr lang="en-US" sz="2800" dirty="0">
              <a:effectLst>
                <a:outerShdw blurRad="38100" dist="38100" dir="2700000" algn="tl">
                  <a:srgbClr val="000000">
                    <a:alpha val="43137"/>
                  </a:srgbClr>
                </a:outerShdw>
              </a:effectLst>
            </a:endParaRPr>
          </a:p>
        </p:txBody>
      </p:sp>
      <p:pic>
        <p:nvPicPr>
          <p:cNvPr id="17409" name="Picture 1" descr="D:\ПРЕПОДАВАТЕЛИ\КОНОВАЛОВА М.Н\ОТКРЫТОЕ ЗАНЯТИЕ_10\картинки\A7917.jpg"/>
          <p:cNvPicPr>
            <a:picLocks noChangeAspect="1" noChangeArrowheads="1"/>
          </p:cNvPicPr>
          <p:nvPr/>
        </p:nvPicPr>
        <p:blipFill>
          <a:blip r:embed="rId2" cstate="print"/>
          <a:srcRect/>
          <a:stretch>
            <a:fillRect/>
          </a:stretch>
        </p:blipFill>
        <p:spPr bwMode="auto">
          <a:xfrm>
            <a:off x="3643306" y="1714488"/>
            <a:ext cx="5429256" cy="3786214"/>
          </a:xfrm>
          <a:prstGeom prst="rect">
            <a:avLst/>
          </a:prstGeom>
          <a:noFill/>
        </p:spPr>
      </p:pic>
      <p:sp>
        <p:nvSpPr>
          <p:cNvPr id="5" name="TextBox 4"/>
          <p:cNvSpPr txBox="1"/>
          <p:nvPr/>
        </p:nvSpPr>
        <p:spPr>
          <a:xfrm>
            <a:off x="357158" y="1857364"/>
            <a:ext cx="2428892" cy="400110"/>
          </a:xfrm>
          <a:prstGeom prst="rect">
            <a:avLst/>
          </a:prstGeom>
          <a:noFill/>
        </p:spPr>
        <p:txBody>
          <a:bodyPr wrap="square" rtlCol="0">
            <a:spAutoFit/>
          </a:bodyPr>
          <a:lstStyle/>
          <a:p>
            <a:r>
              <a:rPr lang="en-US" sz="2000" dirty="0" smtClean="0"/>
              <a:t>Turn off the power</a:t>
            </a:r>
            <a:endParaRPr lang="ru-RU" sz="2000" dirty="0"/>
          </a:p>
        </p:txBody>
      </p:sp>
      <p:sp>
        <p:nvSpPr>
          <p:cNvPr id="6" name="TextBox 5"/>
          <p:cNvSpPr txBox="1"/>
          <p:nvPr/>
        </p:nvSpPr>
        <p:spPr>
          <a:xfrm>
            <a:off x="355297" y="2428868"/>
            <a:ext cx="3078087" cy="400110"/>
          </a:xfrm>
          <a:prstGeom prst="rect">
            <a:avLst/>
          </a:prstGeom>
          <a:noFill/>
        </p:spPr>
        <p:txBody>
          <a:bodyPr wrap="none" rtlCol="0">
            <a:spAutoFit/>
          </a:bodyPr>
          <a:lstStyle/>
          <a:p>
            <a:r>
              <a:rPr lang="en-US" sz="2000" dirty="0" smtClean="0"/>
              <a:t>Use non-conducting tools</a:t>
            </a:r>
            <a:endParaRPr lang="ru-RU" sz="2000" dirty="0"/>
          </a:p>
        </p:txBody>
      </p:sp>
      <p:sp>
        <p:nvSpPr>
          <p:cNvPr id="7" name="TextBox 6"/>
          <p:cNvSpPr txBox="1"/>
          <p:nvPr/>
        </p:nvSpPr>
        <p:spPr>
          <a:xfrm>
            <a:off x="357109" y="2957452"/>
            <a:ext cx="3235181" cy="400110"/>
          </a:xfrm>
          <a:prstGeom prst="rect">
            <a:avLst/>
          </a:prstGeom>
          <a:noFill/>
        </p:spPr>
        <p:txBody>
          <a:bodyPr wrap="none" rtlCol="0">
            <a:spAutoFit/>
          </a:bodyPr>
          <a:lstStyle/>
          <a:p>
            <a:r>
              <a:rPr lang="en-US" sz="2000" dirty="0" smtClean="0"/>
              <a:t>Check breathing and pulse</a:t>
            </a:r>
            <a:endParaRPr lang="ru-RU" sz="2000" dirty="0"/>
          </a:p>
        </p:txBody>
      </p:sp>
      <p:sp>
        <p:nvSpPr>
          <p:cNvPr id="8" name="TextBox 7"/>
          <p:cNvSpPr txBox="1"/>
          <p:nvPr/>
        </p:nvSpPr>
        <p:spPr>
          <a:xfrm>
            <a:off x="333344" y="3506932"/>
            <a:ext cx="2864887" cy="707886"/>
          </a:xfrm>
          <a:prstGeom prst="rect">
            <a:avLst/>
          </a:prstGeom>
          <a:noFill/>
        </p:spPr>
        <p:txBody>
          <a:bodyPr wrap="none" rtlCol="0">
            <a:spAutoFit/>
          </a:bodyPr>
          <a:lstStyle/>
          <a:p>
            <a:r>
              <a:rPr lang="en-US" sz="2000" dirty="0" smtClean="0"/>
              <a:t>If no breathing – </a:t>
            </a:r>
          </a:p>
          <a:p>
            <a:r>
              <a:rPr lang="en-US" sz="2000" dirty="0" smtClean="0"/>
              <a:t>give artificial respiration</a:t>
            </a:r>
            <a:endParaRPr lang="ru-RU" sz="2000" dirty="0"/>
          </a:p>
        </p:txBody>
      </p:sp>
      <p:sp>
        <p:nvSpPr>
          <p:cNvPr id="9" name="TextBox 8"/>
          <p:cNvSpPr txBox="1"/>
          <p:nvPr/>
        </p:nvSpPr>
        <p:spPr>
          <a:xfrm>
            <a:off x="298708" y="4386212"/>
            <a:ext cx="1553630" cy="400110"/>
          </a:xfrm>
          <a:prstGeom prst="rect">
            <a:avLst/>
          </a:prstGeom>
          <a:noFill/>
        </p:spPr>
        <p:txBody>
          <a:bodyPr wrap="none" rtlCol="0">
            <a:spAutoFit/>
          </a:bodyPr>
          <a:lstStyle/>
          <a:p>
            <a:r>
              <a:rPr lang="en-US" sz="2000" dirty="0" smtClean="0"/>
              <a:t>Call for help</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First aid rules</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1908039" y="2357430"/>
            <a:ext cx="5235729" cy="523220"/>
          </a:xfrm>
          <a:prstGeom prst="rect">
            <a:avLst/>
          </a:prstGeom>
          <a:noFill/>
        </p:spPr>
        <p:txBody>
          <a:bodyPr wrap="none" rtlCol="0">
            <a:spAutoFit/>
          </a:bodyPr>
          <a:lstStyle/>
          <a:p>
            <a:r>
              <a:rPr lang="en-US" sz="2800" b="1" dirty="0" smtClean="0"/>
              <a:t>What must you do first of all?</a:t>
            </a:r>
            <a:endParaRPr lang="ru-RU" sz="2800" b="1" dirty="0"/>
          </a:p>
        </p:txBody>
      </p:sp>
      <p:sp>
        <p:nvSpPr>
          <p:cNvPr id="5" name="TextBox 4"/>
          <p:cNvSpPr txBox="1"/>
          <p:nvPr/>
        </p:nvSpPr>
        <p:spPr>
          <a:xfrm>
            <a:off x="1500166" y="3786190"/>
            <a:ext cx="6146106" cy="523220"/>
          </a:xfrm>
          <a:prstGeom prst="rect">
            <a:avLst/>
          </a:prstGeom>
          <a:solidFill>
            <a:schemeClr val="accent2">
              <a:lumMod val="60000"/>
              <a:lumOff val="40000"/>
            </a:schemeClr>
          </a:solidFill>
          <a:scene3d>
            <a:camera prst="orthographicFront"/>
            <a:lightRig rig="threePt" dir="t"/>
          </a:scene3d>
          <a:sp3d>
            <a:bevelT/>
          </a:sp3d>
        </p:spPr>
        <p:txBody>
          <a:bodyPr wrap="none" rtlCol="0">
            <a:spAutoFit/>
          </a:bodyPr>
          <a:lstStyle/>
          <a:p>
            <a:r>
              <a:rPr lang="en-US" sz="2800" dirty="0" smtClean="0"/>
              <a:t>Switch off (turn off) the power source.</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6929486" cy="714380"/>
          </a:xfrm>
        </p:spPr>
        <p:txBody>
          <a:bodyPr/>
          <a:lstStyle/>
          <a:p>
            <a:pPr algn="l"/>
            <a:r>
              <a:rPr lang="en-US" sz="3200" dirty="0" smtClean="0"/>
              <a:t/>
            </a:r>
            <a:br>
              <a:rPr lang="en-US" sz="3200" dirty="0" smtClean="0"/>
            </a:br>
            <a:r>
              <a:rPr lang="en-US" sz="2800" dirty="0" smtClean="0">
                <a:effectLst>
                  <a:outerShdw blurRad="38100" dist="38100" dir="2700000" algn="tl">
                    <a:srgbClr val="000000">
                      <a:alpha val="43137"/>
                    </a:srgbClr>
                  </a:outerShdw>
                </a:effectLst>
              </a:rPr>
              <a:t>Safety measures for electrician at work</a:t>
            </a:r>
            <a:r>
              <a:rPr lang="ru-RU" sz="2800" dirty="0" smtClean="0">
                <a:effectLst>
                  <a:outerShdw blurRad="38100" dist="38100" dir="2700000" algn="tl">
                    <a:srgbClr val="000000">
                      <a:alpha val="43137"/>
                    </a:srgbClr>
                  </a:outerShdw>
                </a:effectLst>
              </a:rPr>
              <a:t/>
            </a:r>
            <a:br>
              <a:rPr lang="ru-RU" sz="2800" dirty="0" smtClean="0">
                <a:effectLst>
                  <a:outerShdw blurRad="38100" dist="38100" dir="2700000" algn="tl">
                    <a:srgbClr val="000000">
                      <a:alpha val="43137"/>
                    </a:srgbClr>
                  </a:outerShdw>
                </a:effectLst>
              </a:rPr>
            </a:br>
            <a:endParaRPr lang="ru-RU" sz="28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57158" y="1571612"/>
            <a:ext cx="8472518" cy="4286280"/>
          </a:xfrm>
        </p:spPr>
        <p:txBody>
          <a:bodyPr/>
          <a:lstStyle/>
          <a:p>
            <a:pPr>
              <a:buNone/>
            </a:pPr>
            <a:r>
              <a:rPr lang="en-US" sz="2000" dirty="0" smtClean="0">
                <a:solidFill>
                  <a:schemeClr val="tx1">
                    <a:lumMod val="75000"/>
                  </a:schemeClr>
                </a:solidFill>
              </a:rPr>
              <a:t>Task 6 Read the sentences and choose the correct item:</a:t>
            </a:r>
            <a:endParaRPr lang="ru-RU" sz="2000" dirty="0" smtClean="0">
              <a:solidFill>
                <a:schemeClr val="tx1">
                  <a:lumMod val="75000"/>
                </a:schemeClr>
              </a:solidFill>
            </a:endParaRPr>
          </a:p>
          <a:p>
            <a:pPr>
              <a:buNone/>
            </a:pPr>
            <a:r>
              <a:rPr lang="en-US" sz="2000" dirty="0" smtClean="0">
                <a:solidFill>
                  <a:schemeClr val="accent1">
                    <a:lumMod val="75000"/>
                  </a:schemeClr>
                </a:solidFill>
              </a:rPr>
              <a:t>1. A man has climbed </a:t>
            </a:r>
            <a:endParaRPr lang="ru-RU" sz="2000" dirty="0" smtClean="0">
              <a:solidFill>
                <a:schemeClr val="accent1">
                  <a:lumMod val="75000"/>
                </a:schemeClr>
              </a:solidFill>
            </a:endParaRPr>
          </a:p>
          <a:p>
            <a:pPr>
              <a:buNone/>
            </a:pPr>
            <a:r>
              <a:rPr lang="en-US" sz="2000" dirty="0" smtClean="0">
                <a:solidFill>
                  <a:schemeClr val="accent1">
                    <a:lumMod val="75000"/>
                  </a:schemeClr>
                </a:solidFill>
              </a:rPr>
              <a:t>     a) a power pole, b) an electric tower</a:t>
            </a:r>
            <a:endParaRPr lang="ru-RU" sz="2000" dirty="0" smtClean="0">
              <a:solidFill>
                <a:schemeClr val="accent1">
                  <a:lumMod val="75000"/>
                </a:schemeClr>
              </a:solidFill>
            </a:endParaRPr>
          </a:p>
          <a:p>
            <a:pPr>
              <a:buNone/>
            </a:pPr>
            <a:r>
              <a:rPr lang="en-US" sz="2000" dirty="0" smtClean="0">
                <a:solidFill>
                  <a:schemeClr val="accent1">
                    <a:lumMod val="75000"/>
                  </a:schemeClr>
                </a:solidFill>
              </a:rPr>
              <a:t>2. The rescue man was informed that power had been </a:t>
            </a:r>
            <a:endParaRPr lang="ru-RU" sz="2000" dirty="0" smtClean="0">
              <a:solidFill>
                <a:schemeClr val="accent1">
                  <a:lumMod val="75000"/>
                </a:schemeClr>
              </a:solidFill>
            </a:endParaRPr>
          </a:p>
          <a:p>
            <a:pPr>
              <a:buNone/>
            </a:pPr>
            <a:r>
              <a:rPr lang="en-US" sz="2000" dirty="0" smtClean="0">
                <a:solidFill>
                  <a:schemeClr val="accent1">
                    <a:lumMod val="75000"/>
                  </a:schemeClr>
                </a:solidFill>
              </a:rPr>
              <a:t>     a) put on the line, b) put off the line.</a:t>
            </a:r>
            <a:endParaRPr lang="ru-RU" sz="2000" dirty="0" smtClean="0">
              <a:solidFill>
                <a:schemeClr val="accent1">
                  <a:lumMod val="75000"/>
                </a:schemeClr>
              </a:solidFill>
            </a:endParaRPr>
          </a:p>
          <a:p>
            <a:pPr>
              <a:buNone/>
            </a:pPr>
            <a:r>
              <a:rPr lang="en-US" sz="2000" dirty="0" smtClean="0">
                <a:solidFill>
                  <a:schemeClr val="accent1">
                    <a:lumMod val="75000"/>
                  </a:schemeClr>
                </a:solidFill>
              </a:rPr>
              <a:t>3. When he touched the wire……………. jawed him</a:t>
            </a:r>
            <a:endParaRPr lang="ru-RU" sz="2000" dirty="0" smtClean="0">
              <a:solidFill>
                <a:schemeClr val="accent1">
                  <a:lumMod val="75000"/>
                </a:schemeClr>
              </a:solidFill>
            </a:endParaRPr>
          </a:p>
          <a:p>
            <a:pPr>
              <a:buNone/>
            </a:pPr>
            <a:r>
              <a:rPr lang="en-US" sz="2000" dirty="0" smtClean="0">
                <a:solidFill>
                  <a:schemeClr val="accent1">
                    <a:lumMod val="75000"/>
                  </a:schemeClr>
                </a:solidFill>
              </a:rPr>
              <a:t>     a) 50 thousand volt, b) 15 thousand volt</a:t>
            </a:r>
            <a:endParaRPr lang="ru-RU" sz="2000" dirty="0" smtClean="0">
              <a:solidFill>
                <a:schemeClr val="accent1">
                  <a:lumMod val="75000"/>
                </a:schemeClr>
              </a:solidFill>
            </a:endParaRPr>
          </a:p>
          <a:p>
            <a:pPr>
              <a:buNone/>
            </a:pPr>
            <a:r>
              <a:rPr lang="en-US" sz="2000" dirty="0" smtClean="0">
                <a:solidFill>
                  <a:schemeClr val="accent1">
                    <a:lumMod val="75000"/>
                  </a:schemeClr>
                </a:solidFill>
              </a:rPr>
              <a:t>4. Fortunately his ………… prevented him from falling</a:t>
            </a:r>
            <a:endParaRPr lang="ru-RU" sz="2000" dirty="0" smtClean="0">
              <a:solidFill>
                <a:schemeClr val="accent1">
                  <a:lumMod val="75000"/>
                </a:schemeClr>
              </a:solidFill>
            </a:endParaRPr>
          </a:p>
          <a:p>
            <a:pPr>
              <a:buNone/>
            </a:pPr>
            <a:r>
              <a:rPr lang="en-US" sz="2000" dirty="0" smtClean="0">
                <a:solidFill>
                  <a:schemeClr val="accent1">
                    <a:lumMod val="75000"/>
                  </a:schemeClr>
                </a:solidFill>
              </a:rPr>
              <a:t>     a) safety strap, b) safety cap</a:t>
            </a:r>
            <a:endParaRPr lang="ru-RU" sz="2000" dirty="0" smtClean="0">
              <a:solidFill>
                <a:schemeClr val="accent1">
                  <a:lumMod val="75000"/>
                </a:schemeClr>
              </a:solidFill>
            </a:endParaRPr>
          </a:p>
          <a:p>
            <a:pPr>
              <a:buNone/>
            </a:pPr>
            <a:r>
              <a:rPr lang="en-US" sz="2000" dirty="0" smtClean="0">
                <a:solidFill>
                  <a:schemeClr val="accent1">
                    <a:lumMod val="75000"/>
                  </a:schemeClr>
                </a:solidFill>
              </a:rPr>
              <a:t>5. He was treated for surprisingly </a:t>
            </a:r>
            <a:endParaRPr lang="ru-RU" sz="2000" dirty="0" smtClean="0">
              <a:solidFill>
                <a:schemeClr val="accent1">
                  <a:lumMod val="75000"/>
                </a:schemeClr>
              </a:solidFill>
            </a:endParaRPr>
          </a:p>
          <a:p>
            <a:pPr>
              <a:buNone/>
            </a:pPr>
            <a:r>
              <a:rPr lang="en-US" sz="2000" dirty="0" smtClean="0">
                <a:solidFill>
                  <a:schemeClr val="accent1">
                    <a:lumMod val="75000"/>
                  </a:schemeClr>
                </a:solidFill>
              </a:rPr>
              <a:t>     a) major injuries, b) minor injuries.</a:t>
            </a:r>
            <a:endParaRPr lang="ru-RU" sz="2000" dirty="0" smtClean="0">
              <a:solidFill>
                <a:schemeClr val="accent1">
                  <a:lumMod val="75000"/>
                </a:schemeClr>
              </a:solidFill>
            </a:endParaRPr>
          </a:p>
          <a:p>
            <a:pPr marL="0" indent="0">
              <a:spcBef>
                <a:spcPts val="0"/>
              </a:spcBef>
              <a:buNone/>
            </a:pPr>
            <a:endParaRPr lang="ru-RU" dirty="0"/>
          </a:p>
        </p:txBody>
      </p:sp>
      <p:sp>
        <p:nvSpPr>
          <p:cNvPr id="4" name="Прямоугольник 3">
            <a:hlinkClick r:id="rId2" action="ppaction://hlinkfile"/>
          </p:cNvPr>
          <p:cNvSpPr/>
          <p:nvPr/>
        </p:nvSpPr>
        <p:spPr>
          <a:xfrm>
            <a:off x="8572496" y="6500810"/>
            <a:ext cx="57150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286644" y="6000768"/>
            <a:ext cx="1460656" cy="276999"/>
          </a:xfrm>
          <a:prstGeom prst="rect">
            <a:avLst/>
          </a:prstGeom>
          <a:noFill/>
        </p:spPr>
        <p:txBody>
          <a:bodyPr wrap="none" rtlCol="0">
            <a:spAutoFit/>
          </a:bodyPr>
          <a:lstStyle/>
          <a:p>
            <a:r>
              <a:rPr lang="ru-RU" sz="1200" dirty="0" smtClean="0"/>
              <a:t>Видеофрагмент 1</a:t>
            </a:r>
            <a:endParaRPr lang="ru-RU"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12" name="TextBox 11"/>
          <p:cNvSpPr txBox="1"/>
          <p:nvPr/>
        </p:nvSpPr>
        <p:spPr>
          <a:xfrm>
            <a:off x="0" y="285728"/>
            <a:ext cx="4573624" cy="646331"/>
          </a:xfrm>
          <a:prstGeom prst="rect">
            <a:avLst/>
          </a:prstGeom>
          <a:noFill/>
        </p:spPr>
        <p:txBody>
          <a:bodyPr wrap="square" rtlCol="0">
            <a:spAutoFit/>
          </a:bodyPr>
          <a:lstStyle/>
          <a:p>
            <a:pPr algn="ctr"/>
            <a:r>
              <a:rPr lang="en-US" dirty="0" smtClean="0"/>
              <a:t>SAFETY MEASURES </a:t>
            </a:r>
            <a:endParaRPr lang="ru-RU" dirty="0" smtClean="0"/>
          </a:p>
          <a:p>
            <a:pPr algn="ctr"/>
            <a:r>
              <a:rPr lang="en-US" dirty="0" smtClean="0"/>
              <a:t>FOR ELECTRICIAN AT WORK</a:t>
            </a:r>
            <a:endParaRPr lang="ru-RU"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Safety signs</a:t>
            </a:r>
          </a:p>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Potential hazards at work</a:t>
            </a:r>
          </a:p>
          <a:p>
            <a:pPr algn="just">
              <a:lnSpc>
                <a:spcPct val="150000"/>
              </a:lnSpc>
              <a:buFont typeface="Wingdings" pitchFamily="2" charset="2"/>
              <a:buChar char="ü"/>
            </a:pPr>
            <a:r>
              <a:rPr lang="en-US" b="1" dirty="0" smtClean="0">
                <a:solidFill>
                  <a:schemeClr val="accent2">
                    <a:lumMod val="75000"/>
                  </a:schemeClr>
                </a:solidFill>
              </a:rPr>
              <a:t> First aid rules</a:t>
            </a:r>
          </a:p>
          <a:p>
            <a:pPr algn="just">
              <a:lnSpc>
                <a:spcPct val="150000"/>
              </a:lnSpc>
              <a:buFont typeface="Wingdings" pitchFamily="2" charset="2"/>
              <a:buChar char="Ø"/>
            </a:pPr>
            <a:r>
              <a:rPr lang="ru-RU" b="1" dirty="0" smtClean="0">
                <a:solidFill>
                  <a:srgbClr val="FF0000"/>
                </a:solidFill>
              </a:rPr>
              <a:t> </a:t>
            </a:r>
            <a:r>
              <a:rPr lang="en-US" b="1" dirty="0" smtClean="0">
                <a:solidFill>
                  <a:srgbClr val="FF0000"/>
                </a:solidFill>
              </a:rPr>
              <a:t>Means of individual protection</a:t>
            </a:r>
          </a:p>
          <a:p>
            <a:pPr algn="just">
              <a:lnSpc>
                <a:spcPct val="150000"/>
              </a:lnSpc>
              <a:buFont typeface="Wingdings" pitchFamily="2" charset="2"/>
              <a:buChar char="Ø"/>
            </a:pPr>
            <a:r>
              <a:rPr lang="ru-RU" b="1" dirty="0" smtClean="0"/>
              <a:t> </a:t>
            </a:r>
            <a:r>
              <a:rPr lang="en-US" b="1" dirty="0" smtClean="0"/>
              <a:t>Protective equipment</a:t>
            </a:r>
          </a:p>
          <a:p>
            <a:pPr algn="just">
              <a:lnSpc>
                <a:spcPct val="150000"/>
              </a:lnSpc>
              <a:buFont typeface="Wingdings" pitchFamily="2" charset="2"/>
              <a:buChar char="Ø"/>
            </a:pPr>
            <a:r>
              <a:rPr lang="ru-RU" b="1" dirty="0" smtClean="0"/>
              <a:t> </a:t>
            </a:r>
            <a:r>
              <a:rPr lang="en-US" b="1" dirty="0" smtClean="0"/>
              <a:t>Safe work practices</a:t>
            </a:r>
          </a:p>
          <a:p>
            <a:pPr algn="just">
              <a:lnSpc>
                <a:spcPct val="150000"/>
              </a:lnSpc>
              <a:buFont typeface="Wingdings" pitchFamily="2" charset="2"/>
              <a:buChar char="Ø"/>
            </a:pPr>
            <a:r>
              <a:rPr lang="ru-RU" b="1" dirty="0" smtClean="0"/>
              <a:t> </a:t>
            </a:r>
            <a:r>
              <a:rPr lang="en-US" b="1" dirty="0" smtClean="0"/>
              <a:t>How to report an accident</a:t>
            </a:r>
          </a:p>
          <a:p>
            <a:endParaRPr lang="ru-RU" dirty="0"/>
          </a:p>
        </p:txBody>
      </p:sp>
      <p:pic>
        <p:nvPicPr>
          <p:cNvPr id="15" name="Рисунок 14" descr="8319.jpg"/>
          <p:cNvPicPr>
            <a:picLocks noChangeAspect="1"/>
          </p:cNvPicPr>
          <p:nvPr/>
        </p:nvPicPr>
        <p:blipFill>
          <a:blip r:embed="rId2"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3" cstate="print"/>
          <a:stretch>
            <a:fillRect/>
          </a:stretch>
        </p:blipFill>
        <p:spPr>
          <a:xfrm>
            <a:off x="5709995" y="5807589"/>
            <a:ext cx="909087" cy="899852"/>
          </a:xfrm>
          <a:prstGeom prst="rect">
            <a:avLst/>
          </a:prstGeom>
        </p:spPr>
      </p:pic>
      <p:pic>
        <p:nvPicPr>
          <p:cNvPr id="17" name="Рисунок 16" descr="warning_hazardous_area.gif.jpg"/>
          <p:cNvPicPr/>
          <p:nvPr/>
        </p:nvPicPr>
        <p:blipFill>
          <a:blip r:embed="rId4" cstate="print"/>
          <a:stretch>
            <a:fillRect/>
          </a:stretch>
        </p:blipFill>
        <p:spPr>
          <a:xfrm>
            <a:off x="7478950" y="5150969"/>
            <a:ext cx="810771" cy="1094366"/>
          </a:xfrm>
          <a:prstGeom prst="rect">
            <a:avLst/>
          </a:prstGeom>
        </p:spPr>
      </p:pic>
      <p:pic>
        <p:nvPicPr>
          <p:cNvPr id="19" name="Рисунок 18" descr="ifytu7i.jpeg"/>
          <p:cNvPicPr>
            <a:picLocks noChangeAspect="1"/>
          </p:cNvPicPr>
          <p:nvPr/>
        </p:nvPicPr>
        <p:blipFill>
          <a:blip r:embed="rId5" cstate="print"/>
          <a:stretch>
            <a:fillRect/>
          </a:stretch>
        </p:blipFill>
        <p:spPr>
          <a:xfrm>
            <a:off x="7331537" y="3399984"/>
            <a:ext cx="836436" cy="806341"/>
          </a:xfrm>
          <a:prstGeom prst="rect">
            <a:avLst/>
          </a:prstGeom>
        </p:spPr>
      </p:pic>
      <p:pic>
        <p:nvPicPr>
          <p:cNvPr id="20" name="Рисунок 19" descr="irtuy.jpeg"/>
          <p:cNvPicPr>
            <a:picLocks noChangeAspect="1"/>
          </p:cNvPicPr>
          <p:nvPr/>
        </p:nvPicPr>
        <p:blipFill>
          <a:blip r:embed="rId6" cstate="print"/>
          <a:srcRect b="19413"/>
          <a:stretch>
            <a:fillRect/>
          </a:stretch>
        </p:blipFill>
        <p:spPr>
          <a:xfrm>
            <a:off x="6004821" y="4129561"/>
            <a:ext cx="804864" cy="87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nodeType="clickEffect">
                                  <p:stCondLst>
                                    <p:cond delay="0"/>
                                  </p:stCondLst>
                                  <p:childTnLst>
                                    <p:anim calcmode="discrete" valueType="str">
                                      <p:cBhvr>
                                        <p:cTn id="14" dur="1000" fill="hold"/>
                                        <p:tgtEl>
                                          <p:spTgt spid="13">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2844" y="285728"/>
            <a:ext cx="5543560" cy="900113"/>
          </a:xfrm>
        </p:spPr>
        <p:txBody>
          <a:bodyPr/>
          <a:lstStyle/>
          <a:p>
            <a:pPr algn="l"/>
            <a:r>
              <a:rPr lang="en-US" sz="2800" dirty="0" smtClean="0">
                <a:effectLst>
                  <a:outerShdw blurRad="38100" dist="38100" dir="2700000" algn="tl">
                    <a:srgbClr val="000000">
                      <a:alpha val="43137"/>
                    </a:srgbClr>
                  </a:outerShdw>
                </a:effectLst>
              </a:rPr>
              <a:t>Means of individual protection</a:t>
            </a:r>
            <a:endParaRPr lang="en-US" sz="2800" dirty="0">
              <a:effectLst>
                <a:outerShdw blurRad="38100" dist="38100" dir="2700000" algn="tl">
                  <a:srgbClr val="000000">
                    <a:alpha val="43137"/>
                  </a:srgbClr>
                </a:outerShdw>
              </a:effectLst>
            </a:endParaRPr>
          </a:p>
        </p:txBody>
      </p:sp>
      <p:pic>
        <p:nvPicPr>
          <p:cNvPr id="16386" name="Picture 2" descr="D:\ПРЕПОДАВАТЕЛИ\КОНОВАЛОВА М.Н\ОТКРЫТОЕ ЗАНЯТИЕ_10\картинки\1196192360.jpg"/>
          <p:cNvPicPr>
            <a:picLocks noChangeAspect="1" noChangeArrowheads="1"/>
          </p:cNvPicPr>
          <p:nvPr/>
        </p:nvPicPr>
        <p:blipFill>
          <a:blip r:embed="rId2" cstate="print"/>
          <a:srcRect/>
          <a:stretch>
            <a:fillRect/>
          </a:stretch>
        </p:blipFill>
        <p:spPr bwMode="auto">
          <a:xfrm>
            <a:off x="357158" y="1214421"/>
            <a:ext cx="2143140" cy="5114311"/>
          </a:xfrm>
          <a:prstGeom prst="rect">
            <a:avLst/>
          </a:prstGeom>
          <a:noFill/>
        </p:spPr>
      </p:pic>
      <p:pic>
        <p:nvPicPr>
          <p:cNvPr id="16387" name="Picture 3" descr="D:\ПРЕПОДАВАТЕЛИ\КОНОВАЛОВА М.Н\ОТКРЫТОЕ ЗАНЯТИЕ_10\картинки\fig1-26.jpg"/>
          <p:cNvPicPr>
            <a:picLocks noChangeAspect="1" noChangeArrowheads="1"/>
          </p:cNvPicPr>
          <p:nvPr/>
        </p:nvPicPr>
        <p:blipFill>
          <a:blip r:embed="rId3" cstate="print"/>
          <a:srcRect/>
          <a:stretch>
            <a:fillRect/>
          </a:stretch>
        </p:blipFill>
        <p:spPr bwMode="auto">
          <a:xfrm>
            <a:off x="2857488" y="1714488"/>
            <a:ext cx="5984674" cy="3500462"/>
          </a:xfrm>
          <a:prstGeom prst="rect">
            <a:avLst/>
          </a:prstGeom>
          <a:noFill/>
        </p:spPr>
      </p:pic>
      <p:sp>
        <p:nvSpPr>
          <p:cNvPr id="5" name="TextBox 4"/>
          <p:cNvSpPr txBox="1"/>
          <p:nvPr/>
        </p:nvSpPr>
        <p:spPr>
          <a:xfrm>
            <a:off x="3929058" y="5572140"/>
            <a:ext cx="5065810" cy="707886"/>
          </a:xfrm>
          <a:prstGeom prst="rect">
            <a:avLst/>
          </a:prstGeom>
          <a:noFill/>
        </p:spPr>
        <p:txBody>
          <a:bodyPr wrap="none" rtlCol="0">
            <a:spAutoFit/>
          </a:bodyPr>
          <a:lstStyle/>
          <a:p>
            <a:r>
              <a:rPr lang="en-US" sz="2000" dirty="0" smtClean="0"/>
              <a:t>Is there any difference in MIPs for working</a:t>
            </a:r>
          </a:p>
          <a:p>
            <a:pPr marL="342900" indent="-342900"/>
            <a:r>
              <a:rPr lang="en-US" sz="2000" dirty="0" smtClean="0"/>
              <a:t>a) on the power pole   b) in the basement?</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1000"/>
                                        <p:tgtEl>
                                          <p:spTgt spid="5">
                                            <p:txEl>
                                              <p:pRg st="1" end="1"/>
                                            </p:txEl>
                                          </p:spTgt>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1000" fill="hold"/>
                                        <p:tgtEl>
                                          <p:spTgt spid="5">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l"/>
            <a:r>
              <a:rPr lang="ru-RU" sz="2800" dirty="0" smtClean="0"/>
              <a:t>Иностранный язык</a:t>
            </a:r>
            <a:endParaRPr lang="en-US" sz="2800" dirty="0">
              <a:solidFill>
                <a:schemeClr val="accent1"/>
              </a:solidFill>
            </a:endParaRPr>
          </a:p>
        </p:txBody>
      </p:sp>
      <p:sp>
        <p:nvSpPr>
          <p:cNvPr id="5" name="TextBox 4"/>
          <p:cNvSpPr txBox="1"/>
          <p:nvPr/>
        </p:nvSpPr>
        <p:spPr>
          <a:xfrm>
            <a:off x="142844" y="1714488"/>
            <a:ext cx="4714908" cy="1384995"/>
          </a:xfrm>
          <a:prstGeom prst="rect">
            <a:avLst/>
          </a:prstGeom>
          <a:noFill/>
        </p:spPr>
        <p:txBody>
          <a:bodyPr wrap="square" rtlCol="0">
            <a:spAutoFit/>
          </a:bodyPr>
          <a:lstStyle/>
          <a:p>
            <a:pPr algn="ctr"/>
            <a:r>
              <a:rPr lang="en-US" sz="2800" i="1" dirty="0" smtClean="0"/>
              <a:t>Electrician mistakes once </a:t>
            </a:r>
            <a:endParaRPr lang="ru-RU" sz="2800" i="1" dirty="0" smtClean="0"/>
          </a:p>
          <a:p>
            <a:pPr algn="ctr"/>
            <a:r>
              <a:rPr lang="en-US" sz="2800" i="1" dirty="0" smtClean="0"/>
              <a:t>a life – </a:t>
            </a:r>
          </a:p>
          <a:p>
            <a:pPr algn="ctr"/>
            <a:r>
              <a:rPr lang="en-US" sz="2800" i="1" dirty="0" smtClean="0"/>
              <a:t>when he chooses profession</a:t>
            </a:r>
            <a:endParaRPr lang="ru-RU" sz="2800" i="1" dirty="0"/>
          </a:p>
        </p:txBody>
      </p:sp>
      <p:sp>
        <p:nvSpPr>
          <p:cNvPr id="6" name="TextBox 5"/>
          <p:cNvSpPr txBox="1"/>
          <p:nvPr/>
        </p:nvSpPr>
        <p:spPr>
          <a:xfrm>
            <a:off x="71406" y="4500570"/>
            <a:ext cx="3802644" cy="954107"/>
          </a:xfrm>
          <a:prstGeom prst="rect">
            <a:avLst/>
          </a:prstGeom>
          <a:noFill/>
        </p:spPr>
        <p:txBody>
          <a:bodyPr wrap="none" rtlCol="0">
            <a:spAutoFit/>
          </a:bodyPr>
          <a:lstStyle/>
          <a:p>
            <a:r>
              <a:rPr lang="en-US" sz="2800" i="1" dirty="0" smtClean="0"/>
              <a:t>The second mistake – </a:t>
            </a:r>
          </a:p>
          <a:p>
            <a:r>
              <a:rPr lang="en-US" sz="2800" i="1" dirty="0" smtClean="0"/>
              <a:t>may be </a:t>
            </a:r>
            <a:r>
              <a:rPr lang="en-US" sz="2800" b="1" i="1" dirty="0" smtClean="0"/>
              <a:t>fatal…</a:t>
            </a:r>
            <a:endParaRPr lang="ru-RU" sz="2800" b="1" i="1" dirty="0"/>
          </a:p>
        </p:txBody>
      </p:sp>
      <p:pic>
        <p:nvPicPr>
          <p:cNvPr id="7" name="Picture 4" descr="сент6 126"/>
          <p:cNvPicPr>
            <a:picLocks noChangeAspect="1" noChangeArrowheads="1"/>
          </p:cNvPicPr>
          <p:nvPr/>
        </p:nvPicPr>
        <p:blipFill>
          <a:blip r:embed="rId2" cstate="print">
            <a:lum bright="17000" contrast="3000"/>
          </a:blip>
          <a:srcRect/>
          <a:stretch>
            <a:fillRect/>
          </a:stretch>
        </p:blipFill>
        <p:spPr bwMode="auto">
          <a:xfrm>
            <a:off x="5000628" y="1428736"/>
            <a:ext cx="3905279" cy="2928958"/>
          </a:xfrm>
          <a:prstGeom prst="rect">
            <a:avLst/>
          </a:prstGeom>
          <a:noFill/>
          <a:ln w="9525">
            <a:noFill/>
            <a:miter lim="800000"/>
            <a:headEnd/>
            <a:tailEnd/>
          </a:ln>
        </p:spPr>
      </p:pic>
      <p:pic>
        <p:nvPicPr>
          <p:cNvPr id="8" name="Picture 2" descr="D:\ПРЕПОДАВАТЕЛИ\КОНОВАЛОВА М.Н\ОТКРЫТОЕ ЗАНЯТИЕ_10\картинки\shock_sign.jpg"/>
          <p:cNvPicPr>
            <a:picLocks noChangeAspect="1" noChangeArrowheads="1"/>
          </p:cNvPicPr>
          <p:nvPr/>
        </p:nvPicPr>
        <p:blipFill>
          <a:blip r:embed="rId3" cstate="print">
            <a:lum bright="20000"/>
          </a:blip>
          <a:srcRect/>
          <a:stretch>
            <a:fillRect/>
          </a:stretch>
        </p:blipFill>
        <p:spPr bwMode="auto">
          <a:xfrm>
            <a:off x="3714744" y="3735470"/>
            <a:ext cx="3071834" cy="26264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2000"/>
                                        <p:tgtEl>
                                          <p:spTgt spid="6"/>
                                        </p:tgtEl>
                                      </p:cBhvr>
                                    </p:animEffect>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anim calcmode="lin" valueType="num">
                                      <p:cBhvr>
                                        <p:cTn id="20" dur="3000" fill="hold"/>
                                        <p:tgtEl>
                                          <p:spTgt spid="8"/>
                                        </p:tgtEl>
                                        <p:attrNameLst>
                                          <p:attrName>style.rotation</p:attrName>
                                        </p:attrNameLst>
                                      </p:cBhvr>
                                      <p:tavLst>
                                        <p:tav tm="0">
                                          <p:val>
                                            <p:fltVal val="720"/>
                                          </p:val>
                                        </p:tav>
                                        <p:tav tm="100000">
                                          <p:val>
                                            <p:fltVal val="0"/>
                                          </p:val>
                                        </p:tav>
                                      </p:tavLst>
                                    </p:anim>
                                    <p:anim calcmode="lin" valueType="num">
                                      <p:cBhvr>
                                        <p:cTn id="21" dur="3000" fill="hold"/>
                                        <p:tgtEl>
                                          <p:spTgt spid="8"/>
                                        </p:tgtEl>
                                        <p:attrNameLst>
                                          <p:attrName>ppt_h</p:attrName>
                                        </p:attrNameLst>
                                      </p:cBhvr>
                                      <p:tavLst>
                                        <p:tav tm="0">
                                          <p:val>
                                            <p:fltVal val="0"/>
                                          </p:val>
                                        </p:tav>
                                        <p:tav tm="100000">
                                          <p:val>
                                            <p:strVal val="#ppt_h"/>
                                          </p:val>
                                        </p:tav>
                                      </p:tavLst>
                                    </p:anim>
                                    <p:anim calcmode="lin" valueType="num">
                                      <p:cBhvr>
                                        <p:cTn id="22"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14282" y="142876"/>
            <a:ext cx="8153400" cy="1000108"/>
          </a:xfrm>
        </p:spPr>
        <p:txBody>
          <a:bodyPr/>
          <a:lstStyle/>
          <a:p>
            <a:pPr algn="l"/>
            <a:r>
              <a:rPr lang="en-US" sz="2800" dirty="0" smtClean="0"/>
              <a:t/>
            </a:r>
            <a:br>
              <a:rPr lang="en-US" sz="2800" dirty="0" smtClean="0"/>
            </a:br>
            <a:r>
              <a:rPr lang="en-US" sz="2800" dirty="0" smtClean="0"/>
              <a:t>SAFETY MEASURES </a:t>
            </a:r>
            <a:r>
              <a:rPr lang="ru-RU" sz="2800" dirty="0" smtClean="0"/>
              <a:t/>
            </a:r>
            <a:br>
              <a:rPr lang="ru-RU" sz="2800" dirty="0" smtClean="0"/>
            </a:br>
            <a:r>
              <a:rPr lang="en-US" sz="2800" dirty="0" smtClean="0"/>
              <a:t>FOR ELECTRICIAN AT WORK</a:t>
            </a:r>
            <a:r>
              <a:rPr lang="ru-RU" sz="2800" dirty="0" smtClean="0"/>
              <a:t/>
            </a:r>
            <a:br>
              <a:rPr lang="ru-RU" sz="2800" dirty="0" smtClean="0"/>
            </a:br>
            <a:endParaRPr lang="en-US" sz="2800" dirty="0"/>
          </a:p>
        </p:txBody>
      </p:sp>
      <p:pic>
        <p:nvPicPr>
          <p:cNvPr id="15361" name="Picture 1" descr="D:\ПРЕПОДАВАТЕЛИ\КОНОВАЛОВА М.Н\ОТКРЫТОЕ ЗАНЯТИЕ_10\картинки\1075.jpg"/>
          <p:cNvPicPr>
            <a:picLocks noChangeAspect="1" noChangeArrowheads="1"/>
          </p:cNvPicPr>
          <p:nvPr/>
        </p:nvPicPr>
        <p:blipFill>
          <a:blip r:embed="rId2" cstate="print"/>
          <a:srcRect/>
          <a:stretch>
            <a:fillRect/>
          </a:stretch>
        </p:blipFill>
        <p:spPr bwMode="auto">
          <a:xfrm>
            <a:off x="214282" y="2143116"/>
            <a:ext cx="3857654" cy="4131500"/>
          </a:xfrm>
          <a:prstGeom prst="rect">
            <a:avLst/>
          </a:prstGeom>
          <a:noFill/>
        </p:spPr>
      </p:pic>
      <p:pic>
        <p:nvPicPr>
          <p:cNvPr id="5" name="Рисунок 4" descr="GFCI_Receptacle.jpg"/>
          <p:cNvPicPr>
            <a:picLocks noChangeAspect="1"/>
          </p:cNvPicPr>
          <p:nvPr/>
        </p:nvPicPr>
        <p:blipFill>
          <a:blip r:embed="rId3" cstate="print"/>
          <a:srcRect l="16666" r="18750" b="4166"/>
          <a:stretch>
            <a:fillRect/>
          </a:stretch>
        </p:blipFill>
        <p:spPr>
          <a:xfrm>
            <a:off x="5857884" y="1500174"/>
            <a:ext cx="2214578" cy="3286136"/>
          </a:xfrm>
          <a:prstGeom prst="rect">
            <a:avLst/>
          </a:prstGeom>
        </p:spPr>
      </p:pic>
      <p:sp>
        <p:nvSpPr>
          <p:cNvPr id="6" name="TextBox 5"/>
          <p:cNvSpPr txBox="1"/>
          <p:nvPr/>
        </p:nvSpPr>
        <p:spPr>
          <a:xfrm>
            <a:off x="5857884" y="5000636"/>
            <a:ext cx="2460930" cy="400110"/>
          </a:xfrm>
          <a:prstGeom prst="rect">
            <a:avLst/>
          </a:prstGeom>
          <a:noFill/>
        </p:spPr>
        <p:txBody>
          <a:bodyPr wrap="none" rtlCol="0">
            <a:spAutoFit/>
          </a:bodyPr>
          <a:lstStyle/>
          <a:p>
            <a:r>
              <a:rPr lang="en-US" sz="2000" dirty="0" smtClean="0"/>
              <a:t>a GFCI safety outlet</a:t>
            </a:r>
            <a:endParaRPr lang="ru-RU" sz="2000" dirty="0"/>
          </a:p>
        </p:txBody>
      </p:sp>
      <p:sp>
        <p:nvSpPr>
          <p:cNvPr id="7" name="TextBox 6"/>
          <p:cNvSpPr txBox="1"/>
          <p:nvPr/>
        </p:nvSpPr>
        <p:spPr>
          <a:xfrm>
            <a:off x="642910" y="1500174"/>
            <a:ext cx="3728906" cy="400110"/>
          </a:xfrm>
          <a:prstGeom prst="rect">
            <a:avLst/>
          </a:prstGeom>
          <a:noFill/>
        </p:spPr>
        <p:txBody>
          <a:bodyPr wrap="none" rtlCol="0">
            <a:spAutoFit/>
          </a:bodyPr>
          <a:lstStyle/>
          <a:p>
            <a:r>
              <a:rPr lang="en-US" sz="2000" dirty="0" smtClean="0"/>
              <a:t>a ground fault circuit interrupter</a:t>
            </a:r>
            <a:endParaRPr lang="ru-RU" sz="2000" dirty="0"/>
          </a:p>
        </p:txBody>
      </p:sp>
      <p:sp>
        <p:nvSpPr>
          <p:cNvPr id="8" name="TextBox 7"/>
          <p:cNvSpPr txBox="1"/>
          <p:nvPr/>
        </p:nvSpPr>
        <p:spPr>
          <a:xfrm>
            <a:off x="7715272" y="6143644"/>
            <a:ext cx="1081771" cy="276999"/>
          </a:xfrm>
          <a:prstGeom prst="rect">
            <a:avLst/>
          </a:prstGeom>
          <a:noFill/>
        </p:spPr>
        <p:txBody>
          <a:bodyPr wrap="none" rtlCol="0">
            <a:spAutoFit/>
          </a:bodyPr>
          <a:lstStyle/>
          <a:p>
            <a:r>
              <a:rPr lang="ru-RU" sz="1200" dirty="0" smtClean="0"/>
              <a:t>аудиозапись</a:t>
            </a:r>
            <a:endParaRPr lang="ru-RU"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12" name="TextBox 11"/>
          <p:cNvSpPr txBox="1"/>
          <p:nvPr/>
        </p:nvSpPr>
        <p:spPr>
          <a:xfrm>
            <a:off x="0" y="-24"/>
            <a:ext cx="4573624" cy="923330"/>
          </a:xfrm>
          <a:prstGeom prst="rect">
            <a:avLst/>
          </a:prstGeom>
          <a:noFill/>
        </p:spPr>
        <p:txBody>
          <a:bodyPr wrap="square" rtlCol="0">
            <a:spAutoFit/>
          </a:bodyPr>
          <a:lstStyle/>
          <a:p>
            <a:pPr algn="ctr"/>
            <a:r>
              <a:rPr lang="en-US" dirty="0" smtClean="0"/>
              <a:t>Lesson 9</a:t>
            </a:r>
          </a:p>
          <a:p>
            <a:pPr algn="ctr"/>
            <a:r>
              <a:rPr lang="en-US" dirty="0" smtClean="0"/>
              <a:t>SAFETY MEASURES </a:t>
            </a:r>
            <a:endParaRPr lang="ru-RU" dirty="0" smtClean="0"/>
          </a:p>
          <a:p>
            <a:pPr algn="ctr"/>
            <a:r>
              <a:rPr lang="en-US" dirty="0" smtClean="0"/>
              <a:t>FOR ELECTRICIAN AT WORK</a:t>
            </a:r>
            <a:endParaRPr lang="ru-RU"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Safety signs</a:t>
            </a:r>
          </a:p>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Potential hazards at work</a:t>
            </a:r>
          </a:p>
          <a:p>
            <a:pPr algn="just">
              <a:lnSpc>
                <a:spcPct val="150000"/>
              </a:lnSpc>
              <a:buFont typeface="Wingdings" pitchFamily="2" charset="2"/>
              <a:buChar char="ü"/>
            </a:pPr>
            <a:r>
              <a:rPr lang="en-US" b="1" dirty="0" smtClean="0">
                <a:solidFill>
                  <a:schemeClr val="accent2">
                    <a:lumMod val="75000"/>
                  </a:schemeClr>
                </a:solidFill>
              </a:rPr>
              <a:t> First aid rules</a:t>
            </a:r>
          </a:p>
          <a:p>
            <a:pPr algn="just">
              <a:lnSpc>
                <a:spcPct val="150000"/>
              </a:lnSpc>
              <a:buFont typeface="Wingdings" pitchFamily="2" charset="2"/>
              <a:buChar char="ü"/>
            </a:pPr>
            <a:r>
              <a:rPr lang="en-US" b="1" dirty="0" smtClean="0">
                <a:solidFill>
                  <a:schemeClr val="accent2">
                    <a:lumMod val="75000"/>
                  </a:schemeClr>
                </a:solidFill>
              </a:rPr>
              <a:t> Means of individual protection</a:t>
            </a:r>
          </a:p>
          <a:p>
            <a:pPr algn="just">
              <a:lnSpc>
                <a:spcPct val="150000"/>
              </a:lnSpc>
              <a:buFont typeface="Wingdings" pitchFamily="2" charset="2"/>
              <a:buChar char="Ø"/>
            </a:pPr>
            <a:r>
              <a:rPr lang="ru-RU" b="1" dirty="0" smtClean="0">
                <a:solidFill>
                  <a:srgbClr val="FF0000"/>
                </a:solidFill>
              </a:rPr>
              <a:t> </a:t>
            </a:r>
            <a:r>
              <a:rPr lang="en-US" b="1" dirty="0" smtClean="0">
                <a:solidFill>
                  <a:srgbClr val="FF0000"/>
                </a:solidFill>
              </a:rPr>
              <a:t>Protective equipment</a:t>
            </a:r>
          </a:p>
          <a:p>
            <a:pPr algn="just">
              <a:lnSpc>
                <a:spcPct val="150000"/>
              </a:lnSpc>
              <a:buFont typeface="Wingdings" pitchFamily="2" charset="2"/>
              <a:buChar char="Ø"/>
            </a:pPr>
            <a:r>
              <a:rPr lang="ru-RU" b="1" dirty="0" smtClean="0"/>
              <a:t> </a:t>
            </a:r>
            <a:r>
              <a:rPr lang="en-US" b="1" dirty="0" smtClean="0"/>
              <a:t>Safe work practices</a:t>
            </a:r>
          </a:p>
          <a:p>
            <a:pPr algn="just">
              <a:lnSpc>
                <a:spcPct val="150000"/>
              </a:lnSpc>
              <a:buFont typeface="Wingdings" pitchFamily="2" charset="2"/>
              <a:buChar char="Ø"/>
            </a:pPr>
            <a:r>
              <a:rPr lang="ru-RU" b="1" dirty="0" smtClean="0"/>
              <a:t> </a:t>
            </a:r>
            <a:r>
              <a:rPr lang="en-US" b="1" dirty="0" smtClean="0"/>
              <a:t>How to report an accident</a:t>
            </a:r>
          </a:p>
          <a:p>
            <a:endParaRPr lang="ru-RU" dirty="0"/>
          </a:p>
        </p:txBody>
      </p:sp>
      <p:pic>
        <p:nvPicPr>
          <p:cNvPr id="15" name="Рисунок 14" descr="8319.jpg"/>
          <p:cNvPicPr>
            <a:picLocks noChangeAspect="1"/>
          </p:cNvPicPr>
          <p:nvPr/>
        </p:nvPicPr>
        <p:blipFill>
          <a:blip r:embed="rId2"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3" cstate="print"/>
          <a:stretch>
            <a:fillRect/>
          </a:stretch>
        </p:blipFill>
        <p:spPr>
          <a:xfrm>
            <a:off x="5709995" y="5807589"/>
            <a:ext cx="909087" cy="899852"/>
          </a:xfrm>
          <a:prstGeom prst="rect">
            <a:avLst/>
          </a:prstGeom>
        </p:spPr>
      </p:pic>
      <p:pic>
        <p:nvPicPr>
          <p:cNvPr id="17" name="Рисунок 16" descr="warning_hazardous_area.gif.jpg"/>
          <p:cNvPicPr/>
          <p:nvPr/>
        </p:nvPicPr>
        <p:blipFill>
          <a:blip r:embed="rId4" cstate="print"/>
          <a:stretch>
            <a:fillRect/>
          </a:stretch>
        </p:blipFill>
        <p:spPr>
          <a:xfrm>
            <a:off x="7478950" y="5150969"/>
            <a:ext cx="810771" cy="1094366"/>
          </a:xfrm>
          <a:prstGeom prst="rect">
            <a:avLst/>
          </a:prstGeom>
        </p:spPr>
      </p:pic>
      <p:pic>
        <p:nvPicPr>
          <p:cNvPr id="19" name="Рисунок 18" descr="ifytu7i.jpeg"/>
          <p:cNvPicPr>
            <a:picLocks noChangeAspect="1"/>
          </p:cNvPicPr>
          <p:nvPr/>
        </p:nvPicPr>
        <p:blipFill>
          <a:blip r:embed="rId5" cstate="print"/>
          <a:stretch>
            <a:fillRect/>
          </a:stretch>
        </p:blipFill>
        <p:spPr>
          <a:xfrm>
            <a:off x="7331537" y="3399984"/>
            <a:ext cx="836436" cy="806341"/>
          </a:xfrm>
          <a:prstGeom prst="rect">
            <a:avLst/>
          </a:prstGeom>
        </p:spPr>
      </p:pic>
      <p:pic>
        <p:nvPicPr>
          <p:cNvPr id="20" name="Рисунок 19" descr="irtuy.jpeg"/>
          <p:cNvPicPr>
            <a:picLocks noChangeAspect="1"/>
          </p:cNvPicPr>
          <p:nvPr/>
        </p:nvPicPr>
        <p:blipFill>
          <a:blip r:embed="rId6" cstate="print"/>
          <a:srcRect b="19413"/>
          <a:stretch>
            <a:fillRect/>
          </a:stretch>
        </p:blipFill>
        <p:spPr>
          <a:xfrm>
            <a:off x="6004821" y="4129561"/>
            <a:ext cx="804864" cy="875492"/>
          </a:xfrm>
          <a:prstGeom prst="rect">
            <a:avLst/>
          </a:prstGeom>
        </p:spPr>
      </p:pic>
      <p:pic>
        <p:nvPicPr>
          <p:cNvPr id="22" name="Рисунок 21" descr="MDT122.jpg"/>
          <p:cNvPicPr>
            <a:picLocks noChangeAspect="1"/>
          </p:cNvPicPr>
          <p:nvPr/>
        </p:nvPicPr>
        <p:blipFill>
          <a:blip r:embed="rId7" cstate="print"/>
          <a:stretch>
            <a:fillRect/>
          </a:stretch>
        </p:blipFill>
        <p:spPr>
          <a:xfrm>
            <a:off x="5783702" y="2670407"/>
            <a:ext cx="1007026" cy="827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1000" fill="hold"/>
                                        <p:tgtEl>
                                          <p:spTgt spid="13">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t>Protective equipment</a:t>
            </a:r>
            <a:endParaRPr lang="en-US" sz="2800" dirty="0"/>
          </a:p>
        </p:txBody>
      </p:sp>
      <p:sp>
        <p:nvSpPr>
          <p:cNvPr id="3" name="TextBox 2"/>
          <p:cNvSpPr txBox="1"/>
          <p:nvPr/>
        </p:nvSpPr>
        <p:spPr>
          <a:xfrm>
            <a:off x="1170099" y="1928802"/>
            <a:ext cx="6688049" cy="1685846"/>
          </a:xfrm>
          <a:prstGeom prst="rect">
            <a:avLst/>
          </a:prstGeom>
          <a:noFill/>
        </p:spPr>
        <p:txBody>
          <a:bodyPr wrap="none" rtlCol="0">
            <a:spAutoFit/>
          </a:bodyPr>
          <a:lstStyle/>
          <a:p>
            <a:pPr>
              <a:lnSpc>
                <a:spcPct val="150000"/>
              </a:lnSpc>
            </a:pPr>
            <a:r>
              <a:rPr lang="en-US" sz="2400" dirty="0" smtClean="0"/>
              <a:t>1. What protective shields are used in Europe?</a:t>
            </a:r>
          </a:p>
          <a:p>
            <a:pPr>
              <a:lnSpc>
                <a:spcPct val="150000"/>
              </a:lnSpc>
            </a:pPr>
            <a:r>
              <a:rPr lang="en-US" sz="2400" dirty="0" smtClean="0"/>
              <a:t>2. What kinds of plugs are used for grounding?</a:t>
            </a:r>
          </a:p>
          <a:p>
            <a:pPr>
              <a:lnSpc>
                <a:spcPct val="150000"/>
              </a:lnSpc>
            </a:pPr>
            <a:r>
              <a:rPr lang="en-US" sz="2400" dirty="0" smtClean="0"/>
              <a:t>3. What circuit protection devices do you know?</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Protective equipment</a:t>
            </a:r>
            <a:endParaRPr lang="en-US" sz="2800" dirty="0">
              <a:effectLst>
                <a:outerShdw blurRad="38100" dist="38100" dir="2700000" algn="tl">
                  <a:srgbClr val="000000">
                    <a:alpha val="43137"/>
                  </a:srgbClr>
                </a:outerShdw>
              </a:effectLst>
            </a:endParaRPr>
          </a:p>
        </p:txBody>
      </p:sp>
      <p:sp>
        <p:nvSpPr>
          <p:cNvPr id="91139" name="Freeform 3"/>
          <p:cNvSpPr>
            <a:spLocks/>
          </p:cNvSpPr>
          <p:nvPr/>
        </p:nvSpPr>
        <p:spPr bwMode="gray">
          <a:xfrm rot="747873">
            <a:off x="3679302" y="1557116"/>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ru-RU"/>
          </a:p>
        </p:txBody>
      </p:sp>
      <p:sp>
        <p:nvSpPr>
          <p:cNvPr id="91140" name="AutoShape 4"/>
          <p:cNvSpPr>
            <a:spLocks noChangeArrowheads="1"/>
          </p:cNvSpPr>
          <p:nvPr/>
        </p:nvSpPr>
        <p:spPr bwMode="auto">
          <a:xfrm>
            <a:off x="2428860" y="2928934"/>
            <a:ext cx="2071702" cy="3155950"/>
          </a:xfrm>
          <a:prstGeom prst="roundRect">
            <a:avLst>
              <a:gd name="adj" fmla="val 4690"/>
            </a:avLst>
          </a:prstGeom>
          <a:noFill/>
          <a:ln w="57150">
            <a:solidFill>
              <a:schemeClr val="accent2"/>
            </a:solidFill>
            <a:round/>
            <a:headEnd/>
            <a:tailEnd/>
          </a:ln>
          <a:effectLst/>
        </p:spPr>
        <p:txBody>
          <a:bodyPr wrap="none" anchor="ctr"/>
          <a:lstStyle/>
          <a:p>
            <a:endParaRPr lang="ru-RU"/>
          </a:p>
        </p:txBody>
      </p:sp>
      <p:sp>
        <p:nvSpPr>
          <p:cNvPr id="91141" name="AutoShape 5"/>
          <p:cNvSpPr>
            <a:spLocks noChangeArrowheads="1"/>
          </p:cNvSpPr>
          <p:nvPr/>
        </p:nvSpPr>
        <p:spPr bwMode="gray">
          <a:xfrm>
            <a:off x="2643174" y="2786058"/>
            <a:ext cx="1682004"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ru-RU"/>
          </a:p>
        </p:txBody>
      </p:sp>
      <p:sp>
        <p:nvSpPr>
          <p:cNvPr id="91143" name="AutoShape 7"/>
          <p:cNvSpPr>
            <a:spLocks noChangeArrowheads="1"/>
          </p:cNvSpPr>
          <p:nvPr/>
        </p:nvSpPr>
        <p:spPr bwMode="auto">
          <a:xfrm flipH="1">
            <a:off x="2747946" y="2857496"/>
            <a:ext cx="64473" cy="144463"/>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91144" name="AutoShape 8"/>
          <p:cNvSpPr>
            <a:spLocks noChangeArrowheads="1"/>
          </p:cNvSpPr>
          <p:nvPr/>
        </p:nvSpPr>
        <p:spPr bwMode="auto">
          <a:xfrm>
            <a:off x="4643438" y="2643182"/>
            <a:ext cx="2071702" cy="3155950"/>
          </a:xfrm>
          <a:prstGeom prst="roundRect">
            <a:avLst>
              <a:gd name="adj" fmla="val 4690"/>
            </a:avLst>
          </a:prstGeom>
          <a:noFill/>
          <a:ln w="57150">
            <a:solidFill>
              <a:schemeClr val="hlink"/>
            </a:solidFill>
            <a:round/>
            <a:headEnd/>
            <a:tailEnd/>
          </a:ln>
          <a:effectLst/>
        </p:spPr>
        <p:txBody>
          <a:bodyPr wrap="none" anchor="ctr"/>
          <a:lstStyle/>
          <a:p>
            <a:endParaRPr lang="ru-RU"/>
          </a:p>
        </p:txBody>
      </p:sp>
      <p:sp>
        <p:nvSpPr>
          <p:cNvPr id="91145" name="AutoShape 9"/>
          <p:cNvSpPr>
            <a:spLocks noChangeArrowheads="1"/>
          </p:cNvSpPr>
          <p:nvPr/>
        </p:nvSpPr>
        <p:spPr bwMode="gray">
          <a:xfrm>
            <a:off x="4857751" y="2428868"/>
            <a:ext cx="1682005" cy="287337"/>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endParaRPr lang="ru-RU"/>
          </a:p>
        </p:txBody>
      </p:sp>
      <p:sp>
        <p:nvSpPr>
          <p:cNvPr id="91147" name="AutoShape 11"/>
          <p:cNvSpPr>
            <a:spLocks noChangeArrowheads="1"/>
          </p:cNvSpPr>
          <p:nvPr/>
        </p:nvSpPr>
        <p:spPr bwMode="auto">
          <a:xfrm flipH="1">
            <a:off x="5000627" y="2500306"/>
            <a:ext cx="64472" cy="142875"/>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91148" name="Freeform 12"/>
          <p:cNvSpPr>
            <a:spLocks/>
          </p:cNvSpPr>
          <p:nvPr/>
        </p:nvSpPr>
        <p:spPr bwMode="gray">
          <a:xfrm rot="733278">
            <a:off x="1034533" y="1928069"/>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ru-RU"/>
          </a:p>
        </p:txBody>
      </p:sp>
      <p:sp>
        <p:nvSpPr>
          <p:cNvPr id="91149" name="Text Box 13"/>
          <p:cNvSpPr txBox="1">
            <a:spLocks noChangeArrowheads="1"/>
          </p:cNvSpPr>
          <p:nvPr/>
        </p:nvSpPr>
        <p:spPr bwMode="gray">
          <a:xfrm>
            <a:off x="2919396" y="2762246"/>
            <a:ext cx="1180555" cy="307777"/>
          </a:xfrm>
          <a:prstGeom prst="rect">
            <a:avLst/>
          </a:prstGeom>
          <a:noFill/>
          <a:ln w="9525" algn="ctr">
            <a:noFill/>
            <a:miter lim="800000"/>
            <a:headEnd/>
            <a:tailEnd/>
          </a:ln>
          <a:effectLst/>
        </p:spPr>
        <p:txBody>
          <a:bodyPr wrap="square">
            <a:spAutoFit/>
          </a:bodyPr>
          <a:lstStyle/>
          <a:p>
            <a:pPr algn="ctr" eaLnBrk="0" hangingPunct="0"/>
            <a:r>
              <a:rPr lang="en-US" sz="1400" dirty="0" smtClean="0">
                <a:solidFill>
                  <a:schemeClr val="bg1"/>
                </a:solidFill>
              </a:rPr>
              <a:t>guarding</a:t>
            </a:r>
            <a:endParaRPr lang="en-US" sz="1400" dirty="0">
              <a:solidFill>
                <a:schemeClr val="bg1"/>
              </a:solidFill>
            </a:endParaRPr>
          </a:p>
        </p:txBody>
      </p:sp>
      <p:sp>
        <p:nvSpPr>
          <p:cNvPr id="91150" name="Text Box 14"/>
          <p:cNvSpPr txBox="1">
            <a:spLocks noChangeArrowheads="1"/>
          </p:cNvSpPr>
          <p:nvPr/>
        </p:nvSpPr>
        <p:spPr bwMode="gray">
          <a:xfrm>
            <a:off x="5143503" y="2428868"/>
            <a:ext cx="1180556" cy="307777"/>
          </a:xfrm>
          <a:prstGeom prst="rect">
            <a:avLst/>
          </a:prstGeom>
          <a:noFill/>
          <a:ln w="9525" algn="ctr">
            <a:noFill/>
            <a:miter lim="800000"/>
            <a:headEnd/>
            <a:tailEnd/>
          </a:ln>
          <a:effectLst/>
        </p:spPr>
        <p:txBody>
          <a:bodyPr wrap="square">
            <a:spAutoFit/>
          </a:bodyPr>
          <a:lstStyle/>
          <a:p>
            <a:pPr algn="ctr" eaLnBrk="0" hangingPunct="0"/>
            <a:r>
              <a:rPr lang="en-US" sz="1400" dirty="0" smtClean="0">
                <a:solidFill>
                  <a:srgbClr val="FFFFFF"/>
                </a:solidFill>
              </a:rPr>
              <a:t>grounding</a:t>
            </a:r>
            <a:endParaRPr lang="en-US" sz="1400" dirty="0">
              <a:solidFill>
                <a:srgbClr val="FFFFFF"/>
              </a:solidFill>
            </a:endParaRPr>
          </a:p>
        </p:txBody>
      </p:sp>
      <p:grpSp>
        <p:nvGrpSpPr>
          <p:cNvPr id="91151" name="Group 15"/>
          <p:cNvGrpSpPr>
            <a:grpSpLocks/>
          </p:cNvGrpSpPr>
          <p:nvPr/>
        </p:nvGrpSpPr>
        <p:grpSpPr bwMode="auto">
          <a:xfrm>
            <a:off x="6858016" y="2071235"/>
            <a:ext cx="2000263" cy="3143716"/>
            <a:chOff x="576" y="1787"/>
            <a:chExt cx="1446" cy="2143"/>
          </a:xfrm>
        </p:grpSpPr>
        <p:sp>
          <p:nvSpPr>
            <p:cNvPr id="91152" name="AutoShape 16"/>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a:effectLst/>
          </p:spPr>
          <p:txBody>
            <a:bodyPr wrap="none" anchor="ctr"/>
            <a:lstStyle/>
            <a:p>
              <a:endParaRPr lang="ru-RU"/>
            </a:p>
          </p:txBody>
        </p:sp>
        <p:sp>
          <p:nvSpPr>
            <p:cNvPr id="91153" name="AutoShape 17"/>
            <p:cNvSpPr>
              <a:spLocks noChangeArrowheads="1"/>
            </p:cNvSpPr>
            <p:nvPr/>
          </p:nvSpPr>
          <p:spPr bwMode="gray">
            <a:xfrm>
              <a:off x="712" y="1852"/>
              <a:ext cx="1174" cy="276"/>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endParaRPr lang="ru-RU"/>
            </a:p>
          </p:txBody>
        </p:sp>
        <p:sp>
          <p:nvSpPr>
            <p:cNvPr id="91154" name="AutoShape 18"/>
            <p:cNvSpPr>
              <a:spLocks noChangeArrowheads="1"/>
            </p:cNvSpPr>
            <p:nvPr/>
          </p:nvSpPr>
          <p:spPr bwMode="auto">
            <a:xfrm flipH="1">
              <a:off x="1773" y="1940"/>
              <a:ext cx="45" cy="91"/>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91155" name="AutoShape 19"/>
            <p:cNvSpPr>
              <a:spLocks noChangeArrowheads="1"/>
            </p:cNvSpPr>
            <p:nvPr/>
          </p:nvSpPr>
          <p:spPr bwMode="auto">
            <a:xfrm flipH="1">
              <a:off x="776" y="1940"/>
              <a:ext cx="46" cy="91"/>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91156" name="Text Box 20"/>
            <p:cNvSpPr txBox="1">
              <a:spLocks noChangeArrowheads="1"/>
            </p:cNvSpPr>
            <p:nvPr/>
          </p:nvSpPr>
          <p:spPr bwMode="gray">
            <a:xfrm>
              <a:off x="783" y="1787"/>
              <a:ext cx="1004" cy="210"/>
            </a:xfrm>
            <a:prstGeom prst="rect">
              <a:avLst/>
            </a:prstGeom>
            <a:noFill/>
            <a:ln w="9525" algn="ctr">
              <a:noFill/>
              <a:miter lim="800000"/>
              <a:headEnd/>
              <a:tailEnd/>
            </a:ln>
            <a:effectLst/>
          </p:spPr>
          <p:txBody>
            <a:bodyPr wrap="square">
              <a:spAutoFit/>
            </a:bodyPr>
            <a:lstStyle/>
            <a:p>
              <a:pPr algn="ctr" eaLnBrk="0" hangingPunct="0"/>
              <a:r>
                <a:rPr lang="en-US" sz="1400" dirty="0" smtClean="0">
                  <a:solidFill>
                    <a:schemeClr val="bg1"/>
                  </a:solidFill>
                </a:rPr>
                <a:t>circuit protection</a:t>
              </a:r>
              <a:endParaRPr lang="en-US" sz="1400" dirty="0">
                <a:solidFill>
                  <a:schemeClr val="bg1"/>
                </a:solidFill>
              </a:endParaRPr>
            </a:p>
          </p:txBody>
        </p:sp>
        <p:sp>
          <p:nvSpPr>
            <p:cNvPr id="91157" name="Text Box 21"/>
            <p:cNvSpPr txBox="1">
              <a:spLocks noChangeArrowheads="1"/>
            </p:cNvSpPr>
            <p:nvPr/>
          </p:nvSpPr>
          <p:spPr bwMode="auto">
            <a:xfrm>
              <a:off x="624" y="2106"/>
              <a:ext cx="1344" cy="1007"/>
            </a:xfrm>
            <a:prstGeom prst="rect">
              <a:avLst/>
            </a:prstGeom>
            <a:noFill/>
            <a:ln w="9525" algn="ctr">
              <a:noFill/>
              <a:miter lim="800000"/>
              <a:headEnd/>
              <a:tailEnd/>
            </a:ln>
            <a:effectLst/>
          </p:spPr>
          <p:txBody>
            <a:bodyPr>
              <a:spAutoFit/>
            </a:bodyPr>
            <a:lstStyle/>
            <a:p>
              <a:pPr eaLnBrk="0" hangingPunct="0"/>
              <a:r>
                <a:rPr lang="en-US" dirty="0" smtClean="0">
                  <a:solidFill>
                    <a:srgbClr val="000000"/>
                  </a:solidFill>
                </a:rPr>
                <a:t>Fuses</a:t>
              </a:r>
            </a:p>
            <a:p>
              <a:pPr eaLnBrk="0" hangingPunct="0"/>
              <a:endParaRPr lang="en-US" dirty="0" smtClean="0">
                <a:solidFill>
                  <a:srgbClr val="000000"/>
                </a:solidFill>
              </a:endParaRPr>
            </a:p>
            <a:p>
              <a:pPr eaLnBrk="0" hangingPunct="0"/>
              <a:r>
                <a:rPr lang="en-US" dirty="0" smtClean="0">
                  <a:solidFill>
                    <a:srgbClr val="000000"/>
                  </a:solidFill>
                </a:rPr>
                <a:t>Circuit breakers</a:t>
              </a:r>
            </a:p>
            <a:p>
              <a:pPr eaLnBrk="0" hangingPunct="0"/>
              <a:endParaRPr lang="en-US" dirty="0" smtClean="0">
                <a:solidFill>
                  <a:srgbClr val="000000"/>
                </a:solidFill>
              </a:endParaRPr>
            </a:p>
            <a:p>
              <a:pPr eaLnBrk="0" hangingPunct="0"/>
              <a:r>
                <a:rPr lang="en-US" dirty="0" smtClean="0">
                  <a:solidFill>
                    <a:srgbClr val="000000"/>
                  </a:solidFill>
                </a:rPr>
                <a:t>GFCIs</a:t>
              </a:r>
              <a:endParaRPr lang="en-US" dirty="0">
                <a:solidFill>
                  <a:srgbClr val="000000"/>
                </a:solidFill>
              </a:endParaRPr>
            </a:p>
          </p:txBody>
        </p:sp>
      </p:grpSp>
      <p:sp>
        <p:nvSpPr>
          <p:cNvPr id="91158" name="Text Box 22"/>
          <p:cNvSpPr txBox="1">
            <a:spLocks noChangeArrowheads="1"/>
          </p:cNvSpPr>
          <p:nvPr/>
        </p:nvSpPr>
        <p:spPr bwMode="auto">
          <a:xfrm>
            <a:off x="2509821" y="3162296"/>
            <a:ext cx="1925565" cy="2308324"/>
          </a:xfrm>
          <a:prstGeom prst="rect">
            <a:avLst/>
          </a:prstGeom>
          <a:noFill/>
          <a:ln w="9525" algn="ctr">
            <a:noFill/>
            <a:miter lim="800000"/>
            <a:headEnd/>
            <a:tailEnd/>
          </a:ln>
          <a:effectLst/>
        </p:spPr>
        <p:txBody>
          <a:bodyPr wrap="square">
            <a:spAutoFit/>
          </a:bodyPr>
          <a:lstStyle/>
          <a:p>
            <a:pPr eaLnBrk="0" hangingPunct="0"/>
            <a:r>
              <a:rPr lang="en-US" dirty="0" smtClean="0">
                <a:solidFill>
                  <a:srgbClr val="000000"/>
                </a:solidFill>
              </a:rPr>
              <a:t>Live parts at 50 volts and more must be guarded </a:t>
            </a:r>
          </a:p>
          <a:p>
            <a:pPr eaLnBrk="0" hangingPunct="0"/>
            <a:endParaRPr lang="en-US" dirty="0" smtClean="0">
              <a:solidFill>
                <a:srgbClr val="000000"/>
              </a:solidFill>
            </a:endParaRPr>
          </a:p>
          <a:p>
            <a:pPr eaLnBrk="0" hangingPunct="0"/>
            <a:r>
              <a:rPr lang="en-US" dirty="0" smtClean="0">
                <a:solidFill>
                  <a:srgbClr val="000000"/>
                </a:solidFill>
              </a:rPr>
              <a:t>Exposed live parts are placed behind Plexiglas shield</a:t>
            </a:r>
            <a:endParaRPr lang="en-US" dirty="0">
              <a:solidFill>
                <a:srgbClr val="000000"/>
              </a:solidFill>
            </a:endParaRPr>
          </a:p>
        </p:txBody>
      </p:sp>
      <p:sp>
        <p:nvSpPr>
          <p:cNvPr id="91159" name="Text Box 23"/>
          <p:cNvSpPr txBox="1">
            <a:spLocks noChangeArrowheads="1"/>
          </p:cNvSpPr>
          <p:nvPr/>
        </p:nvSpPr>
        <p:spPr bwMode="auto">
          <a:xfrm>
            <a:off x="4786314" y="2928934"/>
            <a:ext cx="1925565" cy="1477328"/>
          </a:xfrm>
          <a:prstGeom prst="rect">
            <a:avLst/>
          </a:prstGeom>
          <a:noFill/>
          <a:ln w="9525" algn="ctr">
            <a:noFill/>
            <a:miter lim="800000"/>
            <a:headEnd/>
            <a:tailEnd/>
          </a:ln>
          <a:effectLst/>
        </p:spPr>
        <p:txBody>
          <a:bodyPr wrap="square">
            <a:spAutoFit/>
          </a:bodyPr>
          <a:lstStyle/>
          <a:p>
            <a:pPr eaLnBrk="0" hangingPunct="0"/>
            <a:r>
              <a:rPr lang="en-US" dirty="0" smtClean="0">
                <a:solidFill>
                  <a:srgbClr val="000000"/>
                </a:solidFill>
              </a:rPr>
              <a:t>use three-prong plugs</a:t>
            </a:r>
          </a:p>
          <a:p>
            <a:pPr eaLnBrk="0" hangingPunct="0"/>
            <a:endParaRPr lang="en-US" dirty="0" smtClean="0">
              <a:solidFill>
                <a:srgbClr val="000000"/>
              </a:solidFill>
            </a:endParaRPr>
          </a:p>
          <a:p>
            <a:pPr eaLnBrk="0" hangingPunct="0"/>
            <a:r>
              <a:rPr lang="en-US" dirty="0" smtClean="0">
                <a:solidFill>
                  <a:srgbClr val="000000"/>
                </a:solidFill>
              </a:rPr>
              <a:t>Use grounded outlets</a:t>
            </a:r>
            <a:endParaRPr lang="en-US" dirty="0">
              <a:solidFill>
                <a:srgbClr val="000000"/>
              </a:solidFill>
            </a:endParaRPr>
          </a:p>
        </p:txBody>
      </p:sp>
      <p:grpSp>
        <p:nvGrpSpPr>
          <p:cNvPr id="25" name="Group 15"/>
          <p:cNvGrpSpPr>
            <a:grpSpLocks/>
          </p:cNvGrpSpPr>
          <p:nvPr/>
        </p:nvGrpSpPr>
        <p:grpSpPr bwMode="auto">
          <a:xfrm>
            <a:off x="142844" y="3071810"/>
            <a:ext cx="2143140" cy="3324225"/>
            <a:chOff x="576" y="1836"/>
            <a:chExt cx="1446" cy="2094"/>
          </a:xfrm>
        </p:grpSpPr>
        <p:sp>
          <p:nvSpPr>
            <p:cNvPr id="26" name="AutoShape 16"/>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a:effectLst/>
          </p:spPr>
          <p:txBody>
            <a:bodyPr wrap="none" anchor="ctr"/>
            <a:lstStyle/>
            <a:p>
              <a:endParaRPr lang="ru-RU"/>
            </a:p>
          </p:txBody>
        </p:sp>
        <p:sp>
          <p:nvSpPr>
            <p:cNvPr id="27" name="AutoShape 17"/>
            <p:cNvSpPr>
              <a:spLocks noChangeArrowheads="1"/>
            </p:cNvSpPr>
            <p:nvPr/>
          </p:nvSpPr>
          <p:spPr bwMode="gray">
            <a:xfrm>
              <a:off x="71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endParaRPr lang="ru-RU"/>
            </a:p>
          </p:txBody>
        </p:sp>
        <p:sp>
          <p:nvSpPr>
            <p:cNvPr id="28" name="AutoShape 18"/>
            <p:cNvSpPr>
              <a:spLocks noChangeArrowheads="1"/>
            </p:cNvSpPr>
            <p:nvPr/>
          </p:nvSpPr>
          <p:spPr bwMode="auto">
            <a:xfrm flipH="1">
              <a:off x="1773" y="1897"/>
              <a:ext cx="45" cy="91"/>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29" name="AutoShape 19"/>
            <p:cNvSpPr>
              <a:spLocks noChangeArrowheads="1"/>
            </p:cNvSpPr>
            <p:nvPr/>
          </p:nvSpPr>
          <p:spPr bwMode="auto">
            <a:xfrm flipH="1">
              <a:off x="776" y="1897"/>
              <a:ext cx="46" cy="91"/>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30" name="Text Box 20"/>
            <p:cNvSpPr txBox="1">
              <a:spLocks noChangeArrowheads="1"/>
            </p:cNvSpPr>
            <p:nvPr/>
          </p:nvSpPr>
          <p:spPr bwMode="gray">
            <a:xfrm>
              <a:off x="976" y="1836"/>
              <a:ext cx="635" cy="194"/>
            </a:xfrm>
            <a:prstGeom prst="rect">
              <a:avLst/>
            </a:prstGeom>
            <a:noFill/>
            <a:ln w="9525" algn="ctr">
              <a:noFill/>
              <a:miter lim="800000"/>
              <a:headEnd/>
              <a:tailEnd/>
            </a:ln>
            <a:effectLst/>
          </p:spPr>
          <p:txBody>
            <a:bodyPr wrap="none">
              <a:spAutoFit/>
            </a:bodyPr>
            <a:lstStyle/>
            <a:p>
              <a:pPr algn="ctr" eaLnBrk="0" hangingPunct="0"/>
              <a:r>
                <a:rPr lang="en-US" sz="1400" dirty="0" smtClean="0">
                  <a:solidFill>
                    <a:schemeClr val="bg1"/>
                  </a:solidFill>
                </a:rPr>
                <a:t>insulation</a:t>
              </a:r>
              <a:endParaRPr lang="en-US" sz="1400" dirty="0">
                <a:solidFill>
                  <a:schemeClr val="bg1"/>
                </a:solidFill>
              </a:endParaRPr>
            </a:p>
          </p:txBody>
        </p:sp>
        <p:sp>
          <p:nvSpPr>
            <p:cNvPr id="31" name="Text Box 21"/>
            <p:cNvSpPr txBox="1">
              <a:spLocks noChangeArrowheads="1"/>
            </p:cNvSpPr>
            <p:nvPr/>
          </p:nvSpPr>
          <p:spPr bwMode="auto">
            <a:xfrm>
              <a:off x="624" y="2106"/>
              <a:ext cx="1344" cy="931"/>
            </a:xfrm>
            <a:prstGeom prst="rect">
              <a:avLst/>
            </a:prstGeom>
            <a:noFill/>
            <a:ln w="9525" algn="ctr">
              <a:noFill/>
              <a:miter lim="800000"/>
              <a:headEnd/>
              <a:tailEnd/>
            </a:ln>
            <a:effectLst/>
          </p:spPr>
          <p:txBody>
            <a:bodyPr>
              <a:spAutoFit/>
            </a:bodyPr>
            <a:lstStyle/>
            <a:p>
              <a:pPr eaLnBrk="0" hangingPunct="0"/>
              <a:r>
                <a:rPr lang="en-US" dirty="0" smtClean="0">
                  <a:solidFill>
                    <a:srgbClr val="000000"/>
                  </a:solidFill>
                </a:rPr>
                <a:t>Sufficient insulation</a:t>
              </a:r>
            </a:p>
            <a:p>
              <a:pPr eaLnBrk="0" hangingPunct="0"/>
              <a:endParaRPr lang="en-US" dirty="0" smtClean="0">
                <a:solidFill>
                  <a:srgbClr val="000000"/>
                </a:solidFill>
              </a:endParaRPr>
            </a:p>
            <a:p>
              <a:pPr eaLnBrk="0" hangingPunct="0"/>
              <a:r>
                <a:rPr lang="en-US" dirty="0" smtClean="0">
                  <a:solidFill>
                    <a:srgbClr val="000000"/>
                  </a:solidFill>
                </a:rPr>
                <a:t>No corrosive materials</a:t>
              </a:r>
              <a:endParaRPr lang="en-US" dirty="0">
                <a:solidFill>
                  <a:srgbClr val="000000"/>
                </a:solidFill>
              </a:endParaRPr>
            </a:p>
          </p:txBody>
        </p:sp>
      </p:grpSp>
      <p:sp>
        <p:nvSpPr>
          <p:cNvPr id="32" name="Freeform 3"/>
          <p:cNvSpPr>
            <a:spLocks/>
          </p:cNvSpPr>
          <p:nvPr/>
        </p:nvSpPr>
        <p:spPr bwMode="gray">
          <a:xfrm rot="747873">
            <a:off x="6251070" y="1216225"/>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ru-RU"/>
          </a:p>
        </p:txBody>
      </p:sp>
      <p:sp>
        <p:nvSpPr>
          <p:cNvPr id="33" name="AutoShape 7"/>
          <p:cNvSpPr>
            <a:spLocks noChangeArrowheads="1"/>
          </p:cNvSpPr>
          <p:nvPr/>
        </p:nvSpPr>
        <p:spPr bwMode="auto">
          <a:xfrm flipH="1">
            <a:off x="4143372" y="2857496"/>
            <a:ext cx="64473" cy="144463"/>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34" name="AutoShape 11"/>
          <p:cNvSpPr>
            <a:spLocks noChangeArrowheads="1"/>
          </p:cNvSpPr>
          <p:nvPr/>
        </p:nvSpPr>
        <p:spPr bwMode="auto">
          <a:xfrm flipH="1">
            <a:off x="6364916" y="2500306"/>
            <a:ext cx="64472" cy="142875"/>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1148"/>
                                        </p:tgtEl>
                                        <p:attrNameLst>
                                          <p:attrName>style.visibility</p:attrName>
                                        </p:attrNameLst>
                                      </p:cBhvr>
                                      <p:to>
                                        <p:strVal val="visible"/>
                                      </p:to>
                                    </p:set>
                                    <p:animEffect transition="in" filter="strips(upRight)">
                                      <p:cBhvr>
                                        <p:cTn id="7" dur="1000"/>
                                        <p:tgtEl>
                                          <p:spTgt spid="9114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strips(upRight)">
                                      <p:cBhvr>
                                        <p:cTn id="12" dur="1000"/>
                                        <p:tgtEl>
                                          <p:spTgt spid="9113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P spid="91148"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t>Protective equipment</a:t>
            </a:r>
            <a:endParaRPr lang="en-US" sz="2800" dirty="0"/>
          </a:p>
        </p:txBody>
      </p:sp>
      <p:sp>
        <p:nvSpPr>
          <p:cNvPr id="3" name="TextBox 2"/>
          <p:cNvSpPr txBox="1"/>
          <p:nvPr/>
        </p:nvSpPr>
        <p:spPr>
          <a:xfrm>
            <a:off x="1214414" y="1857364"/>
            <a:ext cx="6688049" cy="1200329"/>
          </a:xfrm>
          <a:prstGeom prst="rect">
            <a:avLst/>
          </a:prstGeom>
          <a:noFill/>
        </p:spPr>
        <p:txBody>
          <a:bodyPr wrap="none" rtlCol="0">
            <a:spAutoFit/>
          </a:bodyPr>
          <a:lstStyle/>
          <a:p>
            <a:r>
              <a:rPr lang="en-US" sz="2400" dirty="0" smtClean="0"/>
              <a:t>1. What protective shields are used in Europe?</a:t>
            </a:r>
          </a:p>
          <a:p>
            <a:r>
              <a:rPr lang="en-US" sz="2400" dirty="0" smtClean="0"/>
              <a:t>2. What kinds of plugs are used for grounding?</a:t>
            </a:r>
          </a:p>
          <a:p>
            <a:r>
              <a:rPr lang="en-US" sz="2400" dirty="0" smtClean="0"/>
              <a:t>3. What circuit protection devices do you know?</a:t>
            </a:r>
            <a:endParaRPr lang="ru-RU" sz="2400" dirty="0"/>
          </a:p>
        </p:txBody>
      </p:sp>
      <p:sp>
        <p:nvSpPr>
          <p:cNvPr id="5" name="TextBox 4"/>
          <p:cNvSpPr txBox="1"/>
          <p:nvPr/>
        </p:nvSpPr>
        <p:spPr>
          <a:xfrm>
            <a:off x="1785918" y="3643314"/>
            <a:ext cx="5437707" cy="1384995"/>
          </a:xfrm>
          <a:prstGeom prst="rect">
            <a:avLst/>
          </a:prstGeom>
          <a:solidFill>
            <a:schemeClr val="accent2">
              <a:lumMod val="60000"/>
              <a:lumOff val="40000"/>
            </a:schemeClr>
          </a:solidFill>
          <a:scene3d>
            <a:camera prst="orthographicFront"/>
            <a:lightRig rig="threePt" dir="t"/>
          </a:scene3d>
          <a:sp3d>
            <a:bevelT/>
          </a:sp3d>
        </p:spPr>
        <p:txBody>
          <a:bodyPr wrap="none" rtlCol="0">
            <a:spAutoFit/>
          </a:bodyPr>
          <a:lstStyle/>
          <a:p>
            <a:pPr algn="ctr"/>
            <a:r>
              <a:rPr lang="en-US" sz="2800" dirty="0" smtClean="0"/>
              <a:t>1. Plexiglas shields</a:t>
            </a:r>
          </a:p>
          <a:p>
            <a:pPr algn="ctr"/>
            <a:r>
              <a:rPr lang="en-US" sz="2800" dirty="0" smtClean="0"/>
              <a:t>2. Three-prong plugs</a:t>
            </a:r>
          </a:p>
          <a:p>
            <a:pPr algn="ctr"/>
            <a:r>
              <a:rPr lang="en-US" sz="2800" dirty="0" smtClean="0"/>
              <a:t>3. Fuses, circuit breakers, GFCIs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42844" y="214314"/>
            <a:ext cx="8153400" cy="1000108"/>
          </a:xfrm>
        </p:spPr>
        <p:txBody>
          <a:bodyPr/>
          <a:lstStyle/>
          <a:p>
            <a:pPr algn="l"/>
            <a:r>
              <a:rPr lang="en-US" sz="2800" dirty="0" smtClean="0"/>
              <a:t/>
            </a:r>
            <a:br>
              <a:rPr lang="en-US" sz="2800" dirty="0" smtClean="0"/>
            </a:br>
            <a:r>
              <a:rPr lang="en-US" sz="2800" dirty="0" smtClean="0">
                <a:effectLst>
                  <a:outerShdw blurRad="38100" dist="38100" dir="2700000" algn="tl">
                    <a:srgbClr val="000000">
                      <a:alpha val="43137"/>
                    </a:srgbClr>
                  </a:outerShdw>
                </a:effectLst>
              </a:rPr>
              <a:t>Protective equipment: lockout/</a:t>
            </a:r>
            <a:r>
              <a:rPr lang="en-US" sz="2800" dirty="0" err="1" smtClean="0">
                <a:effectLst>
                  <a:outerShdw blurRad="38100" dist="38100" dir="2700000" algn="tl">
                    <a:srgbClr val="000000">
                      <a:alpha val="43137"/>
                    </a:srgbClr>
                  </a:outerShdw>
                </a:effectLst>
              </a:rPr>
              <a:t>tagout</a:t>
            </a:r>
            <a:r>
              <a:rPr lang="ru-RU" sz="2800" dirty="0" smtClean="0">
                <a:effectLst>
                  <a:outerShdw blurRad="38100" dist="38100" dir="2700000" algn="tl">
                    <a:srgbClr val="000000">
                      <a:alpha val="43137"/>
                    </a:srgbClr>
                  </a:outerShdw>
                </a:effectLst>
              </a:rPr>
              <a:t/>
            </a:r>
            <a:br>
              <a:rPr lang="ru-RU"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4100" name="Picture 4"/>
          <p:cNvPicPr>
            <a:picLocks noChangeAspect="1" noChangeArrowheads="1"/>
          </p:cNvPicPr>
          <p:nvPr/>
        </p:nvPicPr>
        <p:blipFill>
          <a:blip r:embed="rId2" cstate="print"/>
          <a:srcRect/>
          <a:stretch>
            <a:fillRect/>
          </a:stretch>
        </p:blipFill>
        <p:spPr bwMode="auto">
          <a:xfrm>
            <a:off x="4714876" y="1285860"/>
            <a:ext cx="4286250" cy="24860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a:stretch>
            <a:fillRect/>
          </a:stretch>
        </p:blipFill>
        <p:spPr bwMode="auto">
          <a:xfrm>
            <a:off x="0" y="3929066"/>
            <a:ext cx="4286250" cy="2447925"/>
          </a:xfrm>
          <a:prstGeom prst="rect">
            <a:avLst/>
          </a:prstGeom>
          <a:noFill/>
          <a:ln w="9525">
            <a:noFill/>
            <a:miter lim="800000"/>
            <a:headEnd/>
            <a:tailEnd/>
          </a:ln>
          <a:effectLst/>
        </p:spPr>
      </p:pic>
      <p:sp>
        <p:nvSpPr>
          <p:cNvPr id="12" name="TextBox 11"/>
          <p:cNvSpPr txBox="1"/>
          <p:nvPr/>
        </p:nvSpPr>
        <p:spPr>
          <a:xfrm>
            <a:off x="500034" y="1500174"/>
            <a:ext cx="3246402" cy="1420325"/>
          </a:xfrm>
          <a:prstGeom prst="rect">
            <a:avLst/>
          </a:prstGeom>
          <a:noFill/>
        </p:spPr>
        <p:txBody>
          <a:bodyPr wrap="none" rtlCol="0">
            <a:spAutoFit/>
          </a:bodyPr>
          <a:lstStyle/>
          <a:p>
            <a:pPr>
              <a:lnSpc>
                <a:spcPct val="150000"/>
              </a:lnSpc>
            </a:pPr>
            <a:r>
              <a:rPr lang="en-US" sz="2000" dirty="0" smtClean="0"/>
              <a:t>1. Notify personnel</a:t>
            </a:r>
          </a:p>
          <a:p>
            <a:pPr>
              <a:lnSpc>
                <a:spcPct val="150000"/>
              </a:lnSpc>
            </a:pPr>
            <a:r>
              <a:rPr lang="en-US" sz="2000" dirty="0" smtClean="0"/>
              <a:t>2. Initial evaluation</a:t>
            </a:r>
          </a:p>
          <a:p>
            <a:pPr>
              <a:lnSpc>
                <a:spcPct val="150000"/>
              </a:lnSpc>
            </a:pPr>
            <a:r>
              <a:rPr lang="en-US" sz="2000" dirty="0" smtClean="0"/>
              <a:t>3. Shut down, lock or block</a:t>
            </a:r>
            <a:endParaRPr lang="ru-RU" sz="2000" dirty="0"/>
          </a:p>
        </p:txBody>
      </p:sp>
      <p:sp>
        <p:nvSpPr>
          <p:cNvPr id="13" name="TextBox 12"/>
          <p:cNvSpPr txBox="1"/>
          <p:nvPr/>
        </p:nvSpPr>
        <p:spPr>
          <a:xfrm>
            <a:off x="5429256" y="4286256"/>
            <a:ext cx="2905219" cy="1881990"/>
          </a:xfrm>
          <a:prstGeom prst="rect">
            <a:avLst/>
          </a:prstGeom>
          <a:noFill/>
        </p:spPr>
        <p:txBody>
          <a:bodyPr wrap="none" rtlCol="0">
            <a:spAutoFit/>
          </a:bodyPr>
          <a:lstStyle/>
          <a:p>
            <a:pPr>
              <a:lnSpc>
                <a:spcPct val="150000"/>
              </a:lnSpc>
            </a:pPr>
            <a:r>
              <a:rPr lang="en-US" sz="2000" dirty="0" smtClean="0"/>
              <a:t>4. Apply completed tags</a:t>
            </a:r>
          </a:p>
          <a:p>
            <a:pPr>
              <a:lnSpc>
                <a:spcPct val="150000"/>
              </a:lnSpc>
            </a:pPr>
            <a:r>
              <a:rPr lang="en-US" sz="2000" dirty="0" smtClean="0"/>
              <a:t>5. Flag if appropriate</a:t>
            </a:r>
          </a:p>
          <a:p>
            <a:pPr>
              <a:lnSpc>
                <a:spcPct val="150000"/>
              </a:lnSpc>
            </a:pPr>
            <a:r>
              <a:rPr lang="en-US" sz="2000" dirty="0" smtClean="0"/>
              <a:t>6. Clear the area</a:t>
            </a:r>
          </a:p>
          <a:p>
            <a:pPr>
              <a:lnSpc>
                <a:spcPct val="150000"/>
              </a:lnSpc>
            </a:pPr>
            <a:r>
              <a:rPr lang="en-US" sz="2000" dirty="0" smtClean="0"/>
              <a:t>7. Try equipment</a:t>
            </a:r>
            <a:endParaRPr lang="ru-RU" sz="2000" dirty="0"/>
          </a:p>
        </p:txBody>
      </p:sp>
      <p:sp>
        <p:nvSpPr>
          <p:cNvPr id="8" name="Прямоугольник 7">
            <a:hlinkClick r:id="rId4" action="ppaction://hlinkfile"/>
          </p:cNvPr>
          <p:cNvSpPr/>
          <p:nvPr/>
        </p:nvSpPr>
        <p:spPr>
          <a:xfrm>
            <a:off x="8358214" y="6429372"/>
            <a:ext cx="78578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500958" y="6072206"/>
            <a:ext cx="1460656" cy="276999"/>
          </a:xfrm>
          <a:prstGeom prst="rect">
            <a:avLst/>
          </a:prstGeom>
          <a:noFill/>
        </p:spPr>
        <p:txBody>
          <a:bodyPr wrap="none" rtlCol="0">
            <a:spAutoFit/>
          </a:bodyPr>
          <a:lstStyle/>
          <a:p>
            <a:r>
              <a:rPr lang="ru-RU" sz="1200" dirty="0" smtClean="0"/>
              <a:t>Видеофрагмент 2</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downLeft)">
                                      <p:cBhvr>
                                        <p:cTn id="7" dur="1000"/>
                                        <p:tgtEl>
                                          <p:spTgt spid="4100"/>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strips(upRight)">
                                      <p:cBhvr>
                                        <p:cTn id="11" dur="1000"/>
                                        <p:tgtEl>
                                          <p:spTgt spid="4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0" y="428604"/>
            <a:ext cx="4573624" cy="646331"/>
          </a:xfrm>
          <a:prstGeom prst="rect">
            <a:avLst/>
          </a:prstGeom>
          <a:noFill/>
        </p:spPr>
        <p:txBody>
          <a:bodyPr wrap="square" rtlCol="0">
            <a:spAutoFit/>
          </a:bodyPr>
          <a:lstStyle/>
          <a:p>
            <a:pPr algn="ctr"/>
            <a:r>
              <a:rPr lang="en-US" dirty="0" smtClean="0"/>
              <a:t>SAFETY MEASURES </a:t>
            </a:r>
            <a:endParaRPr lang="ru-RU" dirty="0" smtClean="0"/>
          </a:p>
          <a:p>
            <a:pPr algn="ctr"/>
            <a:r>
              <a:rPr lang="en-US" dirty="0" smtClean="0"/>
              <a:t>FOR ELECTRICIAN AT WORK</a:t>
            </a:r>
            <a:endParaRPr lang="ru-RU"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Safety signs</a:t>
            </a:r>
          </a:p>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Potential hazards at work</a:t>
            </a:r>
          </a:p>
          <a:p>
            <a:pPr algn="just">
              <a:lnSpc>
                <a:spcPct val="150000"/>
              </a:lnSpc>
              <a:buFont typeface="Wingdings" pitchFamily="2" charset="2"/>
              <a:buChar char="ü"/>
            </a:pPr>
            <a:r>
              <a:rPr lang="en-US" b="1" dirty="0" smtClean="0">
                <a:solidFill>
                  <a:schemeClr val="accent2">
                    <a:lumMod val="75000"/>
                  </a:schemeClr>
                </a:solidFill>
              </a:rPr>
              <a:t> First aid rules</a:t>
            </a:r>
          </a:p>
          <a:p>
            <a:pPr algn="just">
              <a:lnSpc>
                <a:spcPct val="150000"/>
              </a:lnSpc>
              <a:buFont typeface="Wingdings" pitchFamily="2" charset="2"/>
              <a:buChar char="ü"/>
            </a:pPr>
            <a:r>
              <a:rPr lang="en-US" b="1" dirty="0" smtClean="0">
                <a:solidFill>
                  <a:schemeClr val="accent2">
                    <a:lumMod val="75000"/>
                  </a:schemeClr>
                </a:solidFill>
              </a:rPr>
              <a:t> Means of individual protection</a:t>
            </a:r>
          </a:p>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Protective equipment</a:t>
            </a:r>
          </a:p>
          <a:p>
            <a:pPr algn="just">
              <a:lnSpc>
                <a:spcPct val="150000"/>
              </a:lnSpc>
              <a:buFont typeface="Wingdings" pitchFamily="2" charset="2"/>
              <a:buChar char="Ø"/>
            </a:pPr>
            <a:r>
              <a:rPr lang="ru-RU" b="1" dirty="0" smtClean="0">
                <a:solidFill>
                  <a:srgbClr val="FF0000"/>
                </a:solidFill>
              </a:rPr>
              <a:t> </a:t>
            </a:r>
            <a:r>
              <a:rPr lang="en-US" b="1" dirty="0" smtClean="0">
                <a:solidFill>
                  <a:srgbClr val="FF0000"/>
                </a:solidFill>
              </a:rPr>
              <a:t>Safe work practices</a:t>
            </a:r>
          </a:p>
          <a:p>
            <a:pPr algn="just">
              <a:lnSpc>
                <a:spcPct val="150000"/>
              </a:lnSpc>
              <a:buFont typeface="Wingdings" pitchFamily="2" charset="2"/>
              <a:buChar char="Ø"/>
            </a:pPr>
            <a:r>
              <a:rPr lang="ru-RU" b="1" dirty="0" smtClean="0"/>
              <a:t> </a:t>
            </a:r>
            <a:r>
              <a:rPr lang="en-US" b="1" dirty="0" smtClean="0"/>
              <a:t>How to report an accident</a:t>
            </a:r>
          </a:p>
          <a:p>
            <a:endParaRPr lang="ru-RU" dirty="0"/>
          </a:p>
        </p:txBody>
      </p:sp>
      <p:pic>
        <p:nvPicPr>
          <p:cNvPr id="15" name="Рисунок 14" descr="8319.jpg"/>
          <p:cNvPicPr>
            <a:picLocks noChangeAspect="1"/>
          </p:cNvPicPr>
          <p:nvPr/>
        </p:nvPicPr>
        <p:blipFill>
          <a:blip r:embed="rId2"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3" cstate="print"/>
          <a:stretch>
            <a:fillRect/>
          </a:stretch>
        </p:blipFill>
        <p:spPr>
          <a:xfrm>
            <a:off x="5709995" y="5807589"/>
            <a:ext cx="909087" cy="899852"/>
          </a:xfrm>
          <a:prstGeom prst="rect">
            <a:avLst/>
          </a:prstGeom>
        </p:spPr>
      </p:pic>
      <p:pic>
        <p:nvPicPr>
          <p:cNvPr id="17" name="Рисунок 16" descr="warning_hazardous_area.gif.jpg"/>
          <p:cNvPicPr/>
          <p:nvPr/>
        </p:nvPicPr>
        <p:blipFill>
          <a:blip r:embed="rId4" cstate="print"/>
          <a:stretch>
            <a:fillRect/>
          </a:stretch>
        </p:blipFill>
        <p:spPr>
          <a:xfrm>
            <a:off x="7478950" y="5150969"/>
            <a:ext cx="810771" cy="1094366"/>
          </a:xfrm>
          <a:prstGeom prst="rect">
            <a:avLst/>
          </a:prstGeom>
        </p:spPr>
      </p:pic>
      <p:pic>
        <p:nvPicPr>
          <p:cNvPr id="18" name="Рисунок 17" descr="electrical-panel-clear-notice-sign-s-0654.gif"/>
          <p:cNvPicPr/>
          <p:nvPr/>
        </p:nvPicPr>
        <p:blipFill>
          <a:blip r:embed="rId5" cstate="print"/>
          <a:stretch>
            <a:fillRect/>
          </a:stretch>
        </p:blipFill>
        <p:spPr>
          <a:xfrm>
            <a:off x="7184124" y="1794914"/>
            <a:ext cx="888338" cy="776829"/>
          </a:xfrm>
          <a:prstGeom prst="rect">
            <a:avLst/>
          </a:prstGeom>
        </p:spPr>
      </p:pic>
      <p:pic>
        <p:nvPicPr>
          <p:cNvPr id="19" name="Рисунок 18" descr="ifytu7i.jpeg"/>
          <p:cNvPicPr>
            <a:picLocks noChangeAspect="1"/>
          </p:cNvPicPr>
          <p:nvPr/>
        </p:nvPicPr>
        <p:blipFill>
          <a:blip r:embed="rId6" cstate="print"/>
          <a:stretch>
            <a:fillRect/>
          </a:stretch>
        </p:blipFill>
        <p:spPr>
          <a:xfrm>
            <a:off x="7331537" y="3399984"/>
            <a:ext cx="836436" cy="806341"/>
          </a:xfrm>
          <a:prstGeom prst="rect">
            <a:avLst/>
          </a:prstGeom>
        </p:spPr>
      </p:pic>
      <p:pic>
        <p:nvPicPr>
          <p:cNvPr id="20" name="Рисунок 19" descr="irtuy.jpeg"/>
          <p:cNvPicPr>
            <a:picLocks noChangeAspect="1"/>
          </p:cNvPicPr>
          <p:nvPr/>
        </p:nvPicPr>
        <p:blipFill>
          <a:blip r:embed="rId7" cstate="print"/>
          <a:srcRect b="19413"/>
          <a:stretch>
            <a:fillRect/>
          </a:stretch>
        </p:blipFill>
        <p:spPr>
          <a:xfrm>
            <a:off x="5929322" y="4214818"/>
            <a:ext cx="804864" cy="875492"/>
          </a:xfrm>
          <a:prstGeom prst="rect">
            <a:avLst/>
          </a:prstGeom>
        </p:spPr>
      </p:pic>
      <p:pic>
        <p:nvPicPr>
          <p:cNvPr id="22" name="Рисунок 21" descr="MDT122.jpg"/>
          <p:cNvPicPr>
            <a:picLocks noChangeAspect="1"/>
          </p:cNvPicPr>
          <p:nvPr/>
        </p:nvPicPr>
        <p:blipFill>
          <a:blip r:embed="rId8" cstate="print"/>
          <a:stretch>
            <a:fillRect/>
          </a:stretch>
        </p:blipFill>
        <p:spPr>
          <a:xfrm>
            <a:off x="5783702" y="2670407"/>
            <a:ext cx="1007026" cy="827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1000" fill="hold"/>
                                        <p:tgtEl>
                                          <p:spTgt spid="13">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85720" y="285728"/>
            <a:ext cx="8153400" cy="900113"/>
          </a:xfrm>
        </p:spPr>
        <p:txBody>
          <a:bodyPr/>
          <a:lstStyle/>
          <a:p>
            <a:pPr algn="l"/>
            <a:r>
              <a:rPr lang="en-US" sz="2800" dirty="0" smtClean="0">
                <a:effectLst>
                  <a:outerShdw blurRad="38100" dist="38100" dir="2700000" algn="tl">
                    <a:srgbClr val="000000">
                      <a:alpha val="43137"/>
                    </a:srgbClr>
                  </a:outerShdw>
                </a:effectLst>
              </a:rPr>
              <a:t>Safe work practices</a:t>
            </a:r>
            <a:endParaRPr lang="en-US" sz="2800" dirty="0">
              <a:effectLst>
                <a:outerShdw blurRad="38100" dist="38100" dir="2700000" algn="tl">
                  <a:srgbClr val="000000">
                    <a:alpha val="43137"/>
                  </a:srgbClr>
                </a:outerShdw>
              </a:effectLst>
            </a:endParaRPr>
          </a:p>
        </p:txBody>
      </p:sp>
      <p:pic>
        <p:nvPicPr>
          <p:cNvPr id="4" name="Рисунок 3" descr="yar_b_4109.jpg"/>
          <p:cNvPicPr>
            <a:picLocks noChangeAspect="1"/>
          </p:cNvPicPr>
          <p:nvPr/>
        </p:nvPicPr>
        <p:blipFill>
          <a:blip r:embed="rId2" cstate="print"/>
          <a:stretch>
            <a:fillRect/>
          </a:stretch>
        </p:blipFill>
        <p:spPr>
          <a:xfrm>
            <a:off x="5929322" y="2285992"/>
            <a:ext cx="3024186" cy="3810000"/>
          </a:xfrm>
          <a:prstGeom prst="rect">
            <a:avLst/>
          </a:prstGeom>
        </p:spPr>
      </p:pic>
      <p:sp>
        <p:nvSpPr>
          <p:cNvPr id="6" name="TextBox 5"/>
          <p:cNvSpPr txBox="1"/>
          <p:nvPr/>
        </p:nvSpPr>
        <p:spPr>
          <a:xfrm>
            <a:off x="142844" y="1928802"/>
            <a:ext cx="4761240" cy="4185761"/>
          </a:xfrm>
          <a:prstGeom prst="rect">
            <a:avLst/>
          </a:prstGeom>
          <a:noFill/>
        </p:spPr>
        <p:txBody>
          <a:bodyPr wrap="none" rtlCol="0">
            <a:spAutoFit/>
          </a:bodyPr>
          <a:lstStyle/>
          <a:p>
            <a:pPr>
              <a:lnSpc>
                <a:spcPct val="150000"/>
              </a:lnSpc>
              <a:buFont typeface="Arial" pitchFamily="34" charset="0"/>
              <a:buChar char="•"/>
            </a:pPr>
            <a:r>
              <a:rPr lang="en-US" sz="2000" dirty="0" smtClean="0"/>
              <a:t> Don’t contact with energized circuits</a:t>
            </a:r>
          </a:p>
          <a:p>
            <a:pPr>
              <a:lnSpc>
                <a:spcPct val="150000"/>
              </a:lnSpc>
              <a:buFont typeface="Arial" pitchFamily="34" charset="0"/>
              <a:buChar char="•"/>
            </a:pPr>
            <a:r>
              <a:rPr lang="en-US" sz="2000" dirty="0" smtClean="0"/>
              <a:t> Disconnect power source before </a:t>
            </a:r>
          </a:p>
          <a:p>
            <a:r>
              <a:rPr lang="en-US" sz="2000" dirty="0" smtClean="0"/>
              <a:t>  repairing equipment</a:t>
            </a:r>
          </a:p>
          <a:p>
            <a:pPr>
              <a:lnSpc>
                <a:spcPct val="150000"/>
              </a:lnSpc>
              <a:buFont typeface="Arial" pitchFamily="34" charset="0"/>
              <a:buChar char="•"/>
            </a:pPr>
            <a:r>
              <a:rPr lang="en-US" sz="2000" dirty="0" smtClean="0"/>
              <a:t> Inspect wiring</a:t>
            </a:r>
          </a:p>
          <a:p>
            <a:pPr>
              <a:lnSpc>
                <a:spcPct val="150000"/>
              </a:lnSpc>
              <a:buFont typeface="Arial" pitchFamily="34" charset="0"/>
              <a:buChar char="•"/>
            </a:pPr>
            <a:r>
              <a:rPr lang="en-US" sz="2000" dirty="0" smtClean="0"/>
              <a:t> Replace damaged equipment</a:t>
            </a:r>
          </a:p>
          <a:p>
            <a:pPr>
              <a:lnSpc>
                <a:spcPct val="150000"/>
              </a:lnSpc>
              <a:buFont typeface="Arial" pitchFamily="34" charset="0"/>
              <a:buChar char="•"/>
            </a:pPr>
            <a:r>
              <a:rPr lang="en-US" sz="2000" dirty="0" smtClean="0"/>
              <a:t> Use multi-plug adapters</a:t>
            </a:r>
          </a:p>
          <a:p>
            <a:pPr>
              <a:lnSpc>
                <a:spcPct val="150000"/>
              </a:lnSpc>
              <a:buFont typeface="Arial" pitchFamily="34" charset="0"/>
              <a:buChar char="•"/>
            </a:pPr>
            <a:r>
              <a:rPr lang="en-US" sz="2000" dirty="0" smtClean="0"/>
              <a:t> Know the location of the main switches</a:t>
            </a:r>
          </a:p>
          <a:p>
            <a:pPr>
              <a:lnSpc>
                <a:spcPct val="150000"/>
              </a:lnSpc>
              <a:buFont typeface="Arial" pitchFamily="34" charset="0"/>
              <a:buChar char="•"/>
            </a:pPr>
            <a:r>
              <a:rPr lang="en-US" sz="2000" dirty="0" smtClean="0"/>
              <a:t> If safe, work with one hand only</a:t>
            </a:r>
          </a:p>
          <a:p>
            <a:endParaRPr lang="en-US"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2000"/>
                                        <p:tgtEl>
                                          <p:spTgt spid="6">
                                            <p:txEl>
                                              <p:pRg st="2" end="2"/>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000"/>
                                        <p:tgtEl>
                                          <p:spTgt spid="6">
                                            <p:txEl>
                                              <p:pRg st="3" end="3"/>
                                            </p:txEl>
                                          </p:spTgt>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2000"/>
                                        <p:tgtEl>
                                          <p:spTgt spid="6">
                                            <p:txEl>
                                              <p:pRg st="5" end="5"/>
                                            </p:txEl>
                                          </p:spTgt>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2000"/>
                                        <p:tgtEl>
                                          <p:spTgt spid="6">
                                            <p:txEl>
                                              <p:pRg st="6" end="6"/>
                                            </p:txEl>
                                          </p:spTgt>
                                        </p:tgtEl>
                                      </p:cBhvr>
                                    </p:animEffect>
                                  </p:childTnLst>
                                </p:cTn>
                              </p:par>
                            </p:childTnLst>
                          </p:cTn>
                        </p:par>
                        <p:par>
                          <p:cTn id="31" fill="hold">
                            <p:stCondLst>
                              <p:cond delay="12000"/>
                            </p:stCondLst>
                            <p:childTnLst>
                              <p:par>
                                <p:cTn id="32" presetID="10" presetClass="entr" presetSubtype="0" fill="hold" nodeType="after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0" y="428604"/>
            <a:ext cx="4573624" cy="646331"/>
          </a:xfrm>
          <a:prstGeom prst="rect">
            <a:avLst/>
          </a:prstGeom>
          <a:noFill/>
        </p:spPr>
        <p:txBody>
          <a:bodyPr wrap="square" rtlCol="0">
            <a:spAutoFit/>
          </a:bodyPr>
          <a:lstStyle/>
          <a:p>
            <a:pPr algn="ctr"/>
            <a:r>
              <a:rPr lang="en-US" dirty="0" smtClean="0"/>
              <a:t>SAFETY MEASURES </a:t>
            </a:r>
            <a:endParaRPr lang="ru-RU" dirty="0" smtClean="0"/>
          </a:p>
          <a:p>
            <a:pPr algn="ctr"/>
            <a:r>
              <a:rPr lang="en-US" dirty="0" smtClean="0"/>
              <a:t>FOR ELECTRICIAN AT WORK</a:t>
            </a:r>
            <a:endParaRPr lang="ru-RU"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Safety signs</a:t>
            </a:r>
          </a:p>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Potential hazards at work</a:t>
            </a:r>
          </a:p>
          <a:p>
            <a:pPr algn="just">
              <a:lnSpc>
                <a:spcPct val="150000"/>
              </a:lnSpc>
              <a:buFont typeface="Wingdings" pitchFamily="2" charset="2"/>
              <a:buChar char="ü"/>
            </a:pPr>
            <a:r>
              <a:rPr lang="en-US" b="1" dirty="0" smtClean="0">
                <a:solidFill>
                  <a:schemeClr val="accent2">
                    <a:lumMod val="75000"/>
                  </a:schemeClr>
                </a:solidFill>
              </a:rPr>
              <a:t> First aid rules</a:t>
            </a:r>
          </a:p>
          <a:p>
            <a:pPr algn="just">
              <a:lnSpc>
                <a:spcPct val="150000"/>
              </a:lnSpc>
              <a:buFont typeface="Wingdings" pitchFamily="2" charset="2"/>
              <a:buChar char="ü"/>
            </a:pPr>
            <a:r>
              <a:rPr lang="en-US" b="1" dirty="0" smtClean="0">
                <a:solidFill>
                  <a:schemeClr val="accent2">
                    <a:lumMod val="75000"/>
                  </a:schemeClr>
                </a:solidFill>
              </a:rPr>
              <a:t> Means of individual protection</a:t>
            </a:r>
          </a:p>
          <a:p>
            <a:pPr algn="just">
              <a:lnSpc>
                <a:spcPct val="150000"/>
              </a:lnSpc>
              <a:buFont typeface="Wingdings" pitchFamily="2" charset="2"/>
              <a:buChar char="ü"/>
            </a:pPr>
            <a:r>
              <a:rPr lang="ru-RU" b="1" dirty="0" smtClean="0">
                <a:solidFill>
                  <a:schemeClr val="accent6">
                    <a:lumMod val="75000"/>
                  </a:schemeClr>
                </a:solidFill>
              </a:rPr>
              <a:t> </a:t>
            </a:r>
            <a:r>
              <a:rPr lang="en-US" b="1" dirty="0" smtClean="0">
                <a:solidFill>
                  <a:schemeClr val="accent6">
                    <a:lumMod val="75000"/>
                  </a:schemeClr>
                </a:solidFill>
              </a:rPr>
              <a:t>Protective equipment</a:t>
            </a:r>
          </a:p>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Safe work practices</a:t>
            </a:r>
          </a:p>
          <a:p>
            <a:pPr algn="just">
              <a:lnSpc>
                <a:spcPct val="150000"/>
              </a:lnSpc>
              <a:buFont typeface="Wingdings" pitchFamily="2" charset="2"/>
              <a:buChar char="Ø"/>
            </a:pPr>
            <a:r>
              <a:rPr lang="ru-RU" b="1" dirty="0" smtClean="0">
                <a:solidFill>
                  <a:srgbClr val="FF0000"/>
                </a:solidFill>
              </a:rPr>
              <a:t> </a:t>
            </a:r>
            <a:r>
              <a:rPr lang="en-US" b="1" dirty="0" smtClean="0">
                <a:solidFill>
                  <a:srgbClr val="FF0000"/>
                </a:solidFill>
              </a:rPr>
              <a:t>How to report an accident</a:t>
            </a:r>
          </a:p>
          <a:p>
            <a:endParaRPr lang="ru-RU" dirty="0"/>
          </a:p>
        </p:txBody>
      </p:sp>
      <p:pic>
        <p:nvPicPr>
          <p:cNvPr id="15" name="Рисунок 14" descr="8319.jpg"/>
          <p:cNvPicPr>
            <a:picLocks noChangeAspect="1"/>
          </p:cNvPicPr>
          <p:nvPr/>
        </p:nvPicPr>
        <p:blipFill>
          <a:blip r:embed="rId2"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3" cstate="print"/>
          <a:stretch>
            <a:fillRect/>
          </a:stretch>
        </p:blipFill>
        <p:spPr>
          <a:xfrm>
            <a:off x="5709995" y="5807589"/>
            <a:ext cx="909087" cy="899852"/>
          </a:xfrm>
          <a:prstGeom prst="rect">
            <a:avLst/>
          </a:prstGeom>
        </p:spPr>
      </p:pic>
      <p:pic>
        <p:nvPicPr>
          <p:cNvPr id="17" name="Рисунок 16" descr="warning_hazardous_area.gif.jpg"/>
          <p:cNvPicPr/>
          <p:nvPr/>
        </p:nvPicPr>
        <p:blipFill>
          <a:blip r:embed="rId4" cstate="print"/>
          <a:stretch>
            <a:fillRect/>
          </a:stretch>
        </p:blipFill>
        <p:spPr>
          <a:xfrm>
            <a:off x="7478950" y="5150969"/>
            <a:ext cx="810771" cy="1094366"/>
          </a:xfrm>
          <a:prstGeom prst="rect">
            <a:avLst/>
          </a:prstGeom>
        </p:spPr>
      </p:pic>
      <p:pic>
        <p:nvPicPr>
          <p:cNvPr id="18" name="Рисунок 17" descr="electrical-panel-clear-notice-sign-s-0654.gif"/>
          <p:cNvPicPr/>
          <p:nvPr/>
        </p:nvPicPr>
        <p:blipFill>
          <a:blip r:embed="rId5" cstate="print"/>
          <a:stretch>
            <a:fillRect/>
          </a:stretch>
        </p:blipFill>
        <p:spPr>
          <a:xfrm>
            <a:off x="7215206" y="1857364"/>
            <a:ext cx="812280" cy="729576"/>
          </a:xfrm>
          <a:prstGeom prst="rect">
            <a:avLst/>
          </a:prstGeom>
        </p:spPr>
      </p:pic>
      <p:pic>
        <p:nvPicPr>
          <p:cNvPr id="19" name="Рисунок 18" descr="ifytu7i.jpeg"/>
          <p:cNvPicPr>
            <a:picLocks noChangeAspect="1"/>
          </p:cNvPicPr>
          <p:nvPr/>
        </p:nvPicPr>
        <p:blipFill>
          <a:blip r:embed="rId6" cstate="print"/>
          <a:stretch>
            <a:fillRect/>
          </a:stretch>
        </p:blipFill>
        <p:spPr>
          <a:xfrm>
            <a:off x="7358082" y="3500438"/>
            <a:ext cx="836436" cy="806341"/>
          </a:xfrm>
          <a:prstGeom prst="rect">
            <a:avLst/>
          </a:prstGeom>
        </p:spPr>
      </p:pic>
      <p:pic>
        <p:nvPicPr>
          <p:cNvPr id="20" name="Рисунок 19" descr="irtuy.jpeg"/>
          <p:cNvPicPr>
            <a:picLocks noChangeAspect="1"/>
          </p:cNvPicPr>
          <p:nvPr/>
        </p:nvPicPr>
        <p:blipFill>
          <a:blip r:embed="rId7" cstate="print"/>
          <a:srcRect b="19413"/>
          <a:stretch>
            <a:fillRect/>
          </a:stretch>
        </p:blipFill>
        <p:spPr>
          <a:xfrm>
            <a:off x="6000760" y="4214818"/>
            <a:ext cx="804864" cy="875492"/>
          </a:xfrm>
          <a:prstGeom prst="rect">
            <a:avLst/>
          </a:prstGeom>
        </p:spPr>
      </p:pic>
      <p:pic>
        <p:nvPicPr>
          <p:cNvPr id="21" name="Рисунок 20" descr="mandatory-safety-sign-accidents-must-be...-022-672-p.jpg"/>
          <p:cNvPicPr>
            <a:picLocks noChangeAspect="1"/>
          </p:cNvPicPr>
          <p:nvPr/>
        </p:nvPicPr>
        <p:blipFill>
          <a:blip r:embed="rId8" cstate="print"/>
          <a:srcRect l="11921" r="10595"/>
          <a:stretch>
            <a:fillRect/>
          </a:stretch>
        </p:blipFill>
        <p:spPr>
          <a:xfrm>
            <a:off x="5786446" y="1000108"/>
            <a:ext cx="799549" cy="1021408"/>
          </a:xfrm>
          <a:prstGeom prst="rect">
            <a:avLst/>
          </a:prstGeom>
        </p:spPr>
      </p:pic>
      <p:pic>
        <p:nvPicPr>
          <p:cNvPr id="22" name="Рисунок 21" descr="MDT122.jpg"/>
          <p:cNvPicPr>
            <a:picLocks noChangeAspect="1"/>
          </p:cNvPicPr>
          <p:nvPr/>
        </p:nvPicPr>
        <p:blipFill>
          <a:blip r:embed="rId9" cstate="print"/>
          <a:stretch>
            <a:fillRect/>
          </a:stretch>
        </p:blipFill>
        <p:spPr>
          <a:xfrm>
            <a:off x="5786446" y="2786058"/>
            <a:ext cx="1007026" cy="827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1000" fill="hold"/>
                                        <p:tgtEl>
                                          <p:spTgt spid="13">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t>How to report an accident</a:t>
            </a:r>
            <a:endParaRPr lang="en-US" sz="2800" dirty="0"/>
          </a:p>
        </p:txBody>
      </p:sp>
      <p:graphicFrame>
        <p:nvGraphicFramePr>
          <p:cNvPr id="7" name="Таблица 6"/>
          <p:cNvGraphicFramePr>
            <a:graphicFrameLocks noGrp="1"/>
          </p:cNvGraphicFramePr>
          <p:nvPr/>
        </p:nvGraphicFramePr>
        <p:xfrm>
          <a:off x="214282" y="1285861"/>
          <a:ext cx="8715436" cy="5053704"/>
        </p:xfrm>
        <a:graphic>
          <a:graphicData uri="http://schemas.openxmlformats.org/drawingml/2006/table">
            <a:tbl>
              <a:tblPr/>
              <a:tblGrid>
                <a:gridCol w="3501031"/>
                <a:gridCol w="437629"/>
                <a:gridCol w="4776776"/>
              </a:tblGrid>
              <a:tr h="516551">
                <a:tc gridSpan="2">
                  <a:txBody>
                    <a:bodyPr/>
                    <a:lstStyle/>
                    <a:p>
                      <a:pPr algn="ctr">
                        <a:spcAft>
                          <a:spcPts val="0"/>
                        </a:spcAft>
                      </a:pPr>
                      <a:r>
                        <a:rPr lang="en-US" sz="2400" b="1" dirty="0">
                          <a:latin typeface="Times New Roman"/>
                          <a:ea typeface="Calibri"/>
                          <a:cs typeface="Times New Roman"/>
                        </a:rPr>
                        <a:t>About the accident</a:t>
                      </a:r>
                      <a:endParaRPr lang="ru-RU" sz="2400" b="1"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ru-RU"/>
                    </a:p>
                  </a:txBody>
                  <a:tcPr/>
                </a:tc>
                <a:tc>
                  <a:txBody>
                    <a:bodyPr/>
                    <a:lstStyle/>
                    <a:p>
                      <a:pPr algn="ctr">
                        <a:spcAft>
                          <a:spcPts val="0"/>
                        </a:spcAft>
                      </a:pPr>
                      <a:r>
                        <a:rPr lang="en-US" sz="2400" b="1" dirty="0">
                          <a:latin typeface="Times New Roman"/>
                          <a:ea typeface="Calibri"/>
                          <a:cs typeface="Times New Roman"/>
                        </a:rPr>
                        <a:t>About the injured person</a:t>
                      </a:r>
                      <a:endParaRPr lang="ru-RU" sz="2400" b="1"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494704">
                <a:tc gridSpan="2">
                  <a:txBody>
                    <a:bodyPr/>
                    <a:lstStyle/>
                    <a:p>
                      <a:pPr algn="just">
                        <a:lnSpc>
                          <a:spcPct val="150000"/>
                        </a:lnSpc>
                        <a:spcAft>
                          <a:spcPts val="0"/>
                        </a:spcAft>
                      </a:pPr>
                      <a:r>
                        <a:rPr lang="en-US" sz="1600" dirty="0">
                          <a:latin typeface="Times New Roman"/>
                          <a:ea typeface="Calibri"/>
                          <a:cs typeface="Times New Roman"/>
                        </a:rPr>
                        <a:t>Date: ___</a:t>
                      </a:r>
                      <a:r>
                        <a:rPr lang="en-US" sz="1600" i="1" u="sng" dirty="0">
                          <a:latin typeface="Times New Roman"/>
                          <a:ea typeface="Calibri"/>
                          <a:cs typeface="Times New Roman"/>
                        </a:rPr>
                        <a:t>Sept, 17</a:t>
                      </a:r>
                      <a:r>
                        <a:rPr lang="en-US" sz="1600" dirty="0">
                          <a:latin typeface="Times New Roman"/>
                          <a:ea typeface="Calibri"/>
                          <a:cs typeface="Times New Roman"/>
                        </a:rPr>
                        <a:t>___________________</a:t>
                      </a:r>
                      <a:endParaRPr lang="ru-RU" sz="1600" dirty="0">
                        <a:latin typeface="Calibri"/>
                        <a:ea typeface="Calibri"/>
                        <a:cs typeface="Times New Roman"/>
                      </a:endParaRPr>
                    </a:p>
                    <a:p>
                      <a:pPr algn="just">
                        <a:lnSpc>
                          <a:spcPct val="150000"/>
                        </a:lnSpc>
                        <a:spcAft>
                          <a:spcPts val="0"/>
                        </a:spcAft>
                      </a:pPr>
                      <a:r>
                        <a:rPr lang="en-US" sz="1600" dirty="0">
                          <a:latin typeface="Times New Roman"/>
                          <a:ea typeface="Calibri"/>
                          <a:cs typeface="Times New Roman"/>
                        </a:rPr>
                        <a:t>Time: ___</a:t>
                      </a:r>
                      <a:r>
                        <a:rPr lang="en-US" sz="1600" i="1" u="sng" dirty="0">
                          <a:latin typeface="Times New Roman"/>
                          <a:ea typeface="Calibri"/>
                          <a:cs typeface="Times New Roman"/>
                        </a:rPr>
                        <a:t>11.40 am</a:t>
                      </a:r>
                      <a:r>
                        <a:rPr lang="en-US" sz="1600" dirty="0">
                          <a:latin typeface="Times New Roman"/>
                          <a:ea typeface="Calibri"/>
                          <a:cs typeface="Times New Roman"/>
                        </a:rPr>
                        <a:t>__________________</a:t>
                      </a:r>
                      <a:endParaRPr lang="ru-RU" sz="1600" dirty="0">
                        <a:latin typeface="Calibri"/>
                        <a:ea typeface="Calibri"/>
                        <a:cs typeface="Times New Roman"/>
                      </a:endParaRPr>
                    </a:p>
                    <a:p>
                      <a:pPr algn="just">
                        <a:lnSpc>
                          <a:spcPct val="150000"/>
                        </a:lnSpc>
                        <a:spcAft>
                          <a:spcPts val="0"/>
                        </a:spcAft>
                      </a:pPr>
                      <a:r>
                        <a:rPr lang="en-US" sz="1600" dirty="0" smtClean="0">
                          <a:latin typeface="Times New Roman"/>
                          <a:ea typeface="Calibri"/>
                          <a:cs typeface="Times New Roman"/>
                        </a:rPr>
                        <a:t>Location</a:t>
                      </a:r>
                      <a:r>
                        <a:rPr lang="en-US" sz="1600" u="none" dirty="0" smtClean="0">
                          <a:latin typeface="Times New Roman"/>
                          <a:ea typeface="Calibri"/>
                          <a:cs typeface="Times New Roman"/>
                        </a:rPr>
                        <a:t>:  _________________________</a:t>
                      </a:r>
                      <a:endParaRPr lang="ru-RU" sz="1600" u="none" dirty="0">
                        <a:latin typeface="Calibri"/>
                        <a:ea typeface="Calibri"/>
                        <a:cs typeface="Times New Roman"/>
                      </a:endParaRPr>
                    </a:p>
                    <a:p>
                      <a:pPr algn="just">
                        <a:lnSpc>
                          <a:spcPct val="150000"/>
                        </a:lnSpc>
                        <a:spcAft>
                          <a:spcPts val="0"/>
                        </a:spcAft>
                      </a:pPr>
                      <a:r>
                        <a:rPr lang="en-US" sz="1600" dirty="0">
                          <a:latin typeface="Times New Roman"/>
                          <a:ea typeface="Calibri"/>
                          <a:cs typeface="Times New Roman"/>
                        </a:rPr>
                        <a:t>Height above the ground: </a:t>
                      </a:r>
                      <a:r>
                        <a:rPr lang="en-US" sz="1600" dirty="0" smtClean="0">
                          <a:latin typeface="Times New Roman"/>
                          <a:ea typeface="Calibri"/>
                          <a:cs typeface="Times New Roman"/>
                        </a:rPr>
                        <a:t>______________</a:t>
                      </a:r>
                      <a:endParaRPr lang="ru-RU" sz="16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50000"/>
                        </a:lnSpc>
                        <a:spcAft>
                          <a:spcPts val="0"/>
                        </a:spcAft>
                      </a:pPr>
                      <a:r>
                        <a:rPr lang="en-US" sz="1600" dirty="0">
                          <a:latin typeface="Times New Roman"/>
                          <a:ea typeface="Calibri"/>
                          <a:cs typeface="Times New Roman"/>
                        </a:rPr>
                        <a:t>Name: _</a:t>
                      </a:r>
                      <a:r>
                        <a:rPr lang="en-US" sz="1600" i="1" u="sng" dirty="0" err="1">
                          <a:latin typeface="Times New Roman"/>
                          <a:ea typeface="Calibri"/>
                          <a:cs typeface="Times New Roman"/>
                        </a:rPr>
                        <a:t>Steve_Robinson</a:t>
                      </a:r>
                      <a:r>
                        <a:rPr lang="en-US" sz="1600" dirty="0">
                          <a:latin typeface="Times New Roman"/>
                          <a:ea typeface="Calibri"/>
                          <a:cs typeface="Times New Roman"/>
                        </a:rPr>
                        <a:t>______</a:t>
                      </a:r>
                      <a:endParaRPr lang="ru-RU" sz="1600" dirty="0">
                        <a:latin typeface="Calibri"/>
                        <a:ea typeface="Calibri"/>
                        <a:cs typeface="Times New Roman"/>
                      </a:endParaRPr>
                    </a:p>
                    <a:p>
                      <a:pPr>
                        <a:lnSpc>
                          <a:spcPct val="150000"/>
                        </a:lnSpc>
                        <a:spcAft>
                          <a:spcPts val="0"/>
                        </a:spcAft>
                      </a:pPr>
                      <a:r>
                        <a:rPr lang="en-US" sz="1600" dirty="0">
                          <a:latin typeface="Times New Roman"/>
                          <a:ea typeface="Calibri"/>
                          <a:cs typeface="Times New Roman"/>
                        </a:rPr>
                        <a:t>Job title: </a:t>
                      </a:r>
                      <a:r>
                        <a:rPr lang="en-US" sz="1600" dirty="0" smtClean="0">
                          <a:latin typeface="Times New Roman"/>
                          <a:ea typeface="Calibri"/>
                          <a:cs typeface="Times New Roman"/>
                        </a:rPr>
                        <a:t>______________________</a:t>
                      </a:r>
                      <a:endParaRPr lang="ru-RU" sz="1600" dirty="0">
                        <a:latin typeface="Calibri"/>
                        <a:ea typeface="Calibri"/>
                        <a:cs typeface="Times New Roman"/>
                      </a:endParaRPr>
                    </a:p>
                    <a:p>
                      <a:pPr algn="just">
                        <a:lnSpc>
                          <a:spcPct val="150000"/>
                        </a:lnSpc>
                        <a:spcAft>
                          <a:spcPts val="0"/>
                        </a:spcAft>
                      </a:pPr>
                      <a:r>
                        <a:rPr lang="en-US" sz="1600" dirty="0">
                          <a:latin typeface="Times New Roman"/>
                          <a:ea typeface="Calibri"/>
                          <a:cs typeface="Times New Roman"/>
                        </a:rPr>
                        <a:t>Injury: </a:t>
                      </a:r>
                      <a:r>
                        <a:rPr lang="en-US" sz="1600" dirty="0" smtClean="0">
                          <a:latin typeface="Times New Roman"/>
                          <a:ea typeface="Calibri"/>
                          <a:cs typeface="Times New Roman"/>
                        </a:rPr>
                        <a:t>_______________________</a:t>
                      </a:r>
                      <a:endParaRPr lang="ru-RU" sz="16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75">
                <a:tc gridSpan="2">
                  <a:txBody>
                    <a:bodyPr/>
                    <a:lstStyle/>
                    <a:p>
                      <a:pPr algn="just">
                        <a:spcAft>
                          <a:spcPts val="0"/>
                        </a:spcAft>
                      </a:pPr>
                      <a:r>
                        <a:rPr lang="en-US" sz="1600">
                          <a:latin typeface="Times New Roman"/>
                          <a:ea typeface="Calibri"/>
                          <a:cs typeface="Times New Roman"/>
                        </a:rPr>
                        <a:t>Type of accident (tick one box)</a:t>
                      </a:r>
                      <a:endParaRPr lang="ru-RU" sz="16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ru-RU"/>
                    </a:p>
                  </a:txBody>
                  <a:tcPr/>
                </a:tc>
                <a:tc>
                  <a:txBody>
                    <a:bodyPr/>
                    <a:lstStyle/>
                    <a:p>
                      <a:pPr algn="just">
                        <a:spcAft>
                          <a:spcPts val="0"/>
                        </a:spcAft>
                      </a:pPr>
                      <a:r>
                        <a:rPr lang="en-US" sz="1600" dirty="0">
                          <a:latin typeface="Times New Roman"/>
                          <a:ea typeface="Calibri"/>
                          <a:cs typeface="Times New Roman"/>
                        </a:rPr>
                        <a:t>Description of accident</a:t>
                      </a:r>
                      <a:endParaRPr lang="ru-RU" sz="16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373675">
                <a:tc>
                  <a:txBody>
                    <a:bodyPr/>
                    <a:lstStyle/>
                    <a:p>
                      <a:pPr algn="just">
                        <a:spcAft>
                          <a:spcPts val="0"/>
                        </a:spcAft>
                      </a:pPr>
                      <a:r>
                        <a:rPr lang="en-US" sz="1600">
                          <a:latin typeface="Times New Roman"/>
                          <a:ea typeface="Calibri"/>
                          <a:cs typeface="Times New Roman"/>
                        </a:rPr>
                        <a:t>• lifted something and injured self</a:t>
                      </a:r>
                      <a:endParaRPr lang="ru-RU" sz="16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a:latin typeface="Times New Roman"/>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spcAft>
                          <a:spcPts val="0"/>
                        </a:spcAft>
                      </a:pPr>
                      <a:endParaRPr lang="ru-RU" sz="16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75">
                <a:tc>
                  <a:txBody>
                    <a:bodyPr/>
                    <a:lstStyle/>
                    <a:p>
                      <a:pPr algn="just">
                        <a:spcAft>
                          <a:spcPts val="0"/>
                        </a:spcAft>
                      </a:pPr>
                      <a:r>
                        <a:rPr lang="en-US" sz="1600">
                          <a:latin typeface="Times New Roman"/>
                          <a:ea typeface="Calibri"/>
                          <a:cs typeface="Times New Roman"/>
                        </a:rPr>
                        <a:t>• received an electric shock</a:t>
                      </a:r>
                      <a:endParaRPr lang="ru-RU" sz="16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dirty="0">
                        <a:latin typeface="Times New Roman"/>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747352">
                <a:tc>
                  <a:txBody>
                    <a:bodyPr/>
                    <a:lstStyle/>
                    <a:p>
                      <a:pPr algn="just">
                        <a:spcAft>
                          <a:spcPts val="0"/>
                        </a:spcAft>
                      </a:pPr>
                      <a:r>
                        <a:rPr lang="en-US" sz="1600">
                          <a:latin typeface="Times New Roman"/>
                          <a:ea typeface="Calibri"/>
                          <a:cs typeface="Times New Roman"/>
                        </a:rPr>
                        <a:t>• slipped, tripped or fell on the same level</a:t>
                      </a:r>
                      <a:endParaRPr lang="ru-RU" sz="16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buFont typeface="Wingdings" pitchFamily="2" charset="2"/>
                        <a:buNone/>
                      </a:pPr>
                      <a:endParaRPr lang="en-US" sz="1400" dirty="0">
                        <a:latin typeface="Times New Roman"/>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73675">
                <a:tc>
                  <a:txBody>
                    <a:bodyPr/>
                    <a:lstStyle/>
                    <a:p>
                      <a:pPr algn="just">
                        <a:spcAft>
                          <a:spcPts val="0"/>
                        </a:spcAft>
                      </a:pPr>
                      <a:r>
                        <a:rPr lang="en-US" sz="1600" dirty="0">
                          <a:latin typeface="Times New Roman"/>
                          <a:ea typeface="Calibri"/>
                          <a:cs typeface="Times New Roman"/>
                        </a:rPr>
                        <a:t>• fell from a height</a:t>
                      </a:r>
                      <a:endParaRPr lang="ru-RU" sz="16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dirty="0">
                        <a:latin typeface="Times New Roman"/>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747352">
                <a:tc>
                  <a:txBody>
                    <a:bodyPr/>
                    <a:lstStyle/>
                    <a:p>
                      <a:pPr algn="just">
                        <a:spcAft>
                          <a:spcPts val="0"/>
                        </a:spcAft>
                      </a:pPr>
                      <a:r>
                        <a:rPr lang="en-US" sz="1600" dirty="0">
                          <a:latin typeface="Times New Roman"/>
                          <a:ea typeface="Calibri"/>
                          <a:cs typeface="Times New Roman"/>
                        </a:rPr>
                        <a:t>• other</a:t>
                      </a:r>
                      <a:endParaRPr lang="ru-RU" sz="16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700" dirty="0">
                        <a:latin typeface="Times New Roman"/>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bl>
          </a:graphicData>
        </a:graphic>
      </p:graphicFrame>
      <p:pic>
        <p:nvPicPr>
          <p:cNvPr id="2050" name="Picture 2"/>
          <p:cNvPicPr>
            <a:picLocks noChangeAspect="1" noChangeArrowheads="1"/>
          </p:cNvPicPr>
          <p:nvPr/>
        </p:nvPicPr>
        <p:blipFill>
          <a:blip r:embed="rId2" cstate="print">
            <a:lum bright="20000"/>
          </a:blip>
          <a:srcRect/>
          <a:stretch>
            <a:fillRect/>
          </a:stretch>
        </p:blipFill>
        <p:spPr bwMode="auto">
          <a:xfrm>
            <a:off x="6715140" y="4714884"/>
            <a:ext cx="2138281" cy="1571636"/>
          </a:xfrm>
          <a:prstGeom prst="rect">
            <a:avLst/>
          </a:prstGeom>
          <a:noFill/>
          <a:ln w="9525">
            <a:noFill/>
            <a:miter lim="800000"/>
            <a:headEnd/>
            <a:tailEnd/>
          </a:ln>
          <a:effectLst/>
        </p:spPr>
      </p:pic>
      <p:sp>
        <p:nvSpPr>
          <p:cNvPr id="5" name="Прямоугольник 4">
            <a:hlinkClick r:id="rId3" action="ppaction://hlinkfile"/>
          </p:cNvPr>
          <p:cNvSpPr/>
          <p:nvPr/>
        </p:nvSpPr>
        <p:spPr>
          <a:xfrm>
            <a:off x="8429620" y="6429396"/>
            <a:ext cx="714380"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43504" y="2214554"/>
            <a:ext cx="1257075" cy="338554"/>
          </a:xfrm>
          <a:prstGeom prst="rect">
            <a:avLst/>
          </a:prstGeom>
          <a:noFill/>
        </p:spPr>
        <p:txBody>
          <a:bodyPr wrap="none" rtlCol="0">
            <a:spAutoFit/>
          </a:bodyPr>
          <a:lstStyle/>
          <a:p>
            <a:r>
              <a:rPr lang="en-US" sz="1600" dirty="0" smtClean="0"/>
              <a:t>rescue man</a:t>
            </a:r>
            <a:endParaRPr lang="ru-RU" sz="1600" dirty="0"/>
          </a:p>
        </p:txBody>
      </p:sp>
      <p:sp>
        <p:nvSpPr>
          <p:cNvPr id="8" name="TextBox 7"/>
          <p:cNvSpPr txBox="1"/>
          <p:nvPr/>
        </p:nvSpPr>
        <p:spPr>
          <a:xfrm>
            <a:off x="5072066" y="2590380"/>
            <a:ext cx="1426994" cy="338554"/>
          </a:xfrm>
          <a:prstGeom prst="rect">
            <a:avLst/>
          </a:prstGeom>
          <a:noFill/>
        </p:spPr>
        <p:txBody>
          <a:bodyPr wrap="none" rtlCol="0">
            <a:spAutoFit/>
          </a:bodyPr>
          <a:lstStyle/>
          <a:p>
            <a:r>
              <a:rPr lang="en-US" sz="1600" dirty="0" smtClean="0"/>
              <a:t>electric shock</a:t>
            </a:r>
            <a:endParaRPr lang="ru-RU" sz="1600" dirty="0"/>
          </a:p>
        </p:txBody>
      </p:sp>
      <p:sp>
        <p:nvSpPr>
          <p:cNvPr id="9" name="TextBox 8"/>
          <p:cNvSpPr txBox="1"/>
          <p:nvPr/>
        </p:nvSpPr>
        <p:spPr>
          <a:xfrm>
            <a:off x="1285852" y="2590380"/>
            <a:ext cx="1876924" cy="338554"/>
          </a:xfrm>
          <a:prstGeom prst="rect">
            <a:avLst/>
          </a:prstGeom>
          <a:noFill/>
        </p:spPr>
        <p:txBody>
          <a:bodyPr wrap="none" rtlCol="0">
            <a:spAutoFit/>
          </a:bodyPr>
          <a:lstStyle/>
          <a:p>
            <a:r>
              <a:rPr lang="en-US" sz="1600" dirty="0" smtClean="0"/>
              <a:t>Bangkok, Thailand</a:t>
            </a:r>
            <a:endParaRPr lang="ru-RU" sz="1600" dirty="0"/>
          </a:p>
        </p:txBody>
      </p:sp>
      <p:sp>
        <p:nvSpPr>
          <p:cNvPr id="10" name="TextBox 9"/>
          <p:cNvSpPr txBox="1"/>
          <p:nvPr/>
        </p:nvSpPr>
        <p:spPr>
          <a:xfrm>
            <a:off x="2500298" y="2947570"/>
            <a:ext cx="1098378" cy="338554"/>
          </a:xfrm>
          <a:prstGeom prst="rect">
            <a:avLst/>
          </a:prstGeom>
          <a:noFill/>
        </p:spPr>
        <p:txBody>
          <a:bodyPr wrap="none" rtlCol="0">
            <a:spAutoFit/>
          </a:bodyPr>
          <a:lstStyle/>
          <a:p>
            <a:r>
              <a:rPr lang="en-US" sz="1600" dirty="0" smtClean="0"/>
              <a:t>10 </a:t>
            </a:r>
            <a:r>
              <a:rPr lang="en-US" sz="1600" dirty="0" err="1" smtClean="0"/>
              <a:t>metres</a:t>
            </a:r>
            <a:endParaRPr lang="ru-RU" sz="1600" dirty="0"/>
          </a:p>
        </p:txBody>
      </p:sp>
      <p:sp>
        <p:nvSpPr>
          <p:cNvPr id="11" name="TextBox 10"/>
          <p:cNvSpPr txBox="1"/>
          <p:nvPr/>
        </p:nvSpPr>
        <p:spPr>
          <a:xfrm rot="10800000" flipH="1" flipV="1">
            <a:off x="3714744" y="4000504"/>
            <a:ext cx="428628" cy="523220"/>
          </a:xfrm>
          <a:prstGeom prst="rect">
            <a:avLst/>
          </a:prstGeom>
          <a:noFill/>
        </p:spPr>
        <p:txBody>
          <a:bodyPr wrap="square" rtlCol="0">
            <a:spAutoFit/>
          </a:bodyPr>
          <a:lstStyle/>
          <a:p>
            <a:r>
              <a:rPr lang="en-US" sz="2800" dirty="0" smtClean="0">
                <a:latin typeface="Times New Roman"/>
                <a:ea typeface="Calibri"/>
                <a:cs typeface="Times New Roman"/>
              </a:rPr>
              <a:t>×</a:t>
            </a:r>
          </a:p>
        </p:txBody>
      </p:sp>
      <p:sp>
        <p:nvSpPr>
          <p:cNvPr id="12" name="AutoShape 11"/>
          <p:cNvSpPr>
            <a:spLocks noChangeArrowheads="1"/>
          </p:cNvSpPr>
          <p:nvPr/>
        </p:nvSpPr>
        <p:spPr bwMode="auto">
          <a:xfrm flipH="1">
            <a:off x="5000627" y="2500306"/>
            <a:ext cx="64472" cy="142875"/>
          </a:xfrm>
          <a:prstGeom prst="octagon">
            <a:avLst>
              <a:gd name="adj" fmla="val 29287"/>
            </a:avLst>
          </a:prstGeom>
          <a:solidFill>
            <a:schemeClr val="bg1"/>
          </a:solidFill>
          <a:ln w="9525">
            <a:noFill/>
            <a:miter lim="800000"/>
            <a:headEnd/>
            <a:tailEnd/>
          </a:ln>
          <a:effectLst/>
        </p:spPr>
        <p:txBody>
          <a:bodyPr wrap="none" anchor="ctr"/>
          <a:lstStyle/>
          <a:p>
            <a:endParaRPr lang="ru-RU"/>
          </a:p>
        </p:txBody>
      </p:sp>
      <p:sp>
        <p:nvSpPr>
          <p:cNvPr id="14" name="TextBox 13"/>
          <p:cNvSpPr txBox="1"/>
          <p:nvPr/>
        </p:nvSpPr>
        <p:spPr>
          <a:xfrm>
            <a:off x="4143372" y="3643314"/>
            <a:ext cx="4500594" cy="1523494"/>
          </a:xfrm>
          <a:prstGeom prst="rect">
            <a:avLst/>
          </a:prstGeom>
          <a:noFill/>
        </p:spPr>
        <p:txBody>
          <a:bodyPr wrap="square" rtlCol="0">
            <a:spAutoFit/>
          </a:bodyPr>
          <a:lstStyle/>
          <a:p>
            <a:pPr algn="just"/>
            <a:r>
              <a:rPr lang="en-US" sz="1500" dirty="0" smtClean="0">
                <a:latin typeface="Times New Roman"/>
                <a:ea typeface="Calibri"/>
                <a:cs typeface="Times New Roman"/>
              </a:rPr>
              <a:t>A man has climbed a power pole. The rescue man was informed that power had been put off the line. When he touched the wire 50,000 volts jawed him. Fortunately his safety strap prevented him from falling. </a:t>
            </a:r>
          </a:p>
          <a:p>
            <a:pPr algn="just"/>
            <a:endParaRPr lang="ru-RU" sz="1500" dirty="0" smtClean="0">
              <a:latin typeface="Calibri"/>
              <a:ea typeface="Calibri"/>
              <a:cs typeface="Times New Roman"/>
            </a:endParaRPr>
          </a:p>
          <a:p>
            <a:endParaRPr lang="ru-RU" dirty="0"/>
          </a:p>
        </p:txBody>
      </p:sp>
      <p:sp>
        <p:nvSpPr>
          <p:cNvPr id="13" name="TextBox 12"/>
          <p:cNvSpPr txBox="1"/>
          <p:nvPr/>
        </p:nvSpPr>
        <p:spPr>
          <a:xfrm>
            <a:off x="5143504" y="6000768"/>
            <a:ext cx="1460656" cy="276999"/>
          </a:xfrm>
          <a:prstGeom prst="rect">
            <a:avLst/>
          </a:prstGeom>
          <a:noFill/>
        </p:spPr>
        <p:txBody>
          <a:bodyPr wrap="none" rtlCol="0">
            <a:spAutoFit/>
          </a:bodyPr>
          <a:lstStyle/>
          <a:p>
            <a:r>
              <a:rPr lang="ru-RU" sz="1200" dirty="0" smtClean="0"/>
              <a:t>Видеофрагмент 1</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l"/>
            <a:r>
              <a:rPr lang="ru-RU" sz="2800" dirty="0" smtClean="0">
                <a:effectLst>
                  <a:outerShdw blurRad="38100" dist="38100" dir="2700000" algn="tl">
                    <a:srgbClr val="000000">
                      <a:alpha val="43137"/>
                    </a:srgbClr>
                  </a:outerShdw>
                </a:effectLst>
              </a:rPr>
              <a:t>Иностранный язык</a:t>
            </a:r>
            <a:endParaRPr lang="en-US" sz="2800" dirty="0">
              <a:solidFill>
                <a:schemeClr val="accent1"/>
              </a:solidFill>
              <a:effectLst>
                <a:outerShdw blurRad="38100" dist="38100" dir="2700000" algn="tl">
                  <a:srgbClr val="000000">
                    <a:alpha val="43137"/>
                  </a:srgbClr>
                </a:outerShdw>
              </a:effectLst>
            </a:endParaRPr>
          </a:p>
        </p:txBody>
      </p:sp>
      <p:sp>
        <p:nvSpPr>
          <p:cNvPr id="4" name="TextBox 3"/>
          <p:cNvSpPr txBox="1"/>
          <p:nvPr/>
        </p:nvSpPr>
        <p:spPr>
          <a:xfrm>
            <a:off x="428596" y="2071678"/>
            <a:ext cx="8358246" cy="2862322"/>
          </a:xfrm>
          <a:prstGeom prst="rect">
            <a:avLst/>
          </a:prstGeom>
          <a:noFill/>
        </p:spPr>
        <p:txBody>
          <a:bodyPr wrap="square" rtlCol="0">
            <a:spAutoFit/>
          </a:bodyPr>
          <a:lstStyle/>
          <a:p>
            <a:pPr algn="ctr">
              <a:lnSpc>
                <a:spcPct val="150000"/>
              </a:lnSpc>
            </a:pPr>
            <a:r>
              <a:rPr lang="en-US" sz="3200" b="1" i="1" dirty="0" smtClean="0">
                <a:solidFill>
                  <a:schemeClr val="accent1">
                    <a:lumMod val="75000"/>
                  </a:schemeClr>
                </a:solidFill>
                <a:effectLst>
                  <a:outerShdw blurRad="38100" dist="38100" dir="2700000" algn="tl">
                    <a:srgbClr val="000000">
                      <a:alpha val="43137"/>
                    </a:srgbClr>
                  </a:outerShdw>
                </a:effectLst>
              </a:rPr>
              <a:t>Lesson 9.</a:t>
            </a:r>
          </a:p>
          <a:p>
            <a:pPr algn="ctr">
              <a:lnSpc>
                <a:spcPct val="150000"/>
              </a:lnSpc>
            </a:pPr>
            <a:r>
              <a:rPr lang="ru-RU" sz="4400" b="1" i="1" dirty="0" smtClean="0">
                <a:solidFill>
                  <a:schemeClr val="accent1">
                    <a:lumMod val="75000"/>
                  </a:schemeClr>
                </a:solidFill>
                <a:effectLst>
                  <a:outerShdw blurRad="38100" dist="38100" dir="2700000" algn="tl">
                    <a:srgbClr val="000000">
                      <a:alpha val="43137"/>
                    </a:srgbClr>
                  </a:outerShdw>
                </a:effectLst>
              </a:rPr>
              <a:t>«</a:t>
            </a:r>
            <a:r>
              <a:rPr lang="en-US" sz="4400" b="1" i="1" dirty="0" smtClean="0">
                <a:solidFill>
                  <a:schemeClr val="accent1">
                    <a:lumMod val="75000"/>
                  </a:schemeClr>
                </a:solidFill>
                <a:effectLst>
                  <a:outerShdw blurRad="38100" dist="38100" dir="2700000" algn="tl">
                    <a:srgbClr val="000000">
                      <a:alpha val="43137"/>
                    </a:srgbClr>
                  </a:outerShdw>
                </a:effectLst>
              </a:rPr>
              <a:t>SAFETY MEASURES </a:t>
            </a:r>
            <a:endParaRPr lang="ru-RU" sz="4400" b="1" i="1" dirty="0" smtClean="0">
              <a:solidFill>
                <a:schemeClr val="accent1">
                  <a:lumMod val="75000"/>
                </a:schemeClr>
              </a:solidFill>
              <a:effectLst>
                <a:outerShdw blurRad="38100" dist="38100" dir="2700000" algn="tl">
                  <a:srgbClr val="000000">
                    <a:alpha val="43137"/>
                  </a:srgbClr>
                </a:outerShdw>
              </a:effectLst>
            </a:endParaRPr>
          </a:p>
          <a:p>
            <a:pPr algn="ctr">
              <a:lnSpc>
                <a:spcPct val="150000"/>
              </a:lnSpc>
            </a:pPr>
            <a:r>
              <a:rPr lang="en-US" sz="4400" b="1" i="1" dirty="0" smtClean="0">
                <a:solidFill>
                  <a:schemeClr val="accent1">
                    <a:lumMod val="75000"/>
                  </a:schemeClr>
                </a:solidFill>
                <a:effectLst>
                  <a:outerShdw blurRad="38100" dist="38100" dir="2700000" algn="tl">
                    <a:srgbClr val="000000">
                      <a:alpha val="43137"/>
                    </a:srgbClr>
                  </a:outerShdw>
                </a:effectLst>
              </a:rPr>
              <a:t>FOR ELECTRICIAN AT WORK</a:t>
            </a:r>
            <a:r>
              <a:rPr lang="ru-RU" sz="4400" b="1" i="1" dirty="0" smtClean="0">
                <a:solidFill>
                  <a:schemeClr val="accent1">
                    <a:lumMod val="75000"/>
                  </a:schemeClr>
                </a:solidFill>
                <a:effectLst>
                  <a:outerShdw blurRad="38100" dist="38100" dir="2700000" algn="tl">
                    <a:srgbClr val="000000">
                      <a:alpha val="43137"/>
                    </a:srgbClr>
                  </a:outerShdw>
                </a:effectLst>
              </a:rPr>
              <a:t>»</a:t>
            </a:r>
            <a:endParaRPr lang="ru-RU" sz="4400" b="1" i="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0" y="428604"/>
            <a:ext cx="4573624" cy="646331"/>
          </a:xfrm>
          <a:prstGeom prst="rect">
            <a:avLst/>
          </a:prstGeom>
          <a:noFill/>
        </p:spPr>
        <p:txBody>
          <a:bodyPr wrap="square" rtlCol="0">
            <a:spAutoFit/>
          </a:bodyPr>
          <a:lstStyle/>
          <a:p>
            <a:pPr algn="ctr"/>
            <a:r>
              <a:rPr lang="en-US" dirty="0" smtClean="0"/>
              <a:t>SAFETY MEASURES </a:t>
            </a:r>
            <a:endParaRPr lang="ru-RU" dirty="0" smtClean="0"/>
          </a:p>
          <a:p>
            <a:pPr algn="ctr"/>
            <a:r>
              <a:rPr lang="en-US" dirty="0" smtClean="0"/>
              <a:t>FOR ELECTRICIAN AT WORK</a:t>
            </a:r>
            <a:endParaRPr lang="ru-RU"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Safety signs</a:t>
            </a:r>
          </a:p>
          <a:p>
            <a:pPr algn="just">
              <a:lnSpc>
                <a:spcPct val="150000"/>
              </a:lnSpc>
              <a:buFont typeface="Wingdings" pitchFamily="2" charset="2"/>
              <a:buChar char="ü"/>
            </a:pPr>
            <a:r>
              <a:rPr lang="ru-RU" b="1" dirty="0" smtClean="0">
                <a:solidFill>
                  <a:schemeClr val="accent2">
                    <a:lumMod val="75000"/>
                  </a:schemeClr>
                </a:solidFill>
              </a:rPr>
              <a:t> </a:t>
            </a:r>
            <a:r>
              <a:rPr lang="en-US" b="1" dirty="0" smtClean="0">
                <a:solidFill>
                  <a:schemeClr val="accent2">
                    <a:lumMod val="75000"/>
                  </a:schemeClr>
                </a:solidFill>
              </a:rPr>
              <a:t>Potential hazards at work</a:t>
            </a:r>
          </a:p>
          <a:p>
            <a:pPr algn="just">
              <a:lnSpc>
                <a:spcPct val="150000"/>
              </a:lnSpc>
              <a:buFont typeface="Wingdings" pitchFamily="2" charset="2"/>
              <a:buChar char="ü"/>
            </a:pPr>
            <a:r>
              <a:rPr lang="en-US" b="1" dirty="0" smtClean="0">
                <a:solidFill>
                  <a:schemeClr val="accent2">
                    <a:lumMod val="75000"/>
                  </a:schemeClr>
                </a:solidFill>
              </a:rPr>
              <a:t> First aid rules</a:t>
            </a:r>
          </a:p>
          <a:p>
            <a:pPr algn="just">
              <a:lnSpc>
                <a:spcPct val="150000"/>
              </a:lnSpc>
              <a:buFont typeface="Wingdings" pitchFamily="2" charset="2"/>
              <a:buChar char="ü"/>
            </a:pPr>
            <a:r>
              <a:rPr lang="en-US" b="1" dirty="0" smtClean="0">
                <a:solidFill>
                  <a:schemeClr val="accent2">
                    <a:lumMod val="75000"/>
                  </a:schemeClr>
                </a:solidFill>
              </a:rPr>
              <a:t> Means of individual protection</a:t>
            </a:r>
          </a:p>
          <a:p>
            <a:pPr algn="just">
              <a:lnSpc>
                <a:spcPct val="150000"/>
              </a:lnSpc>
              <a:buFont typeface="Wingdings" pitchFamily="2" charset="2"/>
              <a:buChar char="ü"/>
            </a:pPr>
            <a:r>
              <a:rPr lang="ru-RU" b="1" dirty="0" smtClean="0">
                <a:solidFill>
                  <a:schemeClr val="accent6">
                    <a:lumMod val="75000"/>
                  </a:schemeClr>
                </a:solidFill>
              </a:rPr>
              <a:t> </a:t>
            </a:r>
            <a:r>
              <a:rPr lang="en-US" b="1" dirty="0" smtClean="0">
                <a:solidFill>
                  <a:schemeClr val="accent6">
                    <a:lumMod val="75000"/>
                  </a:schemeClr>
                </a:solidFill>
              </a:rPr>
              <a:t>Protective equipment</a:t>
            </a:r>
          </a:p>
          <a:p>
            <a:pPr algn="just">
              <a:lnSpc>
                <a:spcPct val="150000"/>
              </a:lnSpc>
              <a:buFont typeface="Wingdings" pitchFamily="2" charset="2"/>
              <a:buChar char="ü"/>
            </a:pPr>
            <a:r>
              <a:rPr lang="ru-RU" b="1" dirty="0" smtClean="0">
                <a:solidFill>
                  <a:schemeClr val="accent6">
                    <a:lumMod val="75000"/>
                  </a:schemeClr>
                </a:solidFill>
              </a:rPr>
              <a:t> </a:t>
            </a:r>
            <a:r>
              <a:rPr lang="en-US" b="1" dirty="0" smtClean="0">
                <a:solidFill>
                  <a:schemeClr val="accent6">
                    <a:lumMod val="75000"/>
                  </a:schemeClr>
                </a:solidFill>
              </a:rPr>
              <a:t>Safe work practices</a:t>
            </a:r>
          </a:p>
          <a:p>
            <a:pPr algn="just">
              <a:lnSpc>
                <a:spcPct val="150000"/>
              </a:lnSpc>
              <a:buFont typeface="Wingdings" pitchFamily="2" charset="2"/>
              <a:buChar char="ü"/>
            </a:pPr>
            <a:r>
              <a:rPr lang="ru-RU" b="1" dirty="0" smtClean="0">
                <a:solidFill>
                  <a:schemeClr val="accent6">
                    <a:lumMod val="75000"/>
                  </a:schemeClr>
                </a:solidFill>
              </a:rPr>
              <a:t> </a:t>
            </a:r>
            <a:r>
              <a:rPr lang="en-US" b="1" dirty="0" smtClean="0">
                <a:solidFill>
                  <a:schemeClr val="accent6">
                    <a:lumMod val="75000"/>
                  </a:schemeClr>
                </a:solidFill>
              </a:rPr>
              <a:t>How to report an accident</a:t>
            </a:r>
          </a:p>
          <a:p>
            <a:endParaRPr lang="ru-RU" dirty="0"/>
          </a:p>
        </p:txBody>
      </p:sp>
      <p:pic>
        <p:nvPicPr>
          <p:cNvPr id="15" name="Рисунок 14" descr="8319.jpg"/>
          <p:cNvPicPr>
            <a:picLocks noChangeAspect="1"/>
          </p:cNvPicPr>
          <p:nvPr/>
        </p:nvPicPr>
        <p:blipFill>
          <a:blip r:embed="rId3"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4" cstate="print"/>
          <a:stretch>
            <a:fillRect/>
          </a:stretch>
        </p:blipFill>
        <p:spPr>
          <a:xfrm>
            <a:off x="5709995" y="5807589"/>
            <a:ext cx="909087" cy="899852"/>
          </a:xfrm>
          <a:prstGeom prst="rect">
            <a:avLst/>
          </a:prstGeom>
        </p:spPr>
      </p:pic>
      <p:pic>
        <p:nvPicPr>
          <p:cNvPr id="17" name="Рисунок 16" descr="warning_hazardous_area.gif.jpg"/>
          <p:cNvPicPr/>
          <p:nvPr/>
        </p:nvPicPr>
        <p:blipFill>
          <a:blip r:embed="rId5" cstate="print"/>
          <a:stretch>
            <a:fillRect/>
          </a:stretch>
        </p:blipFill>
        <p:spPr>
          <a:xfrm>
            <a:off x="7478950" y="5150969"/>
            <a:ext cx="810771" cy="1094366"/>
          </a:xfrm>
          <a:prstGeom prst="rect">
            <a:avLst/>
          </a:prstGeom>
        </p:spPr>
      </p:pic>
      <p:pic>
        <p:nvPicPr>
          <p:cNvPr id="18" name="Рисунок 17" descr="electrical-panel-clear-notice-sign-s-0654.gif"/>
          <p:cNvPicPr/>
          <p:nvPr/>
        </p:nvPicPr>
        <p:blipFill>
          <a:blip r:embed="rId6" cstate="print"/>
          <a:stretch>
            <a:fillRect/>
          </a:stretch>
        </p:blipFill>
        <p:spPr>
          <a:xfrm>
            <a:off x="7184124" y="1794915"/>
            <a:ext cx="812280" cy="729576"/>
          </a:xfrm>
          <a:prstGeom prst="rect">
            <a:avLst/>
          </a:prstGeom>
        </p:spPr>
      </p:pic>
      <p:pic>
        <p:nvPicPr>
          <p:cNvPr id="19" name="Рисунок 18" descr="ifytu7i.jpeg"/>
          <p:cNvPicPr>
            <a:picLocks noChangeAspect="1"/>
          </p:cNvPicPr>
          <p:nvPr/>
        </p:nvPicPr>
        <p:blipFill>
          <a:blip r:embed="rId7" cstate="print"/>
          <a:stretch>
            <a:fillRect/>
          </a:stretch>
        </p:blipFill>
        <p:spPr>
          <a:xfrm>
            <a:off x="7331537" y="3399984"/>
            <a:ext cx="836436" cy="806341"/>
          </a:xfrm>
          <a:prstGeom prst="rect">
            <a:avLst/>
          </a:prstGeom>
        </p:spPr>
      </p:pic>
      <p:pic>
        <p:nvPicPr>
          <p:cNvPr id="20" name="Рисунок 19" descr="irtuy.jpeg"/>
          <p:cNvPicPr>
            <a:picLocks noChangeAspect="1"/>
          </p:cNvPicPr>
          <p:nvPr/>
        </p:nvPicPr>
        <p:blipFill>
          <a:blip r:embed="rId8" cstate="print"/>
          <a:srcRect b="19413"/>
          <a:stretch>
            <a:fillRect/>
          </a:stretch>
        </p:blipFill>
        <p:spPr>
          <a:xfrm>
            <a:off x="6004821" y="4129561"/>
            <a:ext cx="804864" cy="875492"/>
          </a:xfrm>
          <a:prstGeom prst="rect">
            <a:avLst/>
          </a:prstGeom>
        </p:spPr>
      </p:pic>
      <p:pic>
        <p:nvPicPr>
          <p:cNvPr id="21" name="Рисунок 20" descr="mandatory-safety-sign-accidents-must-be...-022-672-p.jpg"/>
          <p:cNvPicPr>
            <a:picLocks noChangeAspect="1"/>
          </p:cNvPicPr>
          <p:nvPr/>
        </p:nvPicPr>
        <p:blipFill>
          <a:blip r:embed="rId9" cstate="print"/>
          <a:srcRect l="11921" r="10595"/>
          <a:stretch>
            <a:fillRect/>
          </a:stretch>
        </p:blipFill>
        <p:spPr>
          <a:xfrm>
            <a:off x="5783702" y="846464"/>
            <a:ext cx="799549" cy="1021408"/>
          </a:xfrm>
          <a:prstGeom prst="rect">
            <a:avLst/>
          </a:prstGeom>
        </p:spPr>
      </p:pic>
      <p:pic>
        <p:nvPicPr>
          <p:cNvPr id="22" name="Рисунок 21" descr="MDT122.jpg"/>
          <p:cNvPicPr>
            <a:picLocks noChangeAspect="1"/>
          </p:cNvPicPr>
          <p:nvPr/>
        </p:nvPicPr>
        <p:blipFill>
          <a:blip r:embed="rId10" cstate="print"/>
          <a:stretch>
            <a:fillRect/>
          </a:stretch>
        </p:blipFill>
        <p:spPr>
          <a:xfrm>
            <a:off x="5783702" y="2670407"/>
            <a:ext cx="1007026" cy="827340"/>
          </a:xfrm>
          <a:prstGeom prst="rect">
            <a:avLst/>
          </a:prstGeom>
        </p:spPr>
      </p:pic>
      <p:graphicFrame>
        <p:nvGraphicFramePr>
          <p:cNvPr id="18434" name="Object 2"/>
          <p:cNvGraphicFramePr>
            <a:graphicFrameLocks noChangeAspect="1"/>
          </p:cNvGraphicFramePr>
          <p:nvPr/>
        </p:nvGraphicFramePr>
        <p:xfrm>
          <a:off x="6572264" y="0"/>
          <a:ext cx="857250" cy="1227138"/>
        </p:xfrm>
        <a:graphic>
          <a:graphicData uri="http://schemas.openxmlformats.org/presentationml/2006/ole">
            <p:oleObj spid="_x0000_s18434" name="Документ" r:id="rId11" imgW="6844680" imgH="979812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1" nodeType="afterEffect">
                                  <p:stCondLst>
                                    <p:cond delay="0"/>
                                  </p:stCondLst>
                                  <p:childTnLst>
                                    <p:anim calcmode="discrete" valueType="str">
                                      <p:cBhvr>
                                        <p:cTn id="9"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8434"/>
                                        </p:tgtEl>
                                        <p:attrNameLst>
                                          <p:attrName>style.visibility</p:attrName>
                                        </p:attrNameLst>
                                      </p:cBhvr>
                                      <p:to>
                                        <p:strVal val="visible"/>
                                      </p:to>
                                    </p:set>
                                    <p:anim calcmode="lin" valueType="num">
                                      <p:cBhvr>
                                        <p:cTn id="13" dur="1000" fill="hold"/>
                                        <p:tgtEl>
                                          <p:spTgt spid="18434"/>
                                        </p:tgtEl>
                                        <p:attrNameLst>
                                          <p:attrName>ppt_w</p:attrName>
                                        </p:attrNameLst>
                                      </p:cBhvr>
                                      <p:tavLst>
                                        <p:tav tm="0">
                                          <p:val>
                                            <p:fltVal val="0"/>
                                          </p:val>
                                        </p:tav>
                                        <p:tav tm="100000">
                                          <p:val>
                                            <p:strVal val="#ppt_w"/>
                                          </p:val>
                                        </p:tav>
                                      </p:tavLst>
                                    </p:anim>
                                    <p:anim calcmode="lin" valueType="num">
                                      <p:cBhvr>
                                        <p:cTn id="14" dur="1000" fill="hold"/>
                                        <p:tgtEl>
                                          <p:spTgt spid="18434"/>
                                        </p:tgtEl>
                                        <p:attrNameLst>
                                          <p:attrName>ppt_h</p:attrName>
                                        </p:attrNameLst>
                                      </p:cBhvr>
                                      <p:tavLst>
                                        <p:tav tm="0">
                                          <p:val>
                                            <p:fltVal val="0"/>
                                          </p:val>
                                        </p:tav>
                                        <p:tav tm="100000">
                                          <p:val>
                                            <p:strVal val="#ppt_h"/>
                                          </p:val>
                                        </p:tav>
                                      </p:tavLst>
                                    </p:anim>
                                    <p:anim calcmode="lin" valueType="num">
                                      <p:cBhvr>
                                        <p:cTn id="15" dur="1000" fill="hold"/>
                                        <p:tgtEl>
                                          <p:spTgt spid="18434"/>
                                        </p:tgtEl>
                                        <p:attrNameLst>
                                          <p:attrName>style.rotation</p:attrName>
                                        </p:attrNameLst>
                                      </p:cBhvr>
                                      <p:tavLst>
                                        <p:tav tm="0">
                                          <p:val>
                                            <p:fltVal val="90"/>
                                          </p:val>
                                        </p:tav>
                                        <p:tav tm="100000">
                                          <p:val>
                                            <p:fltVal val="0"/>
                                          </p:val>
                                        </p:tav>
                                      </p:tavLst>
                                    </p:anim>
                                    <p:animEffect transition="in" filter="fade">
                                      <p:cBhvr>
                                        <p:cTn id="16"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WordArt 6"/>
          <p:cNvSpPr>
            <a:spLocks noChangeArrowheads="1" noChangeShapeType="1" noTextEdit="1"/>
          </p:cNvSpPr>
          <p:nvPr/>
        </p:nvSpPr>
        <p:spPr bwMode="gray">
          <a:xfrm>
            <a:off x="1752600" y="2971800"/>
            <a:ext cx="5759450" cy="762000"/>
          </a:xfrm>
          <a:prstGeom prst="rect">
            <a:avLst/>
          </a:prstGeom>
        </p:spPr>
        <p:txBody>
          <a:bodyPr wrap="none" fromWordArt="1">
            <a:prstTxWarp prst="textDeflate">
              <a:avLst>
                <a:gd name="adj" fmla="val 0"/>
              </a:avLst>
            </a:prstTxWarp>
          </a:bodyPr>
          <a:lstStyle/>
          <a:p>
            <a:pPr algn="ctr"/>
            <a:r>
              <a:rPr lang="en-US" sz="3600" b="1" kern="10" dirty="0" smtClean="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a:cs typeface="Arial"/>
              </a:rPr>
              <a:t>Be safe!</a:t>
            </a:r>
            <a:endParaRPr lang="ru-RU" sz="3600" b="1" kern="10" dirty="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6"/>
                                        </p:tgtEl>
                                        <p:attrNameLst>
                                          <p:attrName>style.visibility</p:attrName>
                                        </p:attrNameLst>
                                      </p:cBhvr>
                                      <p:to>
                                        <p:strVal val="visible"/>
                                      </p:to>
                                    </p:set>
                                    <p:anim calcmode="lin" valueType="num">
                                      <p:cBhvr>
                                        <p:cTn id="7" dur="500" fill="hold"/>
                                        <p:tgtEl>
                                          <p:spTgt spid="87046"/>
                                        </p:tgtEl>
                                        <p:attrNameLst>
                                          <p:attrName>ppt_w</p:attrName>
                                        </p:attrNameLst>
                                      </p:cBhvr>
                                      <p:tavLst>
                                        <p:tav tm="0">
                                          <p:val>
                                            <p:fltVal val="0"/>
                                          </p:val>
                                        </p:tav>
                                        <p:tav tm="100000">
                                          <p:val>
                                            <p:strVal val="#ppt_w"/>
                                          </p:val>
                                        </p:tav>
                                      </p:tavLst>
                                    </p:anim>
                                    <p:anim calcmode="lin" valueType="num">
                                      <p:cBhvr>
                                        <p:cTn id="8" dur="500" fill="hold"/>
                                        <p:tgtEl>
                                          <p:spTgt spid="87046"/>
                                        </p:tgtEl>
                                        <p:attrNameLst>
                                          <p:attrName>ppt_h</p:attrName>
                                        </p:attrNameLst>
                                      </p:cBhvr>
                                      <p:tavLst>
                                        <p:tav tm="0">
                                          <p:val>
                                            <p:fltVal val="0"/>
                                          </p:val>
                                        </p:tav>
                                        <p:tav tm="100000">
                                          <p:val>
                                            <p:strVal val="#ppt_h"/>
                                          </p:val>
                                        </p:tav>
                                      </p:tavLst>
                                    </p:anim>
                                    <p:animEffect transition="in" filter="fade">
                                      <p:cBhvr>
                                        <p:cTn id="9" dur="5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12" name="TextBox 11"/>
          <p:cNvSpPr txBox="1"/>
          <p:nvPr/>
        </p:nvSpPr>
        <p:spPr>
          <a:xfrm>
            <a:off x="285720" y="0"/>
            <a:ext cx="4073590" cy="923330"/>
          </a:xfrm>
          <a:prstGeom prst="rect">
            <a:avLst/>
          </a:prstGeom>
          <a:noFill/>
        </p:spPr>
        <p:txBody>
          <a:bodyPr wrap="square" rtlCol="0">
            <a:spAutoFit/>
          </a:bodyPr>
          <a:lstStyle/>
          <a:p>
            <a:pPr algn="ctr"/>
            <a:endParaRPr lang="en-US" dirty="0" smtClean="0"/>
          </a:p>
          <a:p>
            <a:pPr algn="ctr"/>
            <a:r>
              <a:rPr lang="en-US" b="1" dirty="0" smtClean="0"/>
              <a:t>SAFETY MEASURES </a:t>
            </a:r>
            <a:endParaRPr lang="ru-RU" b="1" dirty="0" smtClean="0"/>
          </a:p>
          <a:p>
            <a:pPr algn="ctr"/>
            <a:r>
              <a:rPr lang="en-US" b="1" dirty="0" smtClean="0"/>
              <a:t>FOR ELECTRICIAN AT WORK</a:t>
            </a:r>
            <a:endParaRPr lang="ru-RU" b="1"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Ø"/>
            </a:pPr>
            <a:r>
              <a:rPr lang="ru-RU" b="1" dirty="0" smtClean="0"/>
              <a:t> </a:t>
            </a:r>
            <a:r>
              <a:rPr lang="en-US" b="1" dirty="0" smtClean="0"/>
              <a:t>Safety signs</a:t>
            </a:r>
          </a:p>
          <a:p>
            <a:pPr algn="just">
              <a:lnSpc>
                <a:spcPct val="150000"/>
              </a:lnSpc>
              <a:buFont typeface="Wingdings" pitchFamily="2" charset="2"/>
              <a:buChar char="Ø"/>
            </a:pPr>
            <a:r>
              <a:rPr lang="ru-RU" b="1" dirty="0" smtClean="0"/>
              <a:t> </a:t>
            </a:r>
            <a:r>
              <a:rPr lang="en-US" b="1" dirty="0" smtClean="0"/>
              <a:t>Potential hazards at work</a:t>
            </a:r>
          </a:p>
          <a:p>
            <a:pPr algn="just">
              <a:lnSpc>
                <a:spcPct val="150000"/>
              </a:lnSpc>
              <a:buFont typeface="Wingdings" pitchFamily="2" charset="2"/>
              <a:buChar char="Ø"/>
            </a:pPr>
            <a:r>
              <a:rPr lang="ru-RU" b="1" dirty="0" smtClean="0"/>
              <a:t> </a:t>
            </a:r>
            <a:r>
              <a:rPr lang="en-US" b="1" dirty="0" smtClean="0"/>
              <a:t>First aid rules</a:t>
            </a:r>
          </a:p>
          <a:p>
            <a:pPr algn="just">
              <a:lnSpc>
                <a:spcPct val="150000"/>
              </a:lnSpc>
              <a:buFont typeface="Wingdings" pitchFamily="2" charset="2"/>
              <a:buChar char="Ø"/>
            </a:pPr>
            <a:r>
              <a:rPr lang="ru-RU" b="1" dirty="0" smtClean="0"/>
              <a:t> </a:t>
            </a:r>
            <a:r>
              <a:rPr lang="en-US" b="1" dirty="0" smtClean="0"/>
              <a:t>Means of individual protection</a:t>
            </a:r>
          </a:p>
          <a:p>
            <a:pPr algn="just">
              <a:lnSpc>
                <a:spcPct val="150000"/>
              </a:lnSpc>
              <a:buFont typeface="Wingdings" pitchFamily="2" charset="2"/>
              <a:buChar char="Ø"/>
            </a:pPr>
            <a:r>
              <a:rPr lang="ru-RU" b="1" dirty="0" smtClean="0"/>
              <a:t> </a:t>
            </a:r>
            <a:r>
              <a:rPr lang="en-US" b="1" dirty="0" smtClean="0"/>
              <a:t>Protective equipment</a:t>
            </a:r>
          </a:p>
          <a:p>
            <a:pPr algn="just">
              <a:lnSpc>
                <a:spcPct val="150000"/>
              </a:lnSpc>
              <a:buFont typeface="Wingdings" pitchFamily="2" charset="2"/>
              <a:buChar char="Ø"/>
            </a:pPr>
            <a:r>
              <a:rPr lang="ru-RU" b="1" dirty="0" smtClean="0"/>
              <a:t> </a:t>
            </a:r>
            <a:r>
              <a:rPr lang="en-US" b="1" dirty="0" smtClean="0"/>
              <a:t>Safe work practices</a:t>
            </a:r>
          </a:p>
          <a:p>
            <a:pPr algn="just">
              <a:lnSpc>
                <a:spcPct val="150000"/>
              </a:lnSpc>
              <a:buFont typeface="Wingdings" pitchFamily="2" charset="2"/>
              <a:buChar char="Ø"/>
            </a:pPr>
            <a:r>
              <a:rPr lang="ru-RU" b="1" dirty="0" smtClean="0"/>
              <a:t> </a:t>
            </a:r>
            <a:r>
              <a:rPr lang="en-US" b="1" dirty="0" smtClean="0"/>
              <a:t>How to report an accident</a:t>
            </a:r>
          </a:p>
          <a:p>
            <a:endParaRPr lang="ru-RU" dirty="0"/>
          </a:p>
        </p:txBody>
      </p:sp>
      <p:pic>
        <p:nvPicPr>
          <p:cNvPr id="15" name="Рисунок 14" descr="8319.jpg"/>
          <p:cNvPicPr>
            <a:picLocks noChangeAspect="1"/>
          </p:cNvPicPr>
          <p:nvPr/>
        </p:nvPicPr>
        <p:blipFill>
          <a:blip r:embed="rId3"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4" cstate="print"/>
          <a:stretch>
            <a:fillRect/>
          </a:stretch>
        </p:blipFill>
        <p:spPr>
          <a:xfrm>
            <a:off x="5709995" y="5807589"/>
            <a:ext cx="909087" cy="899852"/>
          </a:xfrm>
          <a:prstGeom prst="rect">
            <a:avLst/>
          </a:prstGeom>
        </p:spPr>
      </p:pic>
      <p:pic>
        <p:nvPicPr>
          <p:cNvPr id="17" name="Рисунок 16" descr="warning_hazardous_area.gif.jpg"/>
          <p:cNvPicPr/>
          <p:nvPr/>
        </p:nvPicPr>
        <p:blipFill>
          <a:blip r:embed="rId5" cstate="print"/>
          <a:stretch>
            <a:fillRect/>
          </a:stretch>
        </p:blipFill>
        <p:spPr>
          <a:xfrm>
            <a:off x="7478950" y="5150969"/>
            <a:ext cx="810771" cy="1094366"/>
          </a:xfrm>
          <a:prstGeom prst="rect">
            <a:avLst/>
          </a:prstGeom>
        </p:spPr>
      </p:pic>
      <p:pic>
        <p:nvPicPr>
          <p:cNvPr id="18" name="Рисунок 17" descr="electrical-panel-clear-notice-sign-s-0654.gif"/>
          <p:cNvPicPr/>
          <p:nvPr/>
        </p:nvPicPr>
        <p:blipFill>
          <a:blip r:embed="rId6" cstate="print"/>
          <a:stretch>
            <a:fillRect/>
          </a:stretch>
        </p:blipFill>
        <p:spPr>
          <a:xfrm>
            <a:off x="7184124" y="1794915"/>
            <a:ext cx="812280" cy="729576"/>
          </a:xfrm>
          <a:prstGeom prst="rect">
            <a:avLst/>
          </a:prstGeom>
        </p:spPr>
      </p:pic>
      <p:pic>
        <p:nvPicPr>
          <p:cNvPr id="19" name="Рисунок 18" descr="ifytu7i.jpeg"/>
          <p:cNvPicPr>
            <a:picLocks noChangeAspect="1"/>
          </p:cNvPicPr>
          <p:nvPr/>
        </p:nvPicPr>
        <p:blipFill>
          <a:blip r:embed="rId7" cstate="print"/>
          <a:stretch>
            <a:fillRect/>
          </a:stretch>
        </p:blipFill>
        <p:spPr>
          <a:xfrm>
            <a:off x="7331537" y="3399984"/>
            <a:ext cx="836436" cy="806341"/>
          </a:xfrm>
          <a:prstGeom prst="rect">
            <a:avLst/>
          </a:prstGeom>
        </p:spPr>
      </p:pic>
      <p:pic>
        <p:nvPicPr>
          <p:cNvPr id="20" name="Рисунок 19" descr="irtuy.jpeg"/>
          <p:cNvPicPr>
            <a:picLocks noChangeAspect="1"/>
          </p:cNvPicPr>
          <p:nvPr/>
        </p:nvPicPr>
        <p:blipFill>
          <a:blip r:embed="rId8" cstate="print"/>
          <a:srcRect b="19413"/>
          <a:stretch>
            <a:fillRect/>
          </a:stretch>
        </p:blipFill>
        <p:spPr>
          <a:xfrm>
            <a:off x="6004821" y="4129561"/>
            <a:ext cx="804864" cy="875492"/>
          </a:xfrm>
          <a:prstGeom prst="rect">
            <a:avLst/>
          </a:prstGeom>
        </p:spPr>
      </p:pic>
      <p:pic>
        <p:nvPicPr>
          <p:cNvPr id="21" name="Рисунок 20" descr="mandatory-safety-sign-accidents-must-be...-022-672-p.jpg"/>
          <p:cNvPicPr>
            <a:picLocks noChangeAspect="1"/>
          </p:cNvPicPr>
          <p:nvPr/>
        </p:nvPicPr>
        <p:blipFill>
          <a:blip r:embed="rId9" cstate="print"/>
          <a:srcRect l="11921" r="10595"/>
          <a:stretch>
            <a:fillRect/>
          </a:stretch>
        </p:blipFill>
        <p:spPr>
          <a:xfrm>
            <a:off x="5783702" y="846464"/>
            <a:ext cx="799549" cy="1021408"/>
          </a:xfrm>
          <a:prstGeom prst="rect">
            <a:avLst/>
          </a:prstGeom>
        </p:spPr>
      </p:pic>
      <p:pic>
        <p:nvPicPr>
          <p:cNvPr id="22" name="Рисунок 21" descr="MDT122.jpg"/>
          <p:cNvPicPr>
            <a:picLocks noChangeAspect="1"/>
          </p:cNvPicPr>
          <p:nvPr/>
        </p:nvPicPr>
        <p:blipFill>
          <a:blip r:embed="rId10" cstate="print"/>
          <a:stretch>
            <a:fillRect/>
          </a:stretch>
        </p:blipFill>
        <p:spPr>
          <a:xfrm>
            <a:off x="5783702" y="2670407"/>
            <a:ext cx="1007026" cy="827340"/>
          </a:xfrm>
          <a:prstGeom prst="rect">
            <a:avLst/>
          </a:prstGeom>
        </p:spPr>
      </p:pic>
      <p:graphicFrame>
        <p:nvGraphicFramePr>
          <p:cNvPr id="2051" name="Object 3"/>
          <p:cNvGraphicFramePr>
            <a:graphicFrameLocks noChangeAspect="1"/>
          </p:cNvGraphicFramePr>
          <p:nvPr/>
        </p:nvGraphicFramePr>
        <p:xfrm>
          <a:off x="6643702" y="0"/>
          <a:ext cx="857256" cy="1226705"/>
        </p:xfrm>
        <a:graphic>
          <a:graphicData uri="http://schemas.openxmlformats.org/presentationml/2006/ole">
            <p:oleObj spid="_x0000_s2051" name="Документ" r:id="rId11" imgW="6844680" imgH="979812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1000"/>
                                        <p:tgtEl>
                                          <p:spTgt spid="1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1000"/>
                                        <p:tgtEl>
                                          <p:spTgt spid="1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1000"/>
                                        <p:tgtEl>
                                          <p:spTgt spid="1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1000"/>
                                        <p:tgtEl>
                                          <p:spTgt spid="16"/>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1000"/>
                                        <p:tgtEl>
                                          <p:spTgt spid="17"/>
                                        </p:tgtEl>
                                      </p:cBhvr>
                                    </p:animEffect>
                                  </p:childTnLst>
                                </p:cTn>
                              </p:par>
                            </p:childTnLst>
                          </p:cTn>
                        </p:par>
                        <p:par>
                          <p:cTn id="41" fill="hold">
                            <p:stCondLst>
                              <p:cond delay="2000"/>
                            </p:stCondLst>
                            <p:childTnLst>
                              <p:par>
                                <p:cTn id="42" presetID="9"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1000"/>
                                        <p:tgtEl>
                                          <p:spTgt spid="20"/>
                                        </p:tgtEl>
                                      </p:cBhvr>
                                    </p:animEffect>
                                  </p:childTnLst>
                                </p:cTn>
                              </p:par>
                            </p:childTnLst>
                          </p:cTn>
                        </p:par>
                        <p:par>
                          <p:cTn id="45" fill="hold">
                            <p:stCondLst>
                              <p:cond delay="3000"/>
                            </p:stCondLst>
                            <p:childTnLst>
                              <p:par>
                                <p:cTn id="46" presetID="9"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1000"/>
                                        <p:tgtEl>
                                          <p:spTgt spid="19"/>
                                        </p:tgtEl>
                                      </p:cBhvr>
                                    </p:animEffect>
                                  </p:childTnLst>
                                </p:cTn>
                              </p:par>
                            </p:childTnLst>
                          </p:cTn>
                        </p:par>
                        <p:par>
                          <p:cTn id="49" fill="hold">
                            <p:stCondLst>
                              <p:cond delay="4000"/>
                            </p:stCondLst>
                            <p:childTnLst>
                              <p:par>
                                <p:cTn id="50" presetID="9"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1000"/>
                                        <p:tgtEl>
                                          <p:spTgt spid="22"/>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1000"/>
                                        <p:tgtEl>
                                          <p:spTgt spid="18"/>
                                        </p:tgtEl>
                                      </p:cBhvr>
                                    </p:animEffect>
                                  </p:childTnLst>
                                </p:cTn>
                              </p:par>
                            </p:childTnLst>
                          </p:cTn>
                        </p:par>
                        <p:par>
                          <p:cTn id="57" fill="hold">
                            <p:stCondLst>
                              <p:cond delay="6000"/>
                            </p:stCondLst>
                            <p:childTnLst>
                              <p:par>
                                <p:cTn id="58" presetID="9"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1000"/>
                                        <p:tgtEl>
                                          <p:spTgt spid="21"/>
                                        </p:tgtEl>
                                      </p:cBhvr>
                                    </p:animEffect>
                                  </p:childTnLst>
                                </p:cTn>
                              </p:par>
                            </p:childTnLst>
                          </p:cTn>
                        </p:par>
                        <p:par>
                          <p:cTn id="61" fill="hold">
                            <p:stCondLst>
                              <p:cond delay="7000"/>
                            </p:stCondLst>
                            <p:childTnLst>
                              <p:par>
                                <p:cTn id="62" presetID="10" presetClass="entr" presetSubtype="0" fill="hold" nodeType="afterEffect">
                                  <p:stCondLst>
                                    <p:cond delay="0"/>
                                  </p:stCondLst>
                                  <p:childTnLst>
                                    <p:set>
                                      <p:cBhvr>
                                        <p:cTn id="63" dur="1" fill="hold">
                                          <p:stCondLst>
                                            <p:cond delay="0"/>
                                          </p:stCondLst>
                                        </p:cTn>
                                        <p:tgtEl>
                                          <p:spTgt spid="2051"/>
                                        </p:tgtEl>
                                        <p:attrNameLst>
                                          <p:attrName>style.visibility</p:attrName>
                                        </p:attrNameLst>
                                      </p:cBhvr>
                                      <p:to>
                                        <p:strVal val="visible"/>
                                      </p:to>
                                    </p:set>
                                    <p:animEffect transition="in" filter="fade">
                                      <p:cBhvr>
                                        <p:cTn id="6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285720" y="0"/>
            <a:ext cx="4073590" cy="923330"/>
          </a:xfrm>
          <a:prstGeom prst="rect">
            <a:avLst/>
          </a:prstGeom>
          <a:noFill/>
        </p:spPr>
        <p:txBody>
          <a:bodyPr wrap="square" rtlCol="0">
            <a:spAutoFit/>
          </a:bodyPr>
          <a:lstStyle/>
          <a:p>
            <a:pPr algn="ctr"/>
            <a:endParaRPr lang="en-US" dirty="0" smtClean="0"/>
          </a:p>
          <a:p>
            <a:pPr algn="ctr"/>
            <a:r>
              <a:rPr lang="en-US" b="1" dirty="0" smtClean="0"/>
              <a:t>SAFETY MEASURES </a:t>
            </a:r>
            <a:endParaRPr lang="ru-RU" b="1" dirty="0" smtClean="0"/>
          </a:p>
          <a:p>
            <a:pPr algn="ctr"/>
            <a:r>
              <a:rPr lang="en-US" b="1" dirty="0" smtClean="0"/>
              <a:t>FOR ELECTRICIAN AT WORK</a:t>
            </a:r>
            <a:endParaRPr lang="ru-RU" b="1"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Ø"/>
            </a:pPr>
            <a:r>
              <a:rPr lang="ru-RU" b="1" dirty="0" smtClean="0">
                <a:solidFill>
                  <a:srgbClr val="FF0000"/>
                </a:solidFill>
              </a:rPr>
              <a:t> </a:t>
            </a:r>
            <a:r>
              <a:rPr lang="en-US" b="1" dirty="0" smtClean="0">
                <a:solidFill>
                  <a:srgbClr val="FF0000"/>
                </a:solidFill>
              </a:rPr>
              <a:t>Safety signs</a:t>
            </a:r>
          </a:p>
          <a:p>
            <a:pPr algn="just">
              <a:lnSpc>
                <a:spcPct val="150000"/>
              </a:lnSpc>
              <a:buFont typeface="Wingdings" pitchFamily="2" charset="2"/>
              <a:buChar char="Ø"/>
            </a:pPr>
            <a:r>
              <a:rPr lang="ru-RU" b="1" dirty="0" smtClean="0"/>
              <a:t> </a:t>
            </a:r>
            <a:r>
              <a:rPr lang="en-US" b="1" dirty="0" smtClean="0"/>
              <a:t>Potential hazards at work</a:t>
            </a:r>
          </a:p>
          <a:p>
            <a:pPr algn="just">
              <a:lnSpc>
                <a:spcPct val="150000"/>
              </a:lnSpc>
              <a:buFont typeface="Wingdings" pitchFamily="2" charset="2"/>
              <a:buChar char="Ø"/>
            </a:pPr>
            <a:r>
              <a:rPr lang="ru-RU" b="1" dirty="0" smtClean="0"/>
              <a:t> </a:t>
            </a:r>
            <a:r>
              <a:rPr lang="en-US" b="1" dirty="0" smtClean="0"/>
              <a:t>First aid rules</a:t>
            </a:r>
          </a:p>
          <a:p>
            <a:pPr algn="just">
              <a:lnSpc>
                <a:spcPct val="150000"/>
              </a:lnSpc>
              <a:buFont typeface="Wingdings" pitchFamily="2" charset="2"/>
              <a:buChar char="Ø"/>
            </a:pPr>
            <a:r>
              <a:rPr lang="ru-RU" b="1" dirty="0" smtClean="0"/>
              <a:t> </a:t>
            </a:r>
            <a:r>
              <a:rPr lang="en-US" b="1" dirty="0" smtClean="0"/>
              <a:t>Means of individual protection</a:t>
            </a:r>
          </a:p>
          <a:p>
            <a:pPr algn="just">
              <a:lnSpc>
                <a:spcPct val="150000"/>
              </a:lnSpc>
              <a:buFont typeface="Wingdings" pitchFamily="2" charset="2"/>
              <a:buChar char="Ø"/>
            </a:pPr>
            <a:r>
              <a:rPr lang="ru-RU" b="1" dirty="0" smtClean="0"/>
              <a:t> </a:t>
            </a:r>
            <a:r>
              <a:rPr lang="en-US" b="1" dirty="0" smtClean="0"/>
              <a:t>Protective equipment</a:t>
            </a:r>
          </a:p>
          <a:p>
            <a:pPr algn="just">
              <a:lnSpc>
                <a:spcPct val="150000"/>
              </a:lnSpc>
              <a:buFont typeface="Wingdings" pitchFamily="2" charset="2"/>
              <a:buChar char="Ø"/>
            </a:pPr>
            <a:r>
              <a:rPr lang="ru-RU" b="1" dirty="0" smtClean="0"/>
              <a:t> </a:t>
            </a:r>
            <a:r>
              <a:rPr lang="en-US" b="1" dirty="0" smtClean="0"/>
              <a:t>Safe work practices</a:t>
            </a:r>
          </a:p>
          <a:p>
            <a:pPr algn="just">
              <a:lnSpc>
                <a:spcPct val="150000"/>
              </a:lnSpc>
              <a:buFont typeface="Wingdings" pitchFamily="2" charset="2"/>
              <a:buChar char="Ø"/>
            </a:pPr>
            <a:r>
              <a:rPr lang="ru-RU" b="1" dirty="0" smtClean="0"/>
              <a:t> </a:t>
            </a:r>
            <a:r>
              <a:rPr lang="en-US" b="1" dirty="0" smtClean="0"/>
              <a:t>How to report an accident</a:t>
            </a:r>
          </a:p>
          <a:p>
            <a:endParaRPr lang="ru-RU" dirty="0"/>
          </a:p>
        </p:txBody>
      </p:sp>
      <p:pic>
        <p:nvPicPr>
          <p:cNvPr id="15" name="Рисунок 14" descr="8319.jpg"/>
          <p:cNvPicPr>
            <a:picLocks noChangeAspect="1"/>
          </p:cNvPicPr>
          <p:nvPr/>
        </p:nvPicPr>
        <p:blipFill>
          <a:blip r:embed="rId2"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3" cstate="print"/>
          <a:stretch>
            <a:fillRect/>
          </a:stretch>
        </p:blipFill>
        <p:spPr>
          <a:xfrm>
            <a:off x="5709995" y="5807589"/>
            <a:ext cx="909087" cy="899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7" presetClass="emph" presetSubtype="0" fill="hold" nodeType="afterEffect">
                                  <p:stCondLst>
                                    <p:cond delay="0"/>
                                  </p:stCondLst>
                                  <p:iterate type="lt">
                                    <p:tmPct val="0"/>
                                  </p:iterate>
                                  <p:childTnLst>
                                    <p:animClr clrSpc="rgb">
                                      <p:cBhvr override="childStyle">
                                        <p:cTn id="13" dur="500" autoRev="1" fill="hold"/>
                                        <p:tgtEl>
                                          <p:spTgt spid="13">
                                            <p:txEl>
                                              <p:pRg st="0" end="0"/>
                                            </p:txEl>
                                          </p:spTgt>
                                        </p:tgtEl>
                                        <p:attrNameLst>
                                          <p:attrName>style.color</p:attrName>
                                        </p:attrNameLst>
                                      </p:cBhvr>
                                      <p:to>
                                        <a:schemeClr val="bg1"/>
                                      </p:to>
                                    </p:animClr>
                                    <p:animClr clrSpc="rgb">
                                      <p:cBhvr>
                                        <p:cTn id="14" dur="500" autoRev="1" fill="hold"/>
                                        <p:tgtEl>
                                          <p:spTgt spid="13">
                                            <p:txEl>
                                              <p:pRg st="0" end="0"/>
                                            </p:txEl>
                                          </p:spTgt>
                                        </p:tgtEl>
                                        <p:attrNameLst>
                                          <p:attrName>fillcolor</p:attrName>
                                        </p:attrNameLst>
                                      </p:cBhvr>
                                      <p:to>
                                        <a:schemeClr val="bg1"/>
                                      </p:to>
                                    </p:animClr>
                                    <p:set>
                                      <p:cBhvr>
                                        <p:cTn id="15" dur="500" autoRev="1" fill="hold"/>
                                        <p:tgtEl>
                                          <p:spTgt spid="13">
                                            <p:txEl>
                                              <p:pRg st="0" end="0"/>
                                            </p:txEl>
                                          </p:spTgt>
                                        </p:tgtEl>
                                        <p:attrNameLst>
                                          <p:attrName>fill.type</p:attrName>
                                        </p:attrNameLst>
                                      </p:cBhvr>
                                      <p:to>
                                        <p:strVal val="solid"/>
                                      </p:to>
                                    </p:set>
                                    <p:set>
                                      <p:cBhvr>
                                        <p:cTn id="16" dur="500" autoRev="1" fill="hold"/>
                                        <p:tgtEl>
                                          <p:spTgt spid="1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4282" y="228600"/>
            <a:ext cx="8153400" cy="900113"/>
          </a:xfrm>
        </p:spPr>
        <p:txBody>
          <a:bodyPr/>
          <a:lstStyle/>
          <a:p>
            <a:pPr algn="l"/>
            <a:r>
              <a:rPr lang="en-US" sz="3200" dirty="0" smtClean="0"/>
              <a:t>Safety signs</a:t>
            </a:r>
            <a:endParaRPr lang="en-US" sz="3200" dirty="0"/>
          </a:p>
        </p:txBody>
      </p:sp>
      <p:sp>
        <p:nvSpPr>
          <p:cNvPr id="70664" name="AutoShape 8"/>
          <p:cNvSpPr>
            <a:spLocks noChangeAspect="1" noChangeArrowheads="1" noTextEdit="1"/>
          </p:cNvSpPr>
          <p:nvPr/>
        </p:nvSpPr>
        <p:spPr bwMode="gray">
          <a:xfrm flipH="1">
            <a:off x="4868863" y="3252788"/>
            <a:ext cx="909637" cy="1244600"/>
          </a:xfrm>
          <a:prstGeom prst="rect">
            <a:avLst/>
          </a:prstGeom>
          <a:noFill/>
          <a:ln w="9525">
            <a:noFill/>
            <a:miter lim="800000"/>
            <a:headEnd/>
            <a:tailEnd/>
          </a:ln>
        </p:spPr>
        <p:txBody>
          <a:bodyPr/>
          <a:lstStyle/>
          <a:p>
            <a:endParaRPr lang="ru-RU"/>
          </a:p>
        </p:txBody>
      </p:sp>
      <p:pic>
        <p:nvPicPr>
          <p:cNvPr id="19482" name="Рисунок 1" descr="disconnect-servicing-danger-sign-s-2512.gif"/>
          <p:cNvPicPr>
            <a:picLocks noChangeAspect="1" noChangeArrowheads="1"/>
          </p:cNvPicPr>
          <p:nvPr/>
        </p:nvPicPr>
        <p:blipFill>
          <a:blip r:embed="rId2" cstate="print"/>
          <a:srcRect/>
          <a:stretch>
            <a:fillRect/>
          </a:stretch>
        </p:blipFill>
        <p:spPr bwMode="auto">
          <a:xfrm>
            <a:off x="-32" y="1643050"/>
            <a:ext cx="2416285" cy="1785950"/>
          </a:xfrm>
          <a:prstGeom prst="rect">
            <a:avLst/>
          </a:prstGeom>
          <a:noFill/>
          <a:ln w="9525">
            <a:noFill/>
            <a:miter lim="800000"/>
            <a:headEnd/>
            <a:tailEnd/>
          </a:ln>
        </p:spPr>
      </p:pic>
      <p:pic>
        <p:nvPicPr>
          <p:cNvPr id="19483" name="Рисунок 2" descr="electrical-panel-clear-notice-sign-s-0654.gif"/>
          <p:cNvPicPr>
            <a:picLocks noChangeAspect="1" noChangeArrowheads="1"/>
          </p:cNvPicPr>
          <p:nvPr/>
        </p:nvPicPr>
        <p:blipFill>
          <a:blip r:embed="rId3" cstate="print"/>
          <a:srcRect/>
          <a:stretch>
            <a:fillRect/>
          </a:stretch>
        </p:blipFill>
        <p:spPr bwMode="auto">
          <a:xfrm>
            <a:off x="2357422" y="1643050"/>
            <a:ext cx="2238147" cy="1785950"/>
          </a:xfrm>
          <a:prstGeom prst="rect">
            <a:avLst/>
          </a:prstGeom>
          <a:noFill/>
          <a:ln w="9525">
            <a:noFill/>
            <a:miter lim="800000"/>
            <a:headEnd/>
            <a:tailEnd/>
          </a:ln>
        </p:spPr>
      </p:pic>
      <p:pic>
        <p:nvPicPr>
          <p:cNvPr id="19484" name="Рисунок 3" descr="high-voltage-danger-sign-s-1165.gif"/>
          <p:cNvPicPr>
            <a:picLocks noChangeAspect="1" noChangeArrowheads="1"/>
          </p:cNvPicPr>
          <p:nvPr/>
        </p:nvPicPr>
        <p:blipFill>
          <a:blip r:embed="rId4" cstate="print"/>
          <a:srcRect/>
          <a:stretch>
            <a:fillRect/>
          </a:stretch>
        </p:blipFill>
        <p:spPr bwMode="auto">
          <a:xfrm>
            <a:off x="4500562" y="1643050"/>
            <a:ext cx="2367422" cy="1785950"/>
          </a:xfrm>
          <a:prstGeom prst="rect">
            <a:avLst/>
          </a:prstGeom>
          <a:noFill/>
          <a:ln w="9525">
            <a:noFill/>
            <a:miter lim="800000"/>
            <a:headEnd/>
            <a:tailEnd/>
          </a:ln>
        </p:spPr>
      </p:pic>
      <p:pic>
        <p:nvPicPr>
          <p:cNvPr id="19485" name="Рисунок 4" descr="electrical-panel-clear-ansi-sign-s-1134.gif"/>
          <p:cNvPicPr>
            <a:picLocks noChangeAspect="1" noChangeArrowheads="1"/>
          </p:cNvPicPr>
          <p:nvPr/>
        </p:nvPicPr>
        <p:blipFill>
          <a:blip r:embed="rId5" cstate="print"/>
          <a:srcRect/>
          <a:stretch>
            <a:fillRect/>
          </a:stretch>
        </p:blipFill>
        <p:spPr bwMode="auto">
          <a:xfrm>
            <a:off x="6786578" y="1643050"/>
            <a:ext cx="2367422" cy="1785950"/>
          </a:xfrm>
          <a:prstGeom prst="rect">
            <a:avLst/>
          </a:prstGeom>
          <a:noFill/>
          <a:ln w="9525">
            <a:noFill/>
            <a:miter lim="800000"/>
            <a:headEnd/>
            <a:tailEnd/>
          </a:ln>
        </p:spPr>
      </p:pic>
      <p:pic>
        <p:nvPicPr>
          <p:cNvPr id="19486" name="Рисунок 6" descr="caution_strong_magnetic_field.gif.jpg"/>
          <p:cNvPicPr>
            <a:picLocks noChangeAspect="1" noChangeArrowheads="1"/>
          </p:cNvPicPr>
          <p:nvPr/>
        </p:nvPicPr>
        <p:blipFill>
          <a:blip r:embed="rId6" cstate="print"/>
          <a:srcRect/>
          <a:stretch>
            <a:fillRect/>
          </a:stretch>
        </p:blipFill>
        <p:spPr bwMode="auto">
          <a:xfrm>
            <a:off x="413287" y="3643314"/>
            <a:ext cx="1729821" cy="2143140"/>
          </a:xfrm>
          <a:prstGeom prst="rect">
            <a:avLst/>
          </a:prstGeom>
          <a:noFill/>
          <a:ln w="9525">
            <a:noFill/>
            <a:miter lim="800000"/>
            <a:headEnd/>
            <a:tailEnd/>
          </a:ln>
        </p:spPr>
      </p:pic>
      <p:pic>
        <p:nvPicPr>
          <p:cNvPr id="19487" name="Рисунок 7" descr="do_not_touch_men_working.gif.jpg"/>
          <p:cNvPicPr>
            <a:picLocks noChangeAspect="1" noChangeArrowheads="1"/>
          </p:cNvPicPr>
          <p:nvPr/>
        </p:nvPicPr>
        <p:blipFill>
          <a:blip r:embed="rId7" cstate="print"/>
          <a:srcRect/>
          <a:stretch>
            <a:fillRect/>
          </a:stretch>
        </p:blipFill>
        <p:spPr bwMode="auto">
          <a:xfrm>
            <a:off x="2590544" y="3643314"/>
            <a:ext cx="1710138" cy="2143140"/>
          </a:xfrm>
          <a:prstGeom prst="rect">
            <a:avLst/>
          </a:prstGeom>
          <a:noFill/>
          <a:ln w="9525">
            <a:noFill/>
            <a:miter lim="800000"/>
            <a:headEnd/>
            <a:tailEnd/>
          </a:ln>
        </p:spPr>
      </p:pic>
      <p:pic>
        <p:nvPicPr>
          <p:cNvPr id="19488" name="Рисунок 8" descr="wear_hard_hat_no_hat_-_no_job.gif.jpg"/>
          <p:cNvPicPr>
            <a:picLocks noChangeAspect="1" noChangeArrowheads="1"/>
          </p:cNvPicPr>
          <p:nvPr/>
        </p:nvPicPr>
        <p:blipFill>
          <a:blip r:embed="rId8" cstate="print"/>
          <a:srcRect/>
          <a:stretch>
            <a:fillRect/>
          </a:stretch>
        </p:blipFill>
        <p:spPr bwMode="auto">
          <a:xfrm>
            <a:off x="4886588" y="3617925"/>
            <a:ext cx="1685676" cy="2168529"/>
          </a:xfrm>
          <a:prstGeom prst="rect">
            <a:avLst/>
          </a:prstGeom>
          <a:noFill/>
          <a:ln w="9525">
            <a:noFill/>
            <a:miter lim="800000"/>
            <a:headEnd/>
            <a:tailEnd/>
          </a:ln>
        </p:spPr>
      </p:pic>
      <p:pic>
        <p:nvPicPr>
          <p:cNvPr id="19489" name="Рисунок 9" descr="warning_hazardous_area.gif.jpg"/>
          <p:cNvPicPr>
            <a:picLocks noChangeAspect="1" noChangeArrowheads="1"/>
          </p:cNvPicPr>
          <p:nvPr/>
        </p:nvPicPr>
        <p:blipFill>
          <a:blip r:embed="rId9" cstate="print"/>
          <a:srcRect/>
          <a:stretch>
            <a:fillRect/>
          </a:stretch>
        </p:blipFill>
        <p:spPr bwMode="auto">
          <a:xfrm>
            <a:off x="7144470" y="3662375"/>
            <a:ext cx="1642372" cy="2124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9482"/>
                                        </p:tgtEl>
                                        <p:attrNameLst>
                                          <p:attrName>style.visibility</p:attrName>
                                        </p:attrNameLst>
                                      </p:cBhvr>
                                      <p:to>
                                        <p:strVal val="visible"/>
                                      </p:to>
                                    </p:set>
                                    <p:anim calcmode="lin" valueType="num">
                                      <p:cBhvr>
                                        <p:cTn id="7" dur="1000" fill="hold"/>
                                        <p:tgtEl>
                                          <p:spTgt spid="19482"/>
                                        </p:tgtEl>
                                        <p:attrNameLst>
                                          <p:attrName>ppt_w</p:attrName>
                                        </p:attrNameLst>
                                      </p:cBhvr>
                                      <p:tavLst>
                                        <p:tav tm="0">
                                          <p:val>
                                            <p:strVal val="#ppt_w+.3"/>
                                          </p:val>
                                        </p:tav>
                                        <p:tav tm="100000">
                                          <p:val>
                                            <p:strVal val="#ppt_w"/>
                                          </p:val>
                                        </p:tav>
                                      </p:tavLst>
                                    </p:anim>
                                    <p:anim calcmode="lin" valueType="num">
                                      <p:cBhvr>
                                        <p:cTn id="8" dur="1000" fill="hold"/>
                                        <p:tgtEl>
                                          <p:spTgt spid="19482"/>
                                        </p:tgtEl>
                                        <p:attrNameLst>
                                          <p:attrName>ppt_h</p:attrName>
                                        </p:attrNameLst>
                                      </p:cBhvr>
                                      <p:tavLst>
                                        <p:tav tm="0">
                                          <p:val>
                                            <p:strVal val="#ppt_h"/>
                                          </p:val>
                                        </p:tav>
                                        <p:tav tm="100000">
                                          <p:val>
                                            <p:strVal val="#ppt_h"/>
                                          </p:val>
                                        </p:tav>
                                      </p:tavLst>
                                    </p:anim>
                                    <p:animEffect transition="in" filter="fade">
                                      <p:cBhvr>
                                        <p:cTn id="9" dur="1000"/>
                                        <p:tgtEl>
                                          <p:spTgt spid="19482"/>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9483"/>
                                        </p:tgtEl>
                                        <p:attrNameLst>
                                          <p:attrName>style.visibility</p:attrName>
                                        </p:attrNameLst>
                                      </p:cBhvr>
                                      <p:to>
                                        <p:strVal val="visible"/>
                                      </p:to>
                                    </p:set>
                                    <p:anim calcmode="lin" valueType="num">
                                      <p:cBhvr>
                                        <p:cTn id="13" dur="1000" fill="hold"/>
                                        <p:tgtEl>
                                          <p:spTgt spid="19483"/>
                                        </p:tgtEl>
                                        <p:attrNameLst>
                                          <p:attrName>ppt_w</p:attrName>
                                        </p:attrNameLst>
                                      </p:cBhvr>
                                      <p:tavLst>
                                        <p:tav tm="0">
                                          <p:val>
                                            <p:strVal val="#ppt_w+.3"/>
                                          </p:val>
                                        </p:tav>
                                        <p:tav tm="100000">
                                          <p:val>
                                            <p:strVal val="#ppt_w"/>
                                          </p:val>
                                        </p:tav>
                                      </p:tavLst>
                                    </p:anim>
                                    <p:anim calcmode="lin" valueType="num">
                                      <p:cBhvr>
                                        <p:cTn id="14" dur="1000" fill="hold"/>
                                        <p:tgtEl>
                                          <p:spTgt spid="19483"/>
                                        </p:tgtEl>
                                        <p:attrNameLst>
                                          <p:attrName>ppt_h</p:attrName>
                                        </p:attrNameLst>
                                      </p:cBhvr>
                                      <p:tavLst>
                                        <p:tav tm="0">
                                          <p:val>
                                            <p:strVal val="#ppt_h"/>
                                          </p:val>
                                        </p:tav>
                                        <p:tav tm="100000">
                                          <p:val>
                                            <p:strVal val="#ppt_h"/>
                                          </p:val>
                                        </p:tav>
                                      </p:tavLst>
                                    </p:anim>
                                    <p:animEffect transition="in" filter="fade">
                                      <p:cBhvr>
                                        <p:cTn id="15" dur="1000"/>
                                        <p:tgtEl>
                                          <p:spTgt spid="19483"/>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9484"/>
                                        </p:tgtEl>
                                        <p:attrNameLst>
                                          <p:attrName>style.visibility</p:attrName>
                                        </p:attrNameLst>
                                      </p:cBhvr>
                                      <p:to>
                                        <p:strVal val="visible"/>
                                      </p:to>
                                    </p:set>
                                    <p:anim calcmode="lin" valueType="num">
                                      <p:cBhvr>
                                        <p:cTn id="19" dur="1000" fill="hold"/>
                                        <p:tgtEl>
                                          <p:spTgt spid="19484"/>
                                        </p:tgtEl>
                                        <p:attrNameLst>
                                          <p:attrName>ppt_w</p:attrName>
                                        </p:attrNameLst>
                                      </p:cBhvr>
                                      <p:tavLst>
                                        <p:tav tm="0">
                                          <p:val>
                                            <p:strVal val="#ppt_w+.3"/>
                                          </p:val>
                                        </p:tav>
                                        <p:tav tm="100000">
                                          <p:val>
                                            <p:strVal val="#ppt_w"/>
                                          </p:val>
                                        </p:tav>
                                      </p:tavLst>
                                    </p:anim>
                                    <p:anim calcmode="lin" valueType="num">
                                      <p:cBhvr>
                                        <p:cTn id="20" dur="1000" fill="hold"/>
                                        <p:tgtEl>
                                          <p:spTgt spid="19484"/>
                                        </p:tgtEl>
                                        <p:attrNameLst>
                                          <p:attrName>ppt_h</p:attrName>
                                        </p:attrNameLst>
                                      </p:cBhvr>
                                      <p:tavLst>
                                        <p:tav tm="0">
                                          <p:val>
                                            <p:strVal val="#ppt_h"/>
                                          </p:val>
                                        </p:tav>
                                        <p:tav tm="100000">
                                          <p:val>
                                            <p:strVal val="#ppt_h"/>
                                          </p:val>
                                        </p:tav>
                                      </p:tavLst>
                                    </p:anim>
                                    <p:animEffect transition="in" filter="fade">
                                      <p:cBhvr>
                                        <p:cTn id="21" dur="1000"/>
                                        <p:tgtEl>
                                          <p:spTgt spid="19484"/>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9485"/>
                                        </p:tgtEl>
                                        <p:attrNameLst>
                                          <p:attrName>style.visibility</p:attrName>
                                        </p:attrNameLst>
                                      </p:cBhvr>
                                      <p:to>
                                        <p:strVal val="visible"/>
                                      </p:to>
                                    </p:set>
                                    <p:anim calcmode="lin" valueType="num">
                                      <p:cBhvr>
                                        <p:cTn id="25" dur="1000" fill="hold"/>
                                        <p:tgtEl>
                                          <p:spTgt spid="19485"/>
                                        </p:tgtEl>
                                        <p:attrNameLst>
                                          <p:attrName>ppt_w</p:attrName>
                                        </p:attrNameLst>
                                      </p:cBhvr>
                                      <p:tavLst>
                                        <p:tav tm="0">
                                          <p:val>
                                            <p:strVal val="#ppt_w+.3"/>
                                          </p:val>
                                        </p:tav>
                                        <p:tav tm="100000">
                                          <p:val>
                                            <p:strVal val="#ppt_w"/>
                                          </p:val>
                                        </p:tav>
                                      </p:tavLst>
                                    </p:anim>
                                    <p:anim calcmode="lin" valueType="num">
                                      <p:cBhvr>
                                        <p:cTn id="26" dur="1000" fill="hold"/>
                                        <p:tgtEl>
                                          <p:spTgt spid="19485"/>
                                        </p:tgtEl>
                                        <p:attrNameLst>
                                          <p:attrName>ppt_h</p:attrName>
                                        </p:attrNameLst>
                                      </p:cBhvr>
                                      <p:tavLst>
                                        <p:tav tm="0">
                                          <p:val>
                                            <p:strVal val="#ppt_h"/>
                                          </p:val>
                                        </p:tav>
                                        <p:tav tm="100000">
                                          <p:val>
                                            <p:strVal val="#ppt_h"/>
                                          </p:val>
                                        </p:tav>
                                      </p:tavLst>
                                    </p:anim>
                                    <p:animEffect transition="in" filter="fade">
                                      <p:cBhvr>
                                        <p:cTn id="27" dur="1000"/>
                                        <p:tgtEl>
                                          <p:spTgt spid="19485"/>
                                        </p:tgtEl>
                                      </p:cBhvr>
                                    </p:animEffect>
                                  </p:childTnLst>
                                </p:cTn>
                              </p:par>
                            </p:childTnLst>
                          </p:cTn>
                        </p:par>
                        <p:par>
                          <p:cTn id="28" fill="hold">
                            <p:stCondLst>
                              <p:cond delay="4000"/>
                            </p:stCondLst>
                            <p:childTnLst>
                              <p:par>
                                <p:cTn id="29" presetID="17" presetClass="entr" presetSubtype="10" fill="hold" nodeType="afterEffect">
                                  <p:stCondLst>
                                    <p:cond delay="0"/>
                                  </p:stCondLst>
                                  <p:childTnLst>
                                    <p:set>
                                      <p:cBhvr>
                                        <p:cTn id="30" dur="1" fill="hold">
                                          <p:stCondLst>
                                            <p:cond delay="0"/>
                                          </p:stCondLst>
                                        </p:cTn>
                                        <p:tgtEl>
                                          <p:spTgt spid="19486"/>
                                        </p:tgtEl>
                                        <p:attrNameLst>
                                          <p:attrName>style.visibility</p:attrName>
                                        </p:attrNameLst>
                                      </p:cBhvr>
                                      <p:to>
                                        <p:strVal val="visible"/>
                                      </p:to>
                                    </p:set>
                                    <p:anim calcmode="lin" valueType="num">
                                      <p:cBhvr>
                                        <p:cTn id="31" dur="500" fill="hold"/>
                                        <p:tgtEl>
                                          <p:spTgt spid="19486"/>
                                        </p:tgtEl>
                                        <p:attrNameLst>
                                          <p:attrName>ppt_w</p:attrName>
                                        </p:attrNameLst>
                                      </p:cBhvr>
                                      <p:tavLst>
                                        <p:tav tm="0">
                                          <p:val>
                                            <p:fltVal val="0"/>
                                          </p:val>
                                        </p:tav>
                                        <p:tav tm="100000">
                                          <p:val>
                                            <p:strVal val="#ppt_w"/>
                                          </p:val>
                                        </p:tav>
                                      </p:tavLst>
                                    </p:anim>
                                    <p:anim calcmode="lin" valueType="num">
                                      <p:cBhvr>
                                        <p:cTn id="32" dur="500" fill="hold"/>
                                        <p:tgtEl>
                                          <p:spTgt spid="19486"/>
                                        </p:tgtEl>
                                        <p:attrNameLst>
                                          <p:attrName>ppt_h</p:attrName>
                                        </p:attrNameLst>
                                      </p:cBhvr>
                                      <p:tavLst>
                                        <p:tav tm="0">
                                          <p:val>
                                            <p:strVal val="#ppt_h"/>
                                          </p:val>
                                        </p:tav>
                                        <p:tav tm="100000">
                                          <p:val>
                                            <p:strVal val="#ppt_h"/>
                                          </p:val>
                                        </p:tav>
                                      </p:tavLst>
                                    </p:anim>
                                  </p:childTnLst>
                                </p:cTn>
                              </p:par>
                            </p:childTnLst>
                          </p:cTn>
                        </p:par>
                        <p:par>
                          <p:cTn id="33" fill="hold">
                            <p:stCondLst>
                              <p:cond delay="4500"/>
                            </p:stCondLst>
                            <p:childTnLst>
                              <p:par>
                                <p:cTn id="34" presetID="17" presetClass="entr" presetSubtype="10" fill="hold" nodeType="afterEffect">
                                  <p:stCondLst>
                                    <p:cond delay="0"/>
                                  </p:stCondLst>
                                  <p:childTnLst>
                                    <p:set>
                                      <p:cBhvr>
                                        <p:cTn id="35" dur="1" fill="hold">
                                          <p:stCondLst>
                                            <p:cond delay="0"/>
                                          </p:stCondLst>
                                        </p:cTn>
                                        <p:tgtEl>
                                          <p:spTgt spid="19487"/>
                                        </p:tgtEl>
                                        <p:attrNameLst>
                                          <p:attrName>style.visibility</p:attrName>
                                        </p:attrNameLst>
                                      </p:cBhvr>
                                      <p:to>
                                        <p:strVal val="visible"/>
                                      </p:to>
                                    </p:set>
                                    <p:anim calcmode="lin" valueType="num">
                                      <p:cBhvr>
                                        <p:cTn id="36" dur="500" fill="hold"/>
                                        <p:tgtEl>
                                          <p:spTgt spid="19487"/>
                                        </p:tgtEl>
                                        <p:attrNameLst>
                                          <p:attrName>ppt_w</p:attrName>
                                        </p:attrNameLst>
                                      </p:cBhvr>
                                      <p:tavLst>
                                        <p:tav tm="0">
                                          <p:val>
                                            <p:fltVal val="0"/>
                                          </p:val>
                                        </p:tav>
                                        <p:tav tm="100000">
                                          <p:val>
                                            <p:strVal val="#ppt_w"/>
                                          </p:val>
                                        </p:tav>
                                      </p:tavLst>
                                    </p:anim>
                                    <p:anim calcmode="lin" valueType="num">
                                      <p:cBhvr>
                                        <p:cTn id="37" dur="500" fill="hold"/>
                                        <p:tgtEl>
                                          <p:spTgt spid="19487"/>
                                        </p:tgtEl>
                                        <p:attrNameLst>
                                          <p:attrName>ppt_h</p:attrName>
                                        </p:attrNameLst>
                                      </p:cBhvr>
                                      <p:tavLst>
                                        <p:tav tm="0">
                                          <p:val>
                                            <p:strVal val="#ppt_h"/>
                                          </p:val>
                                        </p:tav>
                                        <p:tav tm="100000">
                                          <p:val>
                                            <p:strVal val="#ppt_h"/>
                                          </p:val>
                                        </p:tav>
                                      </p:tavLst>
                                    </p:anim>
                                  </p:childTnLst>
                                </p:cTn>
                              </p:par>
                            </p:childTnLst>
                          </p:cTn>
                        </p:par>
                        <p:par>
                          <p:cTn id="38" fill="hold">
                            <p:stCondLst>
                              <p:cond delay="5000"/>
                            </p:stCondLst>
                            <p:childTnLst>
                              <p:par>
                                <p:cTn id="39" presetID="17" presetClass="entr" presetSubtype="10" fill="hold" nodeType="afterEffect">
                                  <p:stCondLst>
                                    <p:cond delay="0"/>
                                  </p:stCondLst>
                                  <p:childTnLst>
                                    <p:set>
                                      <p:cBhvr>
                                        <p:cTn id="40" dur="1" fill="hold">
                                          <p:stCondLst>
                                            <p:cond delay="0"/>
                                          </p:stCondLst>
                                        </p:cTn>
                                        <p:tgtEl>
                                          <p:spTgt spid="19488"/>
                                        </p:tgtEl>
                                        <p:attrNameLst>
                                          <p:attrName>style.visibility</p:attrName>
                                        </p:attrNameLst>
                                      </p:cBhvr>
                                      <p:to>
                                        <p:strVal val="visible"/>
                                      </p:to>
                                    </p:set>
                                    <p:anim calcmode="lin" valueType="num">
                                      <p:cBhvr>
                                        <p:cTn id="41" dur="500" fill="hold"/>
                                        <p:tgtEl>
                                          <p:spTgt spid="19488"/>
                                        </p:tgtEl>
                                        <p:attrNameLst>
                                          <p:attrName>ppt_w</p:attrName>
                                        </p:attrNameLst>
                                      </p:cBhvr>
                                      <p:tavLst>
                                        <p:tav tm="0">
                                          <p:val>
                                            <p:fltVal val="0"/>
                                          </p:val>
                                        </p:tav>
                                        <p:tav tm="100000">
                                          <p:val>
                                            <p:strVal val="#ppt_w"/>
                                          </p:val>
                                        </p:tav>
                                      </p:tavLst>
                                    </p:anim>
                                    <p:anim calcmode="lin" valueType="num">
                                      <p:cBhvr>
                                        <p:cTn id="42" dur="500" fill="hold"/>
                                        <p:tgtEl>
                                          <p:spTgt spid="19488"/>
                                        </p:tgtEl>
                                        <p:attrNameLst>
                                          <p:attrName>ppt_h</p:attrName>
                                        </p:attrNameLst>
                                      </p:cBhvr>
                                      <p:tavLst>
                                        <p:tav tm="0">
                                          <p:val>
                                            <p:strVal val="#ppt_h"/>
                                          </p:val>
                                        </p:tav>
                                        <p:tav tm="100000">
                                          <p:val>
                                            <p:strVal val="#ppt_h"/>
                                          </p:val>
                                        </p:tav>
                                      </p:tavLst>
                                    </p:anim>
                                  </p:childTnLst>
                                </p:cTn>
                              </p:par>
                            </p:childTnLst>
                          </p:cTn>
                        </p:par>
                        <p:par>
                          <p:cTn id="43" fill="hold">
                            <p:stCondLst>
                              <p:cond delay="5500"/>
                            </p:stCondLst>
                            <p:childTnLst>
                              <p:par>
                                <p:cTn id="44" presetID="17" presetClass="entr" presetSubtype="10" fill="hold" nodeType="afterEffect">
                                  <p:stCondLst>
                                    <p:cond delay="0"/>
                                  </p:stCondLst>
                                  <p:childTnLst>
                                    <p:set>
                                      <p:cBhvr>
                                        <p:cTn id="45" dur="1" fill="hold">
                                          <p:stCondLst>
                                            <p:cond delay="0"/>
                                          </p:stCondLst>
                                        </p:cTn>
                                        <p:tgtEl>
                                          <p:spTgt spid="19489"/>
                                        </p:tgtEl>
                                        <p:attrNameLst>
                                          <p:attrName>style.visibility</p:attrName>
                                        </p:attrNameLst>
                                      </p:cBhvr>
                                      <p:to>
                                        <p:strVal val="visible"/>
                                      </p:to>
                                    </p:set>
                                    <p:anim calcmode="lin" valueType="num">
                                      <p:cBhvr>
                                        <p:cTn id="46" dur="500" fill="hold"/>
                                        <p:tgtEl>
                                          <p:spTgt spid="19489"/>
                                        </p:tgtEl>
                                        <p:attrNameLst>
                                          <p:attrName>ppt_w</p:attrName>
                                        </p:attrNameLst>
                                      </p:cBhvr>
                                      <p:tavLst>
                                        <p:tav tm="0">
                                          <p:val>
                                            <p:fltVal val="0"/>
                                          </p:val>
                                        </p:tav>
                                        <p:tav tm="100000">
                                          <p:val>
                                            <p:strVal val="#ppt_w"/>
                                          </p:val>
                                        </p:tav>
                                      </p:tavLst>
                                    </p:anim>
                                    <p:anim calcmode="lin" valueType="num">
                                      <p:cBhvr>
                                        <p:cTn id="47" dur="500" fill="hold"/>
                                        <p:tgtEl>
                                          <p:spTgt spid="194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12" name="TextBox 11"/>
          <p:cNvSpPr txBox="1"/>
          <p:nvPr/>
        </p:nvSpPr>
        <p:spPr>
          <a:xfrm>
            <a:off x="285720" y="0"/>
            <a:ext cx="4073590" cy="923330"/>
          </a:xfrm>
          <a:prstGeom prst="rect">
            <a:avLst/>
          </a:prstGeom>
          <a:noFill/>
        </p:spPr>
        <p:txBody>
          <a:bodyPr wrap="square" rtlCol="0">
            <a:spAutoFit/>
          </a:bodyPr>
          <a:lstStyle/>
          <a:p>
            <a:pPr algn="ctr"/>
            <a:endParaRPr lang="en-US" dirty="0" smtClean="0"/>
          </a:p>
          <a:p>
            <a:pPr algn="ctr"/>
            <a:r>
              <a:rPr lang="en-US" b="1" dirty="0" smtClean="0"/>
              <a:t>SAFETY MEASURES </a:t>
            </a:r>
            <a:endParaRPr lang="ru-RU" b="1" dirty="0" smtClean="0"/>
          </a:p>
          <a:p>
            <a:pPr algn="ctr"/>
            <a:r>
              <a:rPr lang="en-US" b="1" dirty="0" smtClean="0"/>
              <a:t>FOR ELECTRICIAN AT WORK</a:t>
            </a:r>
            <a:endParaRPr lang="ru-RU" b="1" dirty="0"/>
          </a:p>
        </p:txBody>
      </p:sp>
      <p:sp>
        <p:nvSpPr>
          <p:cNvPr id="13" name="TextBox 12"/>
          <p:cNvSpPr txBox="1"/>
          <p:nvPr/>
        </p:nvSpPr>
        <p:spPr>
          <a:xfrm>
            <a:off x="214282" y="1428736"/>
            <a:ext cx="4000528" cy="3277820"/>
          </a:xfrm>
          <a:prstGeom prst="rect">
            <a:avLst/>
          </a:prstGeom>
          <a:noFill/>
        </p:spPr>
        <p:txBody>
          <a:bodyPr wrap="square" rtlCol="0">
            <a:spAutoFit/>
          </a:bodyPr>
          <a:lstStyle/>
          <a:p>
            <a:pPr algn="just">
              <a:lnSpc>
                <a:spcPct val="150000"/>
              </a:lnSpc>
              <a:buFont typeface="Wingdings" pitchFamily="2" charset="2"/>
              <a:buChar char="ü"/>
            </a:pPr>
            <a:r>
              <a:rPr lang="ru-RU" b="1" dirty="0" smtClean="0">
                <a:solidFill>
                  <a:schemeClr val="accent6">
                    <a:lumMod val="75000"/>
                  </a:schemeClr>
                </a:solidFill>
              </a:rPr>
              <a:t> </a:t>
            </a:r>
            <a:r>
              <a:rPr lang="en-US" b="1" dirty="0" smtClean="0">
                <a:solidFill>
                  <a:schemeClr val="accent6">
                    <a:lumMod val="75000"/>
                  </a:schemeClr>
                </a:solidFill>
              </a:rPr>
              <a:t>Safety signs</a:t>
            </a:r>
          </a:p>
          <a:p>
            <a:pPr algn="just">
              <a:lnSpc>
                <a:spcPct val="150000"/>
              </a:lnSpc>
              <a:buFont typeface="Wingdings" pitchFamily="2" charset="2"/>
              <a:buChar char="Ø"/>
            </a:pPr>
            <a:r>
              <a:rPr lang="ru-RU" b="1" dirty="0" smtClean="0">
                <a:solidFill>
                  <a:srgbClr val="FF0000"/>
                </a:solidFill>
              </a:rPr>
              <a:t> </a:t>
            </a:r>
            <a:r>
              <a:rPr lang="en-US" b="1" dirty="0" smtClean="0">
                <a:solidFill>
                  <a:srgbClr val="FF0000"/>
                </a:solidFill>
              </a:rPr>
              <a:t>Potential hazards at work</a:t>
            </a:r>
          </a:p>
          <a:p>
            <a:pPr algn="just">
              <a:lnSpc>
                <a:spcPct val="150000"/>
              </a:lnSpc>
              <a:buFont typeface="Wingdings" pitchFamily="2" charset="2"/>
              <a:buChar char="Ø"/>
            </a:pPr>
            <a:r>
              <a:rPr lang="ru-RU" b="1" dirty="0" smtClean="0"/>
              <a:t> </a:t>
            </a:r>
            <a:r>
              <a:rPr lang="en-US" b="1" dirty="0" smtClean="0"/>
              <a:t>First aid rules</a:t>
            </a:r>
          </a:p>
          <a:p>
            <a:pPr algn="just">
              <a:lnSpc>
                <a:spcPct val="150000"/>
              </a:lnSpc>
              <a:buFont typeface="Wingdings" pitchFamily="2" charset="2"/>
              <a:buChar char="Ø"/>
            </a:pPr>
            <a:r>
              <a:rPr lang="ru-RU" b="1" dirty="0" smtClean="0"/>
              <a:t> </a:t>
            </a:r>
            <a:r>
              <a:rPr lang="en-US" b="1" dirty="0" smtClean="0"/>
              <a:t>Means of individual protection</a:t>
            </a:r>
          </a:p>
          <a:p>
            <a:pPr algn="just">
              <a:lnSpc>
                <a:spcPct val="150000"/>
              </a:lnSpc>
              <a:buFont typeface="Wingdings" pitchFamily="2" charset="2"/>
              <a:buChar char="Ø"/>
            </a:pPr>
            <a:r>
              <a:rPr lang="ru-RU" b="1" dirty="0" smtClean="0"/>
              <a:t> </a:t>
            </a:r>
            <a:r>
              <a:rPr lang="en-US" b="1" dirty="0" smtClean="0"/>
              <a:t>Protective equipment</a:t>
            </a:r>
          </a:p>
          <a:p>
            <a:pPr algn="just">
              <a:lnSpc>
                <a:spcPct val="150000"/>
              </a:lnSpc>
              <a:buFont typeface="Wingdings" pitchFamily="2" charset="2"/>
              <a:buChar char="Ø"/>
            </a:pPr>
            <a:r>
              <a:rPr lang="ru-RU" b="1" dirty="0" smtClean="0"/>
              <a:t> </a:t>
            </a:r>
            <a:r>
              <a:rPr lang="en-US" b="1" dirty="0" smtClean="0"/>
              <a:t>Safe work practices</a:t>
            </a:r>
          </a:p>
          <a:p>
            <a:pPr algn="just">
              <a:lnSpc>
                <a:spcPct val="150000"/>
              </a:lnSpc>
              <a:buFont typeface="Wingdings" pitchFamily="2" charset="2"/>
              <a:buChar char="Ø"/>
            </a:pPr>
            <a:r>
              <a:rPr lang="ru-RU" b="1" dirty="0" smtClean="0"/>
              <a:t> </a:t>
            </a:r>
            <a:r>
              <a:rPr lang="en-US" b="1" dirty="0" smtClean="0"/>
              <a:t>How to report an accident</a:t>
            </a:r>
          </a:p>
          <a:p>
            <a:endParaRPr lang="ru-RU" dirty="0"/>
          </a:p>
        </p:txBody>
      </p:sp>
      <p:pic>
        <p:nvPicPr>
          <p:cNvPr id="15" name="Рисунок 14" descr="8319.jpg"/>
          <p:cNvPicPr>
            <a:picLocks noChangeAspect="1"/>
          </p:cNvPicPr>
          <p:nvPr/>
        </p:nvPicPr>
        <p:blipFill>
          <a:blip r:embed="rId2" cstate="print">
            <a:lum bright="11000" contrast="-11000"/>
          </a:blip>
          <a:stretch>
            <a:fillRect/>
          </a:stretch>
        </p:blipFill>
        <p:spPr>
          <a:xfrm>
            <a:off x="4456989" y="19634"/>
            <a:ext cx="4643469" cy="6809338"/>
          </a:xfrm>
          <a:prstGeom prst="rect">
            <a:avLst/>
          </a:prstGeom>
        </p:spPr>
      </p:pic>
      <p:pic>
        <p:nvPicPr>
          <p:cNvPr id="16" name="Рисунок 15" descr="images.jpeg"/>
          <p:cNvPicPr>
            <a:picLocks noChangeAspect="1"/>
          </p:cNvPicPr>
          <p:nvPr/>
        </p:nvPicPr>
        <p:blipFill>
          <a:blip r:embed="rId3" cstate="print"/>
          <a:stretch>
            <a:fillRect/>
          </a:stretch>
        </p:blipFill>
        <p:spPr>
          <a:xfrm>
            <a:off x="5709995" y="5807589"/>
            <a:ext cx="909087" cy="899852"/>
          </a:xfrm>
          <a:prstGeom prst="rect">
            <a:avLst/>
          </a:prstGeom>
        </p:spPr>
      </p:pic>
      <p:pic>
        <p:nvPicPr>
          <p:cNvPr id="17" name="Рисунок 16" descr="warning_hazardous_area.gif.jpg"/>
          <p:cNvPicPr/>
          <p:nvPr/>
        </p:nvPicPr>
        <p:blipFill>
          <a:blip r:embed="rId4" cstate="print"/>
          <a:stretch>
            <a:fillRect/>
          </a:stretch>
        </p:blipFill>
        <p:spPr>
          <a:xfrm>
            <a:off x="7858148" y="4929198"/>
            <a:ext cx="810771" cy="1094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1000" fill="hold"/>
                                        <p:tgtEl>
                                          <p:spTgt spid="13">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Potential hazards at work</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785786" y="2357430"/>
            <a:ext cx="7596951" cy="523220"/>
          </a:xfrm>
          <a:prstGeom prst="rect">
            <a:avLst/>
          </a:prstGeom>
          <a:noFill/>
        </p:spPr>
        <p:txBody>
          <a:bodyPr wrap="none" rtlCol="0">
            <a:spAutoFit/>
          </a:bodyPr>
          <a:lstStyle/>
          <a:p>
            <a:r>
              <a:rPr lang="en-US" sz="2800" b="1" dirty="0" smtClean="0"/>
              <a:t>What are the three main electrical hazards?</a:t>
            </a:r>
            <a:endParaRPr lang="ru-RU"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sz="2800" dirty="0" smtClean="0">
                <a:effectLst>
                  <a:outerShdw blurRad="38100" dist="38100" dir="2700000" algn="tl">
                    <a:srgbClr val="000000">
                      <a:alpha val="43137"/>
                    </a:srgbClr>
                  </a:outerShdw>
                </a:effectLst>
              </a:rPr>
              <a:t>Potential hazards at work</a:t>
            </a:r>
            <a:endParaRPr lang="en-US" sz="28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lum bright="20000"/>
          </a:blip>
          <a:srcRect l="9474" r="11578" b="2105"/>
          <a:stretch>
            <a:fillRect/>
          </a:stretch>
        </p:blipFill>
        <p:spPr bwMode="auto">
          <a:xfrm>
            <a:off x="4214810" y="1214422"/>
            <a:ext cx="1357322" cy="1683079"/>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cstate="print">
            <a:lum bright="20000"/>
          </a:blip>
          <a:srcRect l="12537" t="24390" r="3644"/>
          <a:stretch>
            <a:fillRect/>
          </a:stretch>
        </p:blipFill>
        <p:spPr bwMode="auto">
          <a:xfrm flipH="1">
            <a:off x="5429256" y="1500174"/>
            <a:ext cx="1500198" cy="2022006"/>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cstate="print">
            <a:lum bright="20000"/>
          </a:blip>
          <a:srcRect l="24038" t="9615" r="6730" b="29907"/>
          <a:stretch>
            <a:fillRect/>
          </a:stretch>
        </p:blipFill>
        <p:spPr bwMode="auto">
          <a:xfrm>
            <a:off x="4357686" y="3571876"/>
            <a:ext cx="2071702" cy="2857519"/>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lum bright="20000"/>
          </a:blip>
          <a:srcRect l="16774" t="12902" r="13870" b="14516"/>
          <a:stretch>
            <a:fillRect/>
          </a:stretch>
        </p:blipFill>
        <p:spPr bwMode="auto">
          <a:xfrm>
            <a:off x="6572264" y="2357430"/>
            <a:ext cx="1714512" cy="1285884"/>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l="3750" t="15000" b="15000"/>
          <a:stretch>
            <a:fillRect/>
          </a:stretch>
        </p:blipFill>
        <p:spPr bwMode="auto">
          <a:xfrm flipH="1">
            <a:off x="7358082" y="3429000"/>
            <a:ext cx="1833562" cy="1333496"/>
          </a:xfrm>
          <a:prstGeom prst="rect">
            <a:avLst/>
          </a:prstGeom>
          <a:noFill/>
          <a:ln w="9525">
            <a:solidFill>
              <a:schemeClr val="bg2">
                <a:lumMod val="50000"/>
              </a:schemeClr>
            </a:solidFill>
            <a:miter lim="800000"/>
            <a:headEnd/>
            <a:tailEnd/>
          </a:ln>
          <a:effectLst/>
        </p:spPr>
      </p:pic>
      <p:sp>
        <p:nvSpPr>
          <p:cNvPr id="11" name="TextBox 10"/>
          <p:cNvSpPr txBox="1"/>
          <p:nvPr/>
        </p:nvSpPr>
        <p:spPr>
          <a:xfrm>
            <a:off x="714348" y="1500174"/>
            <a:ext cx="2709396" cy="400110"/>
          </a:xfrm>
          <a:prstGeom prst="rect">
            <a:avLst/>
          </a:prstGeom>
          <a:noFill/>
        </p:spPr>
        <p:txBody>
          <a:bodyPr wrap="none" rtlCol="0">
            <a:spAutoFit/>
          </a:bodyPr>
          <a:lstStyle/>
          <a:p>
            <a:r>
              <a:rPr lang="en-US" sz="2000" b="1" dirty="0" smtClean="0"/>
              <a:t>COMMON HAZARDS</a:t>
            </a:r>
            <a:endParaRPr lang="ru-RU" sz="2000" b="1" dirty="0"/>
          </a:p>
        </p:txBody>
      </p:sp>
      <p:pic>
        <p:nvPicPr>
          <p:cNvPr id="2055" name="Picture 7"/>
          <p:cNvPicPr>
            <a:picLocks noChangeAspect="1" noChangeArrowheads="1"/>
          </p:cNvPicPr>
          <p:nvPr/>
        </p:nvPicPr>
        <p:blipFill>
          <a:blip r:embed="rId7" cstate="print">
            <a:lum bright="10000"/>
          </a:blip>
          <a:srcRect/>
          <a:stretch>
            <a:fillRect/>
          </a:stretch>
        </p:blipFill>
        <p:spPr bwMode="auto">
          <a:xfrm>
            <a:off x="6593679" y="4755224"/>
            <a:ext cx="2550321" cy="1674172"/>
          </a:xfrm>
          <a:prstGeom prst="rect">
            <a:avLst/>
          </a:prstGeom>
          <a:noFill/>
          <a:ln w="9525">
            <a:noFill/>
            <a:miter lim="800000"/>
            <a:headEnd/>
            <a:tailEnd/>
          </a:ln>
          <a:effectLst/>
        </p:spPr>
      </p:pic>
      <p:sp>
        <p:nvSpPr>
          <p:cNvPr id="12" name="TextBox 11"/>
          <p:cNvSpPr txBox="1"/>
          <p:nvPr/>
        </p:nvSpPr>
        <p:spPr>
          <a:xfrm>
            <a:off x="142844" y="1928802"/>
            <a:ext cx="3857652" cy="646331"/>
          </a:xfrm>
          <a:prstGeom prst="rect">
            <a:avLst/>
          </a:prstGeom>
          <a:noFill/>
        </p:spPr>
        <p:txBody>
          <a:bodyPr wrap="square" rtlCol="0">
            <a:spAutoFit/>
          </a:bodyPr>
          <a:lstStyle/>
          <a:p>
            <a:pPr marL="182563" indent="-182563" algn="just">
              <a:buFont typeface="Wingdings" pitchFamily="2" charset="2"/>
              <a:buChar char="§"/>
            </a:pPr>
            <a:r>
              <a:rPr lang="en-US" dirty="0" smtClean="0"/>
              <a:t>Lead, solvents, solder and other materials</a:t>
            </a:r>
            <a:endParaRPr lang="ru-RU" dirty="0" smtClean="0"/>
          </a:p>
        </p:txBody>
      </p:sp>
      <p:sp>
        <p:nvSpPr>
          <p:cNvPr id="13" name="TextBox 12"/>
          <p:cNvSpPr txBox="1"/>
          <p:nvPr/>
        </p:nvSpPr>
        <p:spPr>
          <a:xfrm>
            <a:off x="142844" y="2500306"/>
            <a:ext cx="4071966" cy="646331"/>
          </a:xfrm>
          <a:prstGeom prst="rect">
            <a:avLst/>
          </a:prstGeom>
          <a:noFill/>
        </p:spPr>
        <p:txBody>
          <a:bodyPr wrap="square" rtlCol="0">
            <a:spAutoFit/>
          </a:bodyPr>
          <a:lstStyle/>
          <a:p>
            <a:pPr marL="182563" indent="-182563" algn="just">
              <a:buFont typeface="Wingdings" pitchFamily="2" charset="2"/>
              <a:buChar char="§"/>
            </a:pPr>
            <a:r>
              <a:rPr lang="en-US" dirty="0" smtClean="0"/>
              <a:t>Risk of pain and injuries from awkward positions</a:t>
            </a:r>
            <a:endParaRPr lang="ru-RU" dirty="0" smtClean="0"/>
          </a:p>
        </p:txBody>
      </p:sp>
      <p:sp>
        <p:nvSpPr>
          <p:cNvPr id="15" name="TextBox 14"/>
          <p:cNvSpPr txBox="1"/>
          <p:nvPr/>
        </p:nvSpPr>
        <p:spPr>
          <a:xfrm>
            <a:off x="144000" y="4143380"/>
            <a:ext cx="4467890" cy="369332"/>
          </a:xfrm>
          <a:prstGeom prst="rect">
            <a:avLst/>
          </a:prstGeom>
          <a:noFill/>
        </p:spPr>
        <p:txBody>
          <a:bodyPr wrap="square" rtlCol="0">
            <a:spAutoFit/>
          </a:bodyPr>
          <a:lstStyle/>
          <a:p>
            <a:pPr marL="182563" indent="-182563" algn="just">
              <a:buFont typeface="Wingdings" pitchFamily="2" charset="2"/>
              <a:buChar char="§"/>
            </a:pPr>
            <a:r>
              <a:rPr lang="en-US" dirty="0" smtClean="0"/>
              <a:t>Risk of eye injury from flying particles</a:t>
            </a:r>
            <a:endParaRPr lang="ru-RU" dirty="0" smtClean="0"/>
          </a:p>
        </p:txBody>
      </p:sp>
      <p:sp>
        <p:nvSpPr>
          <p:cNvPr id="16" name="TextBox 15"/>
          <p:cNvSpPr txBox="1"/>
          <p:nvPr/>
        </p:nvSpPr>
        <p:spPr>
          <a:xfrm>
            <a:off x="142844" y="3500438"/>
            <a:ext cx="3929090" cy="646331"/>
          </a:xfrm>
          <a:prstGeom prst="rect">
            <a:avLst/>
          </a:prstGeom>
          <a:noFill/>
        </p:spPr>
        <p:txBody>
          <a:bodyPr wrap="square" rtlCol="0">
            <a:spAutoFit/>
          </a:bodyPr>
          <a:lstStyle/>
          <a:p>
            <a:pPr marL="182563" indent="-182563" algn="just">
              <a:buFont typeface="Wingdings" pitchFamily="2" charset="2"/>
              <a:buChar char="§"/>
            </a:pPr>
            <a:r>
              <a:rPr lang="en-US" dirty="0" smtClean="0"/>
              <a:t>Risk of infection from bird or rodent dropping</a:t>
            </a:r>
            <a:endParaRPr lang="ru-RU" dirty="0" smtClean="0"/>
          </a:p>
        </p:txBody>
      </p:sp>
      <p:sp>
        <p:nvSpPr>
          <p:cNvPr id="17" name="TextBox 16"/>
          <p:cNvSpPr txBox="1"/>
          <p:nvPr/>
        </p:nvSpPr>
        <p:spPr>
          <a:xfrm>
            <a:off x="142844" y="3143248"/>
            <a:ext cx="1714512" cy="369332"/>
          </a:xfrm>
          <a:prstGeom prst="rect">
            <a:avLst/>
          </a:prstGeom>
          <a:noFill/>
        </p:spPr>
        <p:txBody>
          <a:bodyPr wrap="square" rtlCol="0">
            <a:spAutoFit/>
          </a:bodyPr>
          <a:lstStyle/>
          <a:p>
            <a:pPr marL="182563" indent="-182563" algn="just">
              <a:buFont typeface="Wingdings" pitchFamily="2" charset="2"/>
              <a:buChar char="§"/>
            </a:pPr>
            <a:r>
              <a:rPr lang="en-US" dirty="0" smtClean="0"/>
              <a:t>UV radiation</a:t>
            </a:r>
            <a:endParaRPr lang="ru-RU" dirty="0" smtClean="0"/>
          </a:p>
        </p:txBody>
      </p:sp>
      <p:sp>
        <p:nvSpPr>
          <p:cNvPr id="18" name="Прямоугольник 17"/>
          <p:cNvSpPr/>
          <p:nvPr/>
        </p:nvSpPr>
        <p:spPr>
          <a:xfrm>
            <a:off x="142844" y="4500570"/>
            <a:ext cx="2357056" cy="369332"/>
          </a:xfrm>
          <a:prstGeom prst="rect">
            <a:avLst/>
          </a:prstGeom>
        </p:spPr>
        <p:txBody>
          <a:bodyPr wrap="none">
            <a:spAutoFit/>
          </a:bodyPr>
          <a:lstStyle/>
          <a:p>
            <a:pPr marL="182563" indent="-182563" algn="just">
              <a:buFont typeface="Wingdings" pitchFamily="2" charset="2"/>
              <a:buChar char="§"/>
            </a:pPr>
            <a:r>
              <a:rPr lang="en-US" dirty="0" smtClean="0"/>
              <a:t>Slips, trips and falls</a:t>
            </a:r>
            <a:endParaRPr lang="ru-RU" dirty="0" smtClean="0"/>
          </a:p>
        </p:txBody>
      </p:sp>
      <p:sp>
        <p:nvSpPr>
          <p:cNvPr id="20" name="Прямоугольник 19"/>
          <p:cNvSpPr/>
          <p:nvPr/>
        </p:nvSpPr>
        <p:spPr>
          <a:xfrm>
            <a:off x="142844" y="5214950"/>
            <a:ext cx="2652008" cy="369332"/>
          </a:xfrm>
          <a:prstGeom prst="rect">
            <a:avLst/>
          </a:prstGeom>
        </p:spPr>
        <p:txBody>
          <a:bodyPr wrap="none">
            <a:spAutoFit/>
          </a:bodyPr>
          <a:lstStyle/>
          <a:p>
            <a:pPr marL="182563" indent="-182563" algn="just">
              <a:buFont typeface="Wingdings" pitchFamily="2" charset="2"/>
              <a:buChar char="§"/>
            </a:pPr>
            <a:r>
              <a:rPr lang="en-US" dirty="0" smtClean="0"/>
              <a:t>Extreme temperatures</a:t>
            </a:r>
            <a:endParaRPr lang="ru-RU" dirty="0" smtClean="0"/>
          </a:p>
        </p:txBody>
      </p:sp>
      <p:sp>
        <p:nvSpPr>
          <p:cNvPr id="21" name="Прямоугольник 20"/>
          <p:cNvSpPr/>
          <p:nvPr/>
        </p:nvSpPr>
        <p:spPr>
          <a:xfrm>
            <a:off x="142844" y="4857760"/>
            <a:ext cx="3340338" cy="369332"/>
          </a:xfrm>
          <a:prstGeom prst="rect">
            <a:avLst/>
          </a:prstGeom>
        </p:spPr>
        <p:txBody>
          <a:bodyPr wrap="none">
            <a:spAutoFit/>
          </a:bodyPr>
          <a:lstStyle/>
          <a:p>
            <a:pPr marL="182563" indent="-182563" algn="just">
              <a:buFont typeface="Wingdings" pitchFamily="2" charset="2"/>
              <a:buChar char="§"/>
            </a:pPr>
            <a:r>
              <a:rPr lang="en-US" dirty="0" smtClean="0"/>
              <a:t>Working in cold or wet rooms</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2000"/>
                                        <p:tgtEl>
                                          <p:spTgt spid="2054"/>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fade">
                                      <p:cBhvr>
                                        <p:cTn id="32" dur="1000"/>
                                        <p:tgtEl>
                                          <p:spTgt spid="2051"/>
                                        </p:tgtEl>
                                      </p:cBhvr>
                                    </p:animEffect>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1000"/>
                                        <p:tgtEl>
                                          <p:spTgt spid="2052"/>
                                        </p:tgtEl>
                                      </p:cBhvr>
                                    </p:animEffect>
                                  </p:childTnLst>
                                </p:cTn>
                              </p:par>
                            </p:childTnLst>
                          </p:cTn>
                        </p:par>
                        <p:par>
                          <p:cTn id="37" fill="hold">
                            <p:stCondLst>
                              <p:cond delay="9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2055"/>
                                        </p:tgtEl>
                                        <p:attrNameLst>
                                          <p:attrName>style.visibility</p:attrName>
                                        </p:attrNameLst>
                                      </p:cBhvr>
                                      <p:to>
                                        <p:strVal val="visible"/>
                                      </p:to>
                                    </p:set>
                                    <p:animEffect transition="in" filter="fade">
                                      <p:cBhvr>
                                        <p:cTn id="47" dur="1000"/>
                                        <p:tgtEl>
                                          <p:spTgt spid="2055"/>
                                        </p:tgtEl>
                                      </p:cBhvr>
                                    </p:animEffect>
                                  </p:childTnLst>
                                </p:cTn>
                              </p:par>
                            </p:childTnLst>
                          </p:cTn>
                        </p:par>
                        <p:par>
                          <p:cTn id="48" fill="hold">
                            <p:stCondLst>
                              <p:cond delay="130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000"/>
                                        <p:tgtEl>
                                          <p:spTgt spid="21"/>
                                        </p:tgtEl>
                                      </p:cBhvr>
                                    </p:animEffect>
                                  </p:childTnLst>
                                </p:cTn>
                              </p:par>
                            </p:childTnLst>
                          </p:cTn>
                        </p:par>
                        <p:par>
                          <p:cTn id="52" fill="hold">
                            <p:stCondLst>
                              <p:cond delay="15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5" presetClass="entr" presetSubtype="5" fill="hold" nodeType="withEffect">
                                  <p:stCondLst>
                                    <p:cond delay="0"/>
                                  </p:stCondLst>
                                  <p:childTnLst>
                                    <p:set>
                                      <p:cBhvr>
                                        <p:cTn id="57" dur="1" fill="hold">
                                          <p:stCondLst>
                                            <p:cond delay="0"/>
                                          </p:stCondLst>
                                        </p:cTn>
                                        <p:tgtEl>
                                          <p:spTgt spid="2056"/>
                                        </p:tgtEl>
                                        <p:attrNameLst>
                                          <p:attrName>style.visibility</p:attrName>
                                        </p:attrNameLst>
                                      </p:cBhvr>
                                      <p:to>
                                        <p:strVal val="visible"/>
                                      </p:to>
                                    </p:set>
                                    <p:animEffect transition="in" filter="checkerboard(down)">
                                      <p:cBhvr>
                                        <p:cTn id="58"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P spid="20" grpId="0"/>
      <p:bldP spid="21" grpId="0"/>
    </p:bldLst>
  </p:timing>
</p:sld>
</file>

<file path=ppt/theme/theme1.xml><?xml version="1.0" encoding="utf-8"?>
<a:theme xmlns:a="http://schemas.openxmlformats.org/drawingml/2006/main" name="cdb2004c006l">
  <a:themeElements>
    <a:clrScheme name="sample 3">
      <a:dk1>
        <a:srgbClr val="18418C"/>
      </a:dk1>
      <a:lt1>
        <a:srgbClr val="FFFFFF"/>
      </a:lt1>
      <a:dk2>
        <a:srgbClr val="FFFFE7"/>
      </a:dk2>
      <a:lt2>
        <a:srgbClr val="DDDDDD"/>
      </a:lt2>
      <a:accent1>
        <a:srgbClr val="3492B4"/>
      </a:accent1>
      <a:accent2>
        <a:srgbClr val="7CB444"/>
      </a:accent2>
      <a:accent3>
        <a:srgbClr val="FFFFFF"/>
      </a:accent3>
      <a:accent4>
        <a:srgbClr val="133677"/>
      </a:accent4>
      <a:accent5>
        <a:srgbClr val="AEC7D6"/>
      </a:accent5>
      <a:accent6>
        <a:srgbClr val="70A33D"/>
      </a:accent6>
      <a:hlink>
        <a:srgbClr val="6A9EB0"/>
      </a:hlink>
      <a:folHlink>
        <a:srgbClr val="336699"/>
      </a:folHlink>
    </a:clrScheme>
    <a:fontScheme name="sample">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66"/>
        </a:dk1>
        <a:lt1>
          <a:srgbClr val="FFFFFF"/>
        </a:lt1>
        <a:dk2>
          <a:srgbClr val="FFFFFF"/>
        </a:dk2>
        <a:lt2>
          <a:srgbClr val="B2B2B2"/>
        </a:lt2>
        <a:accent1>
          <a:srgbClr val="C0D070"/>
        </a:accent1>
        <a:accent2>
          <a:srgbClr val="0099CC"/>
        </a:accent2>
        <a:accent3>
          <a:srgbClr val="FFFFFF"/>
        </a:accent3>
        <a:accent4>
          <a:srgbClr val="000056"/>
        </a:accent4>
        <a:accent5>
          <a:srgbClr val="DCE4BB"/>
        </a:accent5>
        <a:accent6>
          <a:srgbClr val="008AB9"/>
        </a:accent6>
        <a:hlink>
          <a:srgbClr val="CA9938"/>
        </a:hlink>
        <a:folHlink>
          <a:srgbClr val="166A84"/>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FFFFE7"/>
        </a:dk2>
        <a:lt2>
          <a:srgbClr val="B2B2B2"/>
        </a:lt2>
        <a:accent1>
          <a:srgbClr val="6D77BF"/>
        </a:accent1>
        <a:accent2>
          <a:srgbClr val="FF9966"/>
        </a:accent2>
        <a:accent3>
          <a:srgbClr val="FFFFFF"/>
        </a:accent3>
        <a:accent4>
          <a:srgbClr val="000056"/>
        </a:accent4>
        <a:accent5>
          <a:srgbClr val="BABDDC"/>
        </a:accent5>
        <a:accent6>
          <a:srgbClr val="E78A5C"/>
        </a:accent6>
        <a:hlink>
          <a:srgbClr val="A959A1"/>
        </a:hlink>
        <a:folHlink>
          <a:srgbClr val="3AABC6"/>
        </a:folHlink>
      </a:clrScheme>
      <a:clrMap bg1="lt1" tx1="dk1" bg2="lt2" tx2="dk2" accent1="accent1" accent2="accent2" accent3="accent3" accent4="accent4" accent5="accent5" accent6="accent6" hlink="hlink" folHlink="folHlink"/>
    </a:extraClrScheme>
    <a:extraClrScheme>
      <a:clrScheme name="sample 3">
        <a:dk1>
          <a:srgbClr val="18418C"/>
        </a:dk1>
        <a:lt1>
          <a:srgbClr val="FFFFFF"/>
        </a:lt1>
        <a:dk2>
          <a:srgbClr val="FFFFE7"/>
        </a:dk2>
        <a:lt2>
          <a:srgbClr val="DDDDDD"/>
        </a:lt2>
        <a:accent1>
          <a:srgbClr val="3492B4"/>
        </a:accent1>
        <a:accent2>
          <a:srgbClr val="7CB444"/>
        </a:accent2>
        <a:accent3>
          <a:srgbClr val="FFFFFF"/>
        </a:accent3>
        <a:accent4>
          <a:srgbClr val="133677"/>
        </a:accent4>
        <a:accent5>
          <a:srgbClr val="AEC7D6"/>
        </a:accent5>
        <a:accent6>
          <a:srgbClr val="70A33D"/>
        </a:accent6>
        <a:hlink>
          <a:srgbClr val="6A9EB0"/>
        </a:hlink>
        <a:folHlink>
          <a:srgbClr val="33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cdb2004c006l</Template>
  <TotalTime>643</TotalTime>
  <Words>1204</Words>
  <Application>Microsoft Office PowerPoint</Application>
  <PresentationFormat>Экран (4:3)</PresentationFormat>
  <Paragraphs>255</Paragraphs>
  <Slides>31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31</vt:i4>
      </vt:variant>
    </vt:vector>
  </HeadingPairs>
  <TitlesOfParts>
    <vt:vector size="34" baseType="lpstr">
      <vt:lpstr>cdb2004c006l</vt:lpstr>
      <vt:lpstr>Image</vt:lpstr>
      <vt:lpstr>Документ</vt:lpstr>
      <vt:lpstr>ЙОШКАР-ОЛИНСКИЙ АГРАРНЫЙ КОЛЛЕДЖ</vt:lpstr>
      <vt:lpstr>Иностранный язык</vt:lpstr>
      <vt:lpstr>Иностранный язык</vt:lpstr>
      <vt:lpstr>Слайд 4</vt:lpstr>
      <vt:lpstr>Слайд 5</vt:lpstr>
      <vt:lpstr>Safety signs</vt:lpstr>
      <vt:lpstr>Слайд 7</vt:lpstr>
      <vt:lpstr>Potential hazards at work</vt:lpstr>
      <vt:lpstr>Potential hazards at work</vt:lpstr>
      <vt:lpstr>Potential hazards at work</vt:lpstr>
      <vt:lpstr>Potential hazards at work</vt:lpstr>
      <vt:lpstr>Potential hazards at work</vt:lpstr>
      <vt:lpstr>Слайд 13</vt:lpstr>
      <vt:lpstr>First aid rules</vt:lpstr>
      <vt:lpstr>First aid rules</vt:lpstr>
      <vt:lpstr>First aid rules</vt:lpstr>
      <vt:lpstr> Safety measures for electrician at work </vt:lpstr>
      <vt:lpstr>Слайд 18</vt:lpstr>
      <vt:lpstr>Means of individual protection</vt:lpstr>
      <vt:lpstr> SAFETY MEASURES  FOR ELECTRICIAN AT WORK </vt:lpstr>
      <vt:lpstr>Слайд 21</vt:lpstr>
      <vt:lpstr>Protective equipment</vt:lpstr>
      <vt:lpstr>Protective equipment</vt:lpstr>
      <vt:lpstr>Protective equipment</vt:lpstr>
      <vt:lpstr> Protective equipment: lockout/tagout </vt:lpstr>
      <vt:lpstr>Слайд 26</vt:lpstr>
      <vt:lpstr>Safe work practices</vt:lpstr>
      <vt:lpstr>Слайд 28</vt:lpstr>
      <vt:lpstr>How to report an accident</vt:lpstr>
      <vt:lpstr>Слайд 30</vt:lpstr>
      <vt:lpstr>Слайд 31</vt:lpstr>
    </vt:vector>
  </TitlesOfParts>
  <Company>Йошкар-Олинский аграрный коледж</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ЙОШКАР-ОЛИНСКИЙ АГРАРНЫЙ КОЛЛЕДЖ ГОУ ВПО «МарГТУ»</dc:title>
  <dc:creator>User</dc:creator>
  <cp:lastModifiedBy>Admin</cp:lastModifiedBy>
  <cp:revision>81</cp:revision>
  <dcterms:created xsi:type="dcterms:W3CDTF">2010-10-26T10:13:13Z</dcterms:created>
  <dcterms:modified xsi:type="dcterms:W3CDTF">2013-11-24T18:19:20Z</dcterms:modified>
</cp:coreProperties>
</file>