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428" r:id="rId1"/>
    <p:sldMasterId id="2147484440" r:id="rId2"/>
    <p:sldMasterId id="2147484452" r:id="rId3"/>
  </p:sldMasterIdLst>
  <p:notesMasterIdLst>
    <p:notesMasterId r:id="rId42"/>
  </p:notesMasterIdLst>
  <p:sldIdLst>
    <p:sldId id="357" r:id="rId4"/>
    <p:sldId id="256" r:id="rId5"/>
    <p:sldId id="322" r:id="rId6"/>
    <p:sldId id="360" r:id="rId7"/>
    <p:sldId id="341" r:id="rId8"/>
    <p:sldId id="342" r:id="rId9"/>
    <p:sldId id="365" r:id="rId10"/>
    <p:sldId id="364" r:id="rId11"/>
    <p:sldId id="355" r:id="rId12"/>
    <p:sldId id="340" r:id="rId13"/>
    <p:sldId id="331" r:id="rId14"/>
    <p:sldId id="326" r:id="rId15"/>
    <p:sldId id="366" r:id="rId16"/>
    <p:sldId id="343" r:id="rId17"/>
    <p:sldId id="348" r:id="rId18"/>
    <p:sldId id="368" r:id="rId19"/>
    <p:sldId id="344" r:id="rId20"/>
    <p:sldId id="328" r:id="rId21"/>
    <p:sldId id="333" r:id="rId22"/>
    <p:sldId id="346" r:id="rId23"/>
    <p:sldId id="330" r:id="rId24"/>
    <p:sldId id="338" r:id="rId25"/>
    <p:sldId id="349" r:id="rId26"/>
    <p:sldId id="370" r:id="rId27"/>
    <p:sldId id="371" r:id="rId28"/>
    <p:sldId id="372" r:id="rId29"/>
    <p:sldId id="374" r:id="rId30"/>
    <p:sldId id="375" r:id="rId31"/>
    <p:sldId id="347" r:id="rId32"/>
    <p:sldId id="361" r:id="rId33"/>
    <p:sldId id="363" r:id="rId34"/>
    <p:sldId id="362" r:id="rId35"/>
    <p:sldId id="351" r:id="rId36"/>
    <p:sldId id="353" r:id="rId37"/>
    <p:sldId id="352" r:id="rId38"/>
    <p:sldId id="377" r:id="rId39"/>
    <p:sldId id="359" r:id="rId40"/>
    <p:sldId id="376" r:id="rId41"/>
  </p:sldIdLst>
  <p:sldSz cx="9144000" cy="6858000" type="screen4x3"/>
  <p:notesSz cx="6858000" cy="9144000"/>
  <p:embeddedFontLst>
    <p:embeddedFont>
      <p:font typeface="Century Gothic" pitchFamily="34" charset="0"/>
      <p:regular r:id="rId43"/>
      <p:bold r:id="rId44"/>
      <p:italic r:id="rId45"/>
      <p:boldItalic r:id="rId46"/>
    </p:embeddedFont>
    <p:embeddedFont>
      <p:font typeface="Andalus" charset="-78"/>
      <p:regular r:id="rId47"/>
    </p:embeddedFont>
    <p:embeddedFont>
      <p:font typeface="Calibri" pitchFamily="34" charset="0"/>
      <p:regular r:id="rId48"/>
      <p:bold r:id="rId49"/>
      <p:italic r:id="rId50"/>
      <p:boldItalic r:id="rId51"/>
    </p:embeddedFont>
    <p:embeddedFont>
      <p:font typeface="Wingdings 2" pitchFamily="18" charset="2"/>
      <p:regular r:id="rId52"/>
    </p:embeddedFont>
    <p:embeddedFont>
      <p:font typeface="Verdana" pitchFamily="34" charset="0"/>
      <p:regular r:id="rId53"/>
      <p:bold r:id="rId54"/>
      <p:italic r:id="rId55"/>
      <p:boldItalic r:id="rId5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99FF66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 varScale="1">
        <p:scale>
          <a:sx n="77" d="100"/>
          <a:sy n="77" d="100"/>
        </p:scale>
        <p:origin x="-2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5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5CC0-D676-4AF3-B17B-633A3E5407F2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412F02-766D-4251-BDFB-6F69977829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809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2F02-766D-4251-BDFB-6F699778296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07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2F02-766D-4251-BDFB-6F699778296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07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2F02-766D-4251-BDFB-6F699778296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07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2F02-766D-4251-BDFB-6F699778296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074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2F02-766D-4251-BDFB-6F699778296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074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2F02-766D-4251-BDFB-6F699778296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074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12F02-766D-4251-BDFB-6F699778296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522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38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560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851428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795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4186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3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16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725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941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938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7194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D13B095C-3926-4AC3-8855-AD4BE6519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1611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19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31041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320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145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3319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39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2318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441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76023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30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1276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866AA3-283A-4136-BC2F-B222F2EC8782}" type="datetimeFigureOut">
              <a:rPr lang="ru-RU" smtClean="0">
                <a:solidFill>
                  <a:prstClr val="white"/>
                </a:solidFill>
              </a:rPr>
              <a:pPr/>
              <a:t>18.02.2014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13B095C-3926-4AC3-8855-AD4BE65198AB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834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92.jpeg"/><Relationship Id="rId7" Type="http://schemas.openxmlformats.org/officeDocument/2006/relationships/image" Target="../media/image96.gi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png"/><Relationship Id="rId10" Type="http://schemas.openxmlformats.org/officeDocument/2006/relationships/image" Target="../media/image99.pn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5199112" cy="136207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9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29124" y="4509120"/>
            <a:ext cx="4143404" cy="2171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Кремнева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 Марина Ивановна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Педагог дополнительного образования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МБОУ ДОД ДДТ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</a:rPr>
              <a:t>г</a:t>
            </a:r>
            <a:r>
              <a:rPr lang="ru-RU" sz="2000" b="1" dirty="0" smtClean="0">
                <a:solidFill>
                  <a:prstClr val="white"/>
                </a:solidFill>
              </a:rPr>
              <a:t>. о. Железнодорожный</a:t>
            </a:r>
          </a:p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4051" y="116632"/>
            <a:ext cx="42450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dalus" pitchFamily="18" charset="-78"/>
              </a:rPr>
              <a:t>ПОЛОСАТАЯ </a:t>
            </a:r>
            <a:endParaRPr lang="ru-RU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ndalus" pitchFamily="18" charset="-78"/>
            </a:endParaRPr>
          </a:p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ndalus" pitchFamily="18" charset="-78"/>
              </a:rPr>
              <a:t>ЯГОДА 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21468895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Арбуз – травянистое растение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Алексей\Desktop\1346409302_img_228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8589" y="1412776"/>
            <a:ext cx="5856651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99117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Бахча – арбузное поле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2050" name="Picture 2" descr="C:\Users\Алексей\Desktop\0_42a15_2aace5f7_X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102830" cy="4386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584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Так цветет арбуз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Picture 2" descr="C:\Users\Алексей\Desktop\2_imgp3139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983560" cy="4487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568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ОПЫЛЕНИЕ ЦВЕТКОВ АРБУЗА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1026" name="Picture 2" descr="C:\Users\Алексей\Desktop\pic18_2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336705" cy="47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65766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ПЛОД АРБУЗА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5" name="Picture 2" descr="C:\Users\Алексей\Desktop\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777372" cy="4518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5680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СОРТА АРБУЗА</a:t>
            </a:r>
            <a:endParaRPr lang="ru-RU" sz="4000" b="1" dirty="0">
              <a:latin typeface="+mn-lt"/>
            </a:endParaRPr>
          </a:p>
        </p:txBody>
      </p:sp>
      <p:pic>
        <p:nvPicPr>
          <p:cNvPr id="1026" name="Picture 2" descr="C:\Users\Алексей\Desktop\485317749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16000"/>
            <a:ext cx="3733800" cy="27924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Алексей\Desktop\10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985838"/>
            <a:ext cx="4105275" cy="27368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кримсон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01879"/>
            <a:ext cx="3480571" cy="2895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Алексей\Desktop\огоне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22753"/>
            <a:ext cx="3733800" cy="28947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1509" y="6181556"/>
            <a:ext cx="141609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ОГОНЕК</a:t>
            </a:r>
            <a:endParaRPr lang="ru-RU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1509" y="3500304"/>
            <a:ext cx="165320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ХОЛОДОК</a:t>
            </a:r>
            <a:endParaRPr lang="ru-RU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1395" y="3491920"/>
            <a:ext cx="22172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КАРМИННЫЙ</a:t>
            </a:r>
            <a:endParaRPr lang="ru-RU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7784" y="6236049"/>
            <a:ext cx="17091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КРИМСОН</a:t>
            </a:r>
            <a:endParaRPr lang="ru-RU" sz="2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5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828288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Почему арбуз полосатый?</a:t>
            </a:r>
            <a:endParaRPr lang="ru-RU" sz="4000" b="1" dirty="0">
              <a:latin typeface="+mn-lt"/>
            </a:endParaRPr>
          </a:p>
        </p:txBody>
      </p:sp>
      <p:pic>
        <p:nvPicPr>
          <p:cNvPr id="1026" name="Picture 2" descr="C:\Users\Алексей\Desktop\1345278837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069" y="1052736"/>
            <a:ext cx="6247425" cy="4685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26226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Алексей\Desktop\70543dcaa48d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76488" cy="368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лексей\Desktop\70543dcaa48d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3060061" cy="3069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лексей\Desktop\70543dcaa48d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41327"/>
            <a:ext cx="2047282" cy="205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36096" y="404664"/>
            <a:ext cx="331501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ВЕЛИЧИНА </a:t>
            </a:r>
          </a:p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АРБУЗА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2392" y="3789040"/>
            <a:ext cx="32047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АРБУЗИЩЕ</a:t>
            </a:r>
            <a:endParaRPr lang="ru-RU" sz="44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78002" y="5157192"/>
            <a:ext cx="17308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АРБУЗ</a:t>
            </a:r>
            <a:endParaRPr lang="ru-RU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29457" y="5995171"/>
            <a:ext cx="19906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АРБУЗИК</a:t>
            </a:r>
            <a:endParaRPr lang="ru-RU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598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51339" y="18864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Самый большой арбуз </a:t>
            </a:r>
            <a:br>
              <a:rPr lang="ru-RU" sz="4000" b="1" dirty="0" smtClean="0">
                <a:latin typeface="+mn-lt"/>
                <a:cs typeface="Arial" pitchFamily="34" charset="0"/>
              </a:rPr>
            </a:br>
            <a:r>
              <a:rPr lang="ru-RU" sz="4000" b="1" dirty="0" smtClean="0">
                <a:latin typeface="+mn-lt"/>
                <a:cs typeface="Arial" pitchFamily="34" charset="0"/>
              </a:rPr>
              <a:t>В МИРЕ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3" name="Picture 2" descr="C:\Users\Алексей\Desktop\samij-bolshoj-arbuz-sajt-sovetov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9568" y="1410838"/>
            <a:ext cx="6584799" cy="446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88224" y="5996085"/>
            <a:ext cx="16097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122 кг</a:t>
            </a:r>
            <a:endParaRPr lang="ru-RU" sz="4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4646" y="6042392"/>
            <a:ext cx="5107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ВЫРАСТИЛИ В США</a:t>
            </a:r>
            <a:endParaRPr lang="ru-RU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75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-99392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Самый маленький арбуз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4098" name="Picture 2" descr="C:\Users\Алексей\Desktop\арбуз фото\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776"/>
            <a:ext cx="4294443" cy="3206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Алексей\Desktop\watermelon_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259515" cy="3182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791129" y="5013176"/>
            <a:ext cx="55599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ВЫРАСТИЛИ В КИТАЕ</a:t>
            </a:r>
            <a:endParaRPr lang="ru-RU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77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Арбуз – БОЛЬШАЯ ЯГОДА</a:t>
            </a:r>
            <a:br>
              <a:rPr lang="ru-RU" sz="4000" b="1" dirty="0" smtClean="0">
                <a:latin typeface="+mn-lt"/>
              </a:rPr>
            </a:br>
            <a:endParaRPr lang="ru-RU" sz="4000" dirty="0">
              <a:latin typeface="+mn-lt"/>
            </a:endParaRPr>
          </a:p>
        </p:txBody>
      </p:sp>
      <p:pic>
        <p:nvPicPr>
          <p:cNvPr id="1030" name="Picture 6" descr="C:\Users\Алексей\Desktop\picture-10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911171" cy="4590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971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37766" y="-24340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ФОРМА АРБУЗА</a:t>
            </a:r>
            <a:endParaRPr lang="ru-RU" sz="4000" b="1" dirty="0">
              <a:latin typeface="+mn-lt"/>
            </a:endParaRPr>
          </a:p>
        </p:txBody>
      </p:sp>
      <p:pic>
        <p:nvPicPr>
          <p:cNvPr id="7170" name="Picture 2" descr="C:\Users\Алексей\Desktop\04b616c6d314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2952328" cy="431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лексей\Desktop\5ca908e8a16c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355976" y="1484784"/>
            <a:ext cx="4261803" cy="430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6165304"/>
            <a:ext cx="29188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ОВАЛЬНЫЙ АРБУЗ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08104" y="6165303"/>
            <a:ext cx="26300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КРУГЛЫЙ АРБУЗ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539552" y="2060848"/>
            <a:ext cx="3733800" cy="3505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             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</a:t>
            </a:r>
            <a:br>
              <a:rPr lang="ru-RU" sz="3200" b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    </a:t>
            </a: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9" name="Picture 7" descr="C:\Users\Алексей\Desktop\425556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435" y="116632"/>
            <a:ext cx="4104456" cy="2930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Алексей\Desktop\arbuz_k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9626" y="3581862"/>
            <a:ext cx="4722330" cy="275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Алексей\Desktop\pyramid-shaped-watermelon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49376"/>
            <a:ext cx="3855455" cy="2891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лексей\Desktop\japan_heart_shaped_watermel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1862"/>
            <a:ext cx="3224932" cy="3149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3729" y="2967335"/>
            <a:ext cx="198560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ЧЕЛОВЕЧЕК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3124354"/>
            <a:ext cx="21201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ПИРАМИДКА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2024" y="6169306"/>
            <a:ext cx="174400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СЕРДЕЧКО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8216" y="6194887"/>
            <a:ext cx="32494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КУБИЧЕСКИЙ АРБУЗ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лексей\Desktop\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23528" y="1268760"/>
            <a:ext cx="4248472" cy="2832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144" y="-315416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МЯКОТЬ АРБУЗА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Picture 2" descr="C:\Users\Алексей\Desktop\1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9396" y="1268760"/>
            <a:ext cx="4104456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Амир\Desktop\В Интернет\1_1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504" y="4335105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C:\Users\Амир\Desktop\В Интернет\de5f7c2189ab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67249" y="4336301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Амир\Desktop\В Интернет\arbuz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58800" y="4335105"/>
            <a:ext cx="285748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566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387424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СЕМЕНА АРБУЗА</a:t>
            </a:r>
            <a:endParaRPr lang="ru-RU" sz="4000" b="1" dirty="0">
              <a:latin typeface="+mn-lt"/>
            </a:endParaRPr>
          </a:p>
        </p:txBody>
      </p:sp>
      <p:pic>
        <p:nvPicPr>
          <p:cNvPr id="1026" name="Picture 2" descr="C:\Users\Алексей\Desktop\все о арбузе\арбуз фото\2-prodam-semena-arbuza-dyini-tyikvy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74" y="836712"/>
            <a:ext cx="3733800" cy="3579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все о арбузе\арбуз фото\80725-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733800" cy="2800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Desktop\201104082147082057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547" y="3637252"/>
            <a:ext cx="3687193" cy="2938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Desktop\20110408213733930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203" y="3637253"/>
            <a:ext cx="3918108" cy="29385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3121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КЛЕТКИ КОЖИЦЫ</a:t>
            </a:r>
            <a:endParaRPr lang="ru-RU" sz="4000" b="1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Picture 3" descr="C:\Users\Алексей\Desktop\Хлорофилл - энергия солнц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2580" y="2637545"/>
            <a:ext cx="5221042" cy="3132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1386" y="1340768"/>
            <a:ext cx="378343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ЗЁРНА</a:t>
            </a:r>
          </a:p>
          <a:p>
            <a:pPr algn="ctr"/>
            <a:r>
              <a:rPr lang="ru-RU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ХЛОРОФИЛЛА</a:t>
            </a:r>
            <a:endParaRPr lang="ru-RU" sz="3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Алексей\Desktop\b13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582" y="1524519"/>
            <a:ext cx="2831416" cy="4218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9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КЛЕТКИ МЯКОТИ</a:t>
            </a:r>
            <a:endParaRPr lang="ru-RU" sz="4000" b="1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98520"/>
            <a:ext cx="625852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08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АРБУЗЫ МОГУТ БЫТЬ ОПАСНЫ</a:t>
            </a:r>
            <a:endParaRPr lang="ru-RU" sz="4000" b="1" dirty="0">
              <a:latin typeface="+mn-lt"/>
            </a:endParaRPr>
          </a:p>
        </p:txBody>
      </p:sp>
      <p:pic>
        <p:nvPicPr>
          <p:cNvPr id="1026" name="Picture 2" descr="C:\Users\Алексей\Desktop\bazar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313884" cy="4209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389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ИЗМЕРЕНИЕ НИТРАТОВ В АРБУЗЕ</a:t>
            </a:r>
            <a:endParaRPr lang="ru-RU" sz="4000" b="1" dirty="0">
              <a:latin typeface="+mn-lt"/>
            </a:endParaRPr>
          </a:p>
        </p:txBody>
      </p:sp>
      <p:pic>
        <p:nvPicPr>
          <p:cNvPr id="2050" name="Picture 2" descr="C:\Users\Алексей\Desktop\5800c5b4e8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800"/>
            <a:ext cx="30861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Алексей\Desktop\A18-2_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2262" y="1639357"/>
            <a:ext cx="3067762" cy="40801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92383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24340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ПРОБА НА НИТРАТЫ</a:t>
            </a:r>
            <a:endParaRPr lang="ru-RU" sz="4000" b="1" dirty="0">
              <a:latin typeface="+mn-lt"/>
            </a:endParaRPr>
          </a:p>
        </p:txBody>
      </p:sp>
      <p:pic>
        <p:nvPicPr>
          <p:cNvPr id="5" name="Picture 2" descr="C:\Users\Алексей\Desktop\arbuz_v_stakan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6121441" cy="4614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427690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АРБУЗ  ПОЛЕЗЕН</a:t>
            </a:r>
            <a:endParaRPr lang="ru-RU" sz="4000" b="1" dirty="0">
              <a:latin typeface="+mn-lt"/>
            </a:endParaRPr>
          </a:p>
        </p:txBody>
      </p:sp>
      <p:pic>
        <p:nvPicPr>
          <p:cNvPr id="7170" name="Picture 2" descr="C:\Users\Алексей\Desktop\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4224300" cy="28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ей\Desktop\1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89040"/>
            <a:ext cx="4091880" cy="27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мир\Desktop\В Интернет\0_28ab8_49c6284e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894" y="1220496"/>
            <a:ext cx="3024336" cy="224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БСХТ\Рабочий стол\В Интернет\1310737241_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41776" y="1220496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Амир\Desktop\В Интернет\article_image-image-article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1198485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5278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Арбуз – </a:t>
            </a:r>
            <a:br>
              <a:rPr lang="ru-RU" sz="4000" b="1" dirty="0" smtClean="0">
                <a:latin typeface="+mn-lt"/>
                <a:cs typeface="Arial" pitchFamily="34" charset="0"/>
              </a:rPr>
            </a:br>
            <a:r>
              <a:rPr lang="ru-RU" sz="4000" b="1" dirty="0" smtClean="0">
                <a:latin typeface="+mn-lt"/>
                <a:cs typeface="Arial" pitchFamily="34" charset="0"/>
              </a:rPr>
              <a:t>«господин пустыни»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2050" name="Picture 2" descr="C:\Users\Алексей\Desktop\97_sudan_desert_camels_water_melon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59632" y="1484784"/>
            <a:ext cx="6587288" cy="4231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69711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-378296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АРБУЗНЫЕ ЛАКОМСТВА</a:t>
            </a:r>
            <a:endParaRPr lang="ru-RU" sz="4000" b="1" dirty="0">
              <a:latin typeface="+mn-lt"/>
            </a:endParaRPr>
          </a:p>
        </p:txBody>
      </p:sp>
      <p:pic>
        <p:nvPicPr>
          <p:cNvPr id="9" name="Picture 7" descr="C:\Users\Алексей\Desktop\Middle-Child-Syndrom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953" y="3705054"/>
            <a:ext cx="4246362" cy="2830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Алексей\Desktop\picture-141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081" y="764704"/>
            <a:ext cx="4187205" cy="27914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Алексей\Desktop\2012-06-25arbuz_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64704"/>
            <a:ext cx="4163605" cy="2770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детеночек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249" y="3705054"/>
            <a:ext cx="3942705" cy="295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0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лексей\Desktop\arbuzy-marinovannye-v-banka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71" y="3432479"/>
            <a:ext cx="4070373" cy="3048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Алексей\Desktop\0_68cfe_238cb010_ori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9967" y="332656"/>
            <a:ext cx="4185299" cy="2762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4" descr="C:\Users\Алексей\Desktop\05-arbuz-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3841" y="3466743"/>
            <a:ext cx="4237550" cy="2980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0" name="Picture 2" descr="C:\Users\Алексей\Desktop\arbuzyi-marinovannyi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621" y="332656"/>
            <a:ext cx="4155875" cy="2767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527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4639132590_cd7952d75c_o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070" y="3429000"/>
            <a:ext cx="4138991" cy="2749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Алексей\Desktop\000737cd3a78493d12f5342f445f4d79_2509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7711"/>
            <a:ext cx="4258922" cy="5678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 descr="C:\Users\Алексей\Desktop\05-arbuz-honey-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318" y="500234"/>
            <a:ext cx="411474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3274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Алексей\Desktop\Photo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21" y="3429000"/>
            <a:ext cx="4121877" cy="3091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Алексей\Desktop\490-05-s-0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21" y="339152"/>
            <a:ext cx="4076864" cy="2711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Алексей\Desktop\490-05-s-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988" y="3366341"/>
            <a:ext cx="3813332" cy="3126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Алексей\Desktop\05-arbuz-des-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32656"/>
            <a:ext cx="4081279" cy="26664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1532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Алексей\Desktop\все о арбузе\арбузные лакомства\ro_big_01531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2734"/>
            <a:ext cx="4237061" cy="2812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 descr="C:\Users\Алексей\Desktop\все о арбузе\арбузные лакомства\_800_600_95_1831847061737016614.p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41598"/>
            <a:ext cx="4174906" cy="2964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 descr="C:\Users\Алексей\Desktop\zhiv.arbyz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2733"/>
            <a:ext cx="4047894" cy="2901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C:\Users\Алексей\Desktop\05-arbuz-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03" y="3466053"/>
            <a:ext cx="4200411" cy="2915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9479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48551" y="0"/>
            <a:ext cx="7924800" cy="1143000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+mn-lt"/>
              </a:rPr>
              <a:t>ХУДОЖЕСТВЕННАЯ РЕЗЬБА ПО АРБУЗУ </a:t>
            </a:r>
            <a:endParaRPr lang="ru-RU" sz="3600" b="1" dirty="0">
              <a:latin typeface="+mn-lt"/>
            </a:endParaRPr>
          </a:p>
        </p:txBody>
      </p:sp>
      <p:pic>
        <p:nvPicPr>
          <p:cNvPr id="4098" name="Picture 2" descr="C:\Users\Алексей\Desktop\37abc38e05fd4bc057c7a96762ac7b08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989" y="1124744"/>
            <a:ext cx="353221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Алексей\Desktop\22.08 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54502"/>
            <a:ext cx="3600400" cy="27616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2" name="Picture 6" descr="C:\Users\Алексей\Desktop\c986841cf7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8152" y="4013912"/>
            <a:ext cx="3531157" cy="264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C:\Users\Алексей\Desktop\05-arbuz-1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215" y="1196752"/>
            <a:ext cx="3457029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5640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лексей\Desktop\97_sudan_desert_camels_water_melon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166645" y="159180"/>
            <a:ext cx="2304649" cy="14800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Алексей\Desktop\citrullus-vulgaris-schra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940"/>
            <a:ext cx="1584176" cy="21037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Алексей\Desktop\arbuz_v_stakan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76691"/>
            <a:ext cx="2319813" cy="1748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31" y="2852936"/>
            <a:ext cx="2125087" cy="15403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Алексей\Desktop\0_42a15_2aace5f7_X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023" y="2625137"/>
            <a:ext cx="2213006" cy="1590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fam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737" y="4752719"/>
            <a:ext cx="1861674" cy="167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лексей\Desktop\все о арбузе\арбуз фото\2-prodam-semena-arbuza-dyini-tyikvyi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52719"/>
            <a:ext cx="1905331" cy="1826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C:\Users\Алексей\Desktop\picture-1419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7014" y="5157191"/>
            <a:ext cx="2358195" cy="1572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Алексей\Desktop\70543dcaa48d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9104" y="2600810"/>
            <a:ext cx="1634016" cy="163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 вверх 15"/>
          <p:cNvSpPr/>
          <p:nvPr/>
        </p:nvSpPr>
        <p:spPr>
          <a:xfrm>
            <a:off x="4208463" y="1799268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 rot="3015556">
            <a:off x="5303329" y="2154399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верх 17"/>
          <p:cNvSpPr/>
          <p:nvPr/>
        </p:nvSpPr>
        <p:spPr>
          <a:xfrm rot="7401541">
            <a:off x="5475485" y="4005355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верх 18"/>
          <p:cNvSpPr/>
          <p:nvPr/>
        </p:nvSpPr>
        <p:spPr>
          <a:xfrm rot="10800000">
            <a:off x="4210939" y="4403702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верх 19"/>
          <p:cNvSpPr/>
          <p:nvPr/>
        </p:nvSpPr>
        <p:spPr>
          <a:xfrm rot="18082560">
            <a:off x="3071462" y="2131187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верх 20"/>
          <p:cNvSpPr/>
          <p:nvPr/>
        </p:nvSpPr>
        <p:spPr>
          <a:xfrm rot="14093839">
            <a:off x="3053044" y="4064043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16200000">
            <a:off x="2868599" y="3080683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верх 22"/>
          <p:cNvSpPr/>
          <p:nvPr/>
        </p:nvSpPr>
        <p:spPr>
          <a:xfrm rot="5400000">
            <a:off x="5653452" y="3080683"/>
            <a:ext cx="335933" cy="63136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154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6" y="476672"/>
            <a:ext cx="4829180" cy="11664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СПАСИБО </a:t>
            </a:r>
            <a:br>
              <a:rPr lang="ru-RU" b="1" dirty="0" smtClean="0"/>
            </a:br>
            <a:r>
              <a:rPr lang="ru-RU" b="1" dirty="0" smtClean="0"/>
              <a:t>ЗА ВНИМАНИЕ!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331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0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/>
              <a:t>ИСТОЧНИКИ</a:t>
            </a:r>
            <a:endParaRPr lang="ru-RU" sz="40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1196752"/>
            <a:ext cx="7924800" cy="45182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1.</a:t>
            </a:r>
            <a:r>
              <a:rPr lang="en-US" sz="1800" b="1" dirty="0"/>
              <a:t> URL</a:t>
            </a:r>
            <a:r>
              <a:rPr lang="en-US" sz="1800" b="1" dirty="0" smtClean="0"/>
              <a:t>:</a:t>
            </a: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FFFFFF"/>
                </a:solidFill>
              </a:rPr>
              <a:t>http</a:t>
            </a:r>
            <a:r>
              <a:rPr lang="ru-RU" sz="1800" b="1" dirty="0">
                <a:solidFill>
                  <a:srgbClr val="FFFFFF"/>
                </a:solidFill>
              </a:rPr>
              <a:t>://</a:t>
            </a:r>
            <a:r>
              <a:rPr lang="ru-RU" sz="1800" b="1" dirty="0" smtClean="0">
                <a:solidFill>
                  <a:srgbClr val="FFFFFF"/>
                </a:solidFill>
              </a:rPr>
              <a:t>pihtahvoya.ru/lekarstvennie-rasteniya/arbuz-sladkaya-yagoda (дата обращения 26.11.2013)</a:t>
            </a:r>
            <a:endParaRPr lang="ru-RU" sz="18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ru-RU" sz="1800" b="1" dirty="0"/>
              <a:t>2. </a:t>
            </a:r>
            <a:r>
              <a:rPr lang="en-US" sz="1800" b="1" dirty="0" smtClean="0"/>
              <a:t>URL:</a:t>
            </a:r>
            <a:r>
              <a:rPr lang="ru-RU" sz="1800" b="1" dirty="0" smtClean="0"/>
              <a:t> http</a:t>
            </a:r>
            <a:r>
              <a:rPr lang="ru-RU" sz="1800" b="1" dirty="0"/>
              <a:t>://www.youtube.com/watch?v=iKMDoQzGGMU (дата обращения 08.12. 2013) </a:t>
            </a:r>
          </a:p>
          <a:p>
            <a:pPr marL="0" indent="0">
              <a:buNone/>
            </a:pPr>
            <a:r>
              <a:rPr lang="ru-RU" sz="1800" b="1" dirty="0" smtClean="0"/>
              <a:t>3</a:t>
            </a:r>
            <a:r>
              <a:rPr lang="ru-RU" sz="1800" b="1" dirty="0"/>
              <a:t>. </a:t>
            </a:r>
            <a:r>
              <a:rPr lang="en-US" sz="1800" b="1" dirty="0"/>
              <a:t>URL: </a:t>
            </a:r>
            <a:r>
              <a:rPr lang="ru-RU" sz="1800" b="1" dirty="0" smtClean="0"/>
              <a:t>http</a:t>
            </a:r>
            <a:r>
              <a:rPr lang="ru-RU" sz="1800" b="1" dirty="0"/>
              <a:t>://</a:t>
            </a:r>
            <a:r>
              <a:rPr lang="ru-RU" sz="1800" b="1" dirty="0" smtClean="0"/>
              <a:t>enciklopediya.at.ua/index/0-23 (дата </a:t>
            </a:r>
            <a:r>
              <a:rPr lang="ru-RU" sz="1800" b="1" dirty="0"/>
              <a:t>обращения 07.11.2013)</a:t>
            </a:r>
          </a:p>
          <a:p>
            <a:pPr marL="0" indent="0">
              <a:buNone/>
            </a:pPr>
            <a:r>
              <a:rPr lang="ru-RU" sz="1800" b="1" dirty="0" smtClean="0"/>
              <a:t>4</a:t>
            </a:r>
            <a:r>
              <a:rPr lang="ru-RU" sz="1800" b="1" dirty="0"/>
              <a:t>. </a:t>
            </a:r>
            <a:r>
              <a:rPr lang="en-US" sz="1800" b="1" dirty="0"/>
              <a:t>URL: </a:t>
            </a:r>
            <a:r>
              <a:rPr lang="ru-RU" sz="1800" b="1" dirty="0" smtClean="0"/>
              <a:t>http</a:t>
            </a:r>
            <a:r>
              <a:rPr lang="ru-RU" sz="1800" b="1" dirty="0"/>
              <a:t>://</a:t>
            </a:r>
            <a:r>
              <a:rPr lang="ru-RU" sz="1800" b="1" dirty="0" smtClean="0"/>
              <a:t>arbuz.ucoz.com/publ/1-1-0-3 (дата обращения 24.11.2013)</a:t>
            </a:r>
            <a:endParaRPr lang="ru-RU" sz="1800" b="1" dirty="0"/>
          </a:p>
          <a:p>
            <a:pPr marL="0" indent="0">
              <a:buNone/>
            </a:pPr>
            <a:r>
              <a:rPr lang="ru-RU" sz="1800" b="1" dirty="0"/>
              <a:t>5. </a:t>
            </a:r>
            <a:r>
              <a:rPr lang="en-US" sz="1800" b="1" dirty="0"/>
              <a:t>URL: </a:t>
            </a:r>
            <a:r>
              <a:rPr lang="ru-RU" sz="1800" b="1" dirty="0" smtClean="0"/>
              <a:t>http</a:t>
            </a:r>
            <a:r>
              <a:rPr lang="ru-RU" sz="1800" b="1" dirty="0"/>
              <a:t>://</a:t>
            </a:r>
            <a:r>
              <a:rPr lang="ru-RU" sz="1800" b="1" dirty="0" smtClean="0"/>
              <a:t>www.luchiksveta.ru/enziklop_ovochi/ovochi.html (дата обращения 01.11.2013)</a:t>
            </a:r>
          </a:p>
          <a:p>
            <a:pPr marL="0" indent="0">
              <a:buNone/>
            </a:pPr>
            <a:r>
              <a:rPr lang="ru-RU" sz="1800" b="1" dirty="0" smtClean="0"/>
              <a:t>6</a:t>
            </a:r>
            <a:r>
              <a:rPr lang="ru-RU" sz="1800" b="1" dirty="0"/>
              <a:t>. </a:t>
            </a:r>
            <a:r>
              <a:rPr lang="en-US" sz="1800" b="1" dirty="0"/>
              <a:t>URL: </a:t>
            </a:r>
            <a:r>
              <a:rPr lang="ru-RU" sz="1800" b="1" dirty="0" smtClean="0"/>
              <a:t>http</a:t>
            </a:r>
            <a:r>
              <a:rPr lang="ru-RU" sz="1800" b="1" dirty="0"/>
              <a:t>://www.watermelons.ru/zagadki.html </a:t>
            </a:r>
            <a:r>
              <a:rPr lang="ru-RU" sz="1800" b="1" dirty="0" smtClean="0"/>
              <a:t>(</a:t>
            </a:r>
            <a:r>
              <a:rPr lang="ru-RU" sz="1800" b="1" dirty="0"/>
              <a:t>дата обращения 07.11.2013)</a:t>
            </a:r>
          </a:p>
          <a:p>
            <a:pPr marL="0" indent="0">
              <a:buNone/>
            </a:pPr>
            <a:r>
              <a:rPr lang="ru-RU" sz="1800" b="1" dirty="0" smtClean="0"/>
              <a:t>7</a:t>
            </a:r>
            <a:r>
              <a:rPr lang="ru-RU" sz="1800" b="1" dirty="0"/>
              <a:t>. </a:t>
            </a:r>
            <a:r>
              <a:rPr lang="en-US" sz="1800" b="1" dirty="0"/>
              <a:t>URL: </a:t>
            </a:r>
            <a:r>
              <a:rPr lang="ru-RU" sz="1800" b="1" dirty="0" smtClean="0"/>
              <a:t>http</a:t>
            </a:r>
            <a:r>
              <a:rPr lang="ru-RU" sz="1800" b="1" dirty="0"/>
              <a:t>://</a:t>
            </a:r>
            <a:r>
              <a:rPr lang="ru-RU" sz="1800" b="1" dirty="0" smtClean="0"/>
              <a:t>images.yandex.ru (дата обращения 07.11.2013)</a:t>
            </a:r>
          </a:p>
          <a:p>
            <a:pPr marL="0" indent="0">
              <a:buNone/>
            </a:pPr>
            <a:r>
              <a:rPr lang="ru-RU" sz="1800" b="1" dirty="0" smtClean="0"/>
              <a:t>8. </a:t>
            </a:r>
            <a:r>
              <a:rPr lang="en-US" sz="1800" b="1" dirty="0"/>
              <a:t>URL: http://</a:t>
            </a:r>
            <a:r>
              <a:rPr lang="en-US" sz="1800" b="1" dirty="0" smtClean="0"/>
              <a:t>www.lenagold.ru/fon/clipart/alf.html</a:t>
            </a:r>
            <a:r>
              <a:rPr lang="ru-RU" sz="1800" b="1" dirty="0" smtClean="0"/>
              <a:t> (дата обращения 08.12. 2013) </a:t>
            </a:r>
          </a:p>
          <a:p>
            <a:pPr algn="ctr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250825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Алексей\Desktop\Vse-lubat-arbuz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681" y="3752463"/>
            <a:ext cx="4105390" cy="2835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лексей\Desktop\0c031239a5a2fe8f2a148b8d00abd9ef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4911" y="221474"/>
            <a:ext cx="4417595" cy="2760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ей\Desktop\1329289497_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3709" y="3363697"/>
            <a:ext cx="2148830" cy="32640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лексей\Desktop\1346226651325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94" y="230901"/>
            <a:ext cx="4389476" cy="2742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лексей\Desktop\03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43366"/>
            <a:ext cx="2429809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1999" y="3151680"/>
            <a:ext cx="760582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ЖИВОТНЫЕ ЛЮБЯТ АРБУЗ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7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ИССЛЕДОВАТЕЛЬ АФРИКИ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2050" name="Picture 2" descr="C:\Users\Алексей\Desktop\арбуз фото\978569948587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97004"/>
            <a:ext cx="251823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Алексей\Desktop\livi8_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37" y="1452844"/>
            <a:ext cx="6264661" cy="402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786141" y="6021288"/>
            <a:ext cx="55717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ДАВИД ЛИВИНГСТОН</a:t>
            </a:r>
            <a:endParaRPr lang="ru-RU" sz="40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88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ей\Desktop\Alexis_I_of_Russia_1670-1680s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2161" y="1268760"/>
            <a:ext cx="32637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16016" y="1268760"/>
            <a:ext cx="3960440" cy="4474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 </a:t>
            </a:r>
            <a:r>
              <a:rPr lang="ru-RU" sz="2400" b="1" dirty="0" smtClean="0"/>
              <a:t>1660 год</a:t>
            </a:r>
          </a:p>
          <a:p>
            <a:pPr marL="0" indent="0" algn="ctr">
              <a:buNone/>
            </a:pPr>
            <a:r>
              <a:rPr lang="ru-RU" sz="2400" b="1" dirty="0" smtClean="0"/>
              <a:t>По царскому указу были посеяны первые арбузы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775999" y="-99392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Первые арбузы в </a:t>
            </a:r>
            <a:r>
              <a:rPr lang="ru-RU" sz="4000" b="1" dirty="0">
                <a:latin typeface="+mn-lt"/>
                <a:cs typeface="Arial" pitchFamily="34" charset="0"/>
              </a:rPr>
              <a:t>Р</a:t>
            </a:r>
            <a:r>
              <a:rPr lang="ru-RU" sz="4000" b="1" dirty="0" smtClean="0">
                <a:latin typeface="+mn-lt"/>
                <a:cs typeface="Arial" pitchFamily="34" charset="0"/>
              </a:rPr>
              <a:t>оссии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1027" name="Picture 3" descr="C:\Users\Алексей\Desktop\Watermelon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88663"/>
            <a:ext cx="392590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6183" y="6093296"/>
            <a:ext cx="41524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АЛЕКСЕЙ МИХАЙЛОВИЧ</a:t>
            </a:r>
            <a:endParaRPr lang="ru-RU" sz="2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522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16016" y="1268760"/>
            <a:ext cx="3960440" cy="447484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 1722 год</a:t>
            </a:r>
          </a:p>
          <a:p>
            <a:pPr marL="0" indent="0" algn="ctr">
              <a:buNone/>
            </a:pPr>
            <a:r>
              <a:rPr lang="ru-RU" sz="2800" b="1" dirty="0" smtClean="0"/>
              <a:t>САЛЮТ В ЧЕСТЬ АРБУЗА</a:t>
            </a:r>
            <a:endParaRPr lang="ru-RU" sz="2800" b="1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54437" y="-8020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Первые арбузы в </a:t>
            </a:r>
            <a:r>
              <a:rPr lang="ru-RU" sz="4000" b="1" dirty="0">
                <a:latin typeface="+mn-lt"/>
                <a:cs typeface="Arial" pitchFamily="34" charset="0"/>
              </a:rPr>
              <a:t>Р</a:t>
            </a:r>
            <a:r>
              <a:rPr lang="ru-RU" sz="4000" b="1" dirty="0" smtClean="0">
                <a:latin typeface="+mn-lt"/>
                <a:cs typeface="Arial" pitchFamily="34" charset="0"/>
              </a:rPr>
              <a:t>оссии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pic>
        <p:nvPicPr>
          <p:cNvPr id="1027" name="Picture 3" descr="C:\Users\Алексей\Desktop\Watermelo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8960"/>
            <a:ext cx="3755837" cy="25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Алексей\Desktop\050923093718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546221" cy="433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59632" y="6093296"/>
            <a:ext cx="139012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ПЕТР </a:t>
            </a:r>
            <a:r>
              <a:rPr lang="en-US" sz="28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</a:t>
            </a:r>
            <a:endParaRPr lang="ru-RU" sz="28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49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253035"/>
            <a:ext cx="7924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  <a:cs typeface="Arial" pitchFamily="34" charset="0"/>
              </a:rPr>
              <a:t>КАМЫШИНСКИЙ АРБУЗНЫЙ ФЕСТИВАЛЬ</a:t>
            </a:r>
            <a:endParaRPr lang="ru-RU" sz="4000" b="1" dirty="0">
              <a:latin typeface="+mn-lt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 </a:t>
            </a:r>
            <a:endParaRPr lang="ru-RU" dirty="0"/>
          </a:p>
        </p:txBody>
      </p:sp>
      <p:pic>
        <p:nvPicPr>
          <p:cNvPr id="8194" name="Picture 2" descr="C:\Users\Алексей\Desktop\Камышинский_арбузный_фестиваль_-_2012_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6151"/>
            <a:ext cx="6768752" cy="5076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7332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ей\Desktop\t_5331_0_1320325769_big_rsz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6642" y="1196752"/>
            <a:ext cx="30861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63573" y="-243408"/>
            <a:ext cx="7924800" cy="1143000"/>
          </a:xfrm>
        </p:spPr>
        <p:txBody>
          <a:bodyPr/>
          <a:lstStyle/>
          <a:p>
            <a:pPr algn="ctr"/>
            <a:r>
              <a:rPr lang="ru-RU" sz="4000" b="1" dirty="0" smtClean="0">
                <a:latin typeface="+mn-lt"/>
              </a:rPr>
              <a:t>ГДЕ РАСТУТ АРБУЗЫ?</a:t>
            </a:r>
            <a:endParaRPr lang="ru-RU" sz="4000" b="1" dirty="0">
              <a:latin typeface="+mn-lt"/>
            </a:endParaRPr>
          </a:p>
        </p:txBody>
      </p:sp>
      <p:pic>
        <p:nvPicPr>
          <p:cNvPr id="3075" name="Picture 3" descr="C:\Users\Алексей\Desktop\rusouth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185" y="1196752"/>
            <a:ext cx="5204014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10204"/>
            <a:ext cx="374526" cy="374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Алексей\Desktop\70543dcaa48d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8647" y="1772817"/>
            <a:ext cx="373330" cy="37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007" y="4035969"/>
            <a:ext cx="370236" cy="37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5973" y="2324529"/>
            <a:ext cx="372938" cy="37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6602" y="5357875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АСТРАХАНСКИЙ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АРБУЗ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7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3511</TotalTime>
  <Words>267</Words>
  <Application>Microsoft Office PowerPoint</Application>
  <PresentationFormat>Экран (4:3)</PresentationFormat>
  <Paragraphs>87</Paragraphs>
  <Slides>38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8" baseType="lpstr">
      <vt:lpstr>Arial</vt:lpstr>
      <vt:lpstr>Century Gothic</vt:lpstr>
      <vt:lpstr>Andalus</vt:lpstr>
      <vt:lpstr>Times New Roman</vt:lpstr>
      <vt:lpstr>Calibri</vt:lpstr>
      <vt:lpstr>Wingdings 2</vt:lpstr>
      <vt:lpstr>Verdana</vt:lpstr>
      <vt:lpstr>Горизонт</vt:lpstr>
      <vt:lpstr>Яркая</vt:lpstr>
      <vt:lpstr>1_Яркая</vt:lpstr>
      <vt:lpstr>    </vt:lpstr>
      <vt:lpstr>Арбуз – БОЛЬШАЯ ЯГОДА </vt:lpstr>
      <vt:lpstr>Арбуз –  «господин пустыни»</vt:lpstr>
      <vt:lpstr>Слайд 4</vt:lpstr>
      <vt:lpstr>ИССЛЕДОВАТЕЛЬ АФРИКИ</vt:lpstr>
      <vt:lpstr>Первые арбузы в России</vt:lpstr>
      <vt:lpstr>Первые арбузы в России</vt:lpstr>
      <vt:lpstr>КАМЫШИНСКИЙ АРБУЗНЫЙ ФЕСТИВАЛЬ</vt:lpstr>
      <vt:lpstr>ГДЕ РАСТУТ АРБУЗЫ?</vt:lpstr>
      <vt:lpstr>Арбуз – травянистое растение</vt:lpstr>
      <vt:lpstr>Бахча – арбузное поле</vt:lpstr>
      <vt:lpstr>Так цветет арбуз</vt:lpstr>
      <vt:lpstr>ОПЫЛЕНИЕ ЦВЕТКОВ АРБУЗА</vt:lpstr>
      <vt:lpstr>ПЛОД АРБУЗА</vt:lpstr>
      <vt:lpstr>СОРТА АРБУЗА</vt:lpstr>
      <vt:lpstr>Почему арбуз полосатый?</vt:lpstr>
      <vt:lpstr>Слайд 17</vt:lpstr>
      <vt:lpstr>Самый большой арбуз  В МИРЕ</vt:lpstr>
      <vt:lpstr>Самый маленький арбуз</vt:lpstr>
      <vt:lpstr>ФОРМА АРБУЗА</vt:lpstr>
      <vt:lpstr>                                     </vt:lpstr>
      <vt:lpstr>МЯКОТЬ АРБУЗА</vt:lpstr>
      <vt:lpstr>СЕМЕНА АРБУЗА</vt:lpstr>
      <vt:lpstr>КЛЕТКИ КОЖИЦЫ</vt:lpstr>
      <vt:lpstr>КЛЕТКИ МЯКОТИ</vt:lpstr>
      <vt:lpstr>АРБУЗЫ МОГУТ БЫТЬ ОПАСНЫ</vt:lpstr>
      <vt:lpstr>ИЗМЕРЕНИЕ НИТРАТОВ В АРБУЗЕ</vt:lpstr>
      <vt:lpstr>ПРОБА НА НИТРАТЫ</vt:lpstr>
      <vt:lpstr>АРБУЗ  ПОЛЕЗЕН</vt:lpstr>
      <vt:lpstr>АРБУЗНЫЕ ЛАКОМСТВА</vt:lpstr>
      <vt:lpstr>Слайд 31</vt:lpstr>
      <vt:lpstr>Слайд 32</vt:lpstr>
      <vt:lpstr>Слайд 33</vt:lpstr>
      <vt:lpstr>Слайд 34</vt:lpstr>
      <vt:lpstr>ХУДОЖЕСТВЕННАЯ РЕЗЬБА ПО АРБУЗУ </vt:lpstr>
      <vt:lpstr>Слайд 36</vt:lpstr>
      <vt:lpstr>СПАСИБО  ЗА ВНИМАНИЕ!</vt:lpstr>
      <vt:lpstr>ИСТОЧНИКИ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ЧАСЫ</dc:title>
  <dc:creator>Кремнева</dc:creator>
  <cp:lastModifiedBy>Tata</cp:lastModifiedBy>
  <cp:revision>322</cp:revision>
  <dcterms:created xsi:type="dcterms:W3CDTF">2011-10-05T05:04:29Z</dcterms:created>
  <dcterms:modified xsi:type="dcterms:W3CDTF">2014-02-18T18:51:22Z</dcterms:modified>
</cp:coreProperties>
</file>