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3" r:id="rId2"/>
    <p:sldId id="258" r:id="rId3"/>
    <p:sldId id="259" r:id="rId4"/>
    <p:sldId id="260" r:id="rId5"/>
    <p:sldId id="261" r:id="rId6"/>
    <p:sldId id="264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182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6645A-7201-401C-98D5-B2CEB9B4ECFA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C9D0B3-A358-474A-92B5-DF13C6E7E4A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C9D0B3-A358-474A-92B5-DF13C6E7E4A9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73080-81DA-4141-BBC2-1FFF69CE277A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C5C1-BECA-48B0-B90D-468BD3AAA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73080-81DA-4141-BBC2-1FFF69CE277A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C5C1-BECA-48B0-B90D-468BD3AAA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73080-81DA-4141-BBC2-1FFF69CE277A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C5C1-BECA-48B0-B90D-468BD3AAA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73080-81DA-4141-BBC2-1FFF69CE277A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C5C1-BECA-48B0-B90D-468BD3AAA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73080-81DA-4141-BBC2-1FFF69CE277A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C5C1-BECA-48B0-B90D-468BD3AAA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73080-81DA-4141-BBC2-1FFF69CE277A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C5C1-BECA-48B0-B90D-468BD3AAA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73080-81DA-4141-BBC2-1FFF69CE277A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C5C1-BECA-48B0-B90D-468BD3AAA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73080-81DA-4141-BBC2-1FFF69CE277A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C5C1-BECA-48B0-B90D-468BD3AAA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73080-81DA-4141-BBC2-1FFF69CE277A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C5C1-BECA-48B0-B90D-468BD3AAA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73080-81DA-4141-BBC2-1FFF69CE277A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C5C1-BECA-48B0-B90D-468BD3AAA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73080-81DA-4141-BBC2-1FFF69CE277A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C5C1-BECA-48B0-B90D-468BD3AAA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1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73080-81DA-4141-BBC2-1FFF69CE277A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BC5C1-BECA-48B0-B90D-468BD3AAA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14282" y="214290"/>
            <a:ext cx="8929718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Муниципальное образовательное учреждение дополнительного образования детей «Детская художественная школа местной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администрации городского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округа </a:t>
            </a:r>
            <a:endParaRPr lang="ru-RU" sz="1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Прохладный Кабардино-Балкарской Республики»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4857752" y="3857628"/>
            <a:ext cx="3629028" cy="978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chemeClr val="bg1"/>
                </a:solidFill>
              </a:rPr>
              <a:t>Составил:</a:t>
            </a:r>
          </a:p>
          <a:p>
            <a:r>
              <a:rPr lang="ru-RU" sz="1800" b="1" dirty="0" smtClean="0">
                <a:solidFill>
                  <a:schemeClr val="bg1"/>
                </a:solidFill>
              </a:rPr>
              <a:t> преподаватель </a:t>
            </a:r>
            <a:r>
              <a:rPr lang="ru-RU" sz="1800" b="1" dirty="0">
                <a:solidFill>
                  <a:schemeClr val="bg1"/>
                </a:solidFill>
              </a:rPr>
              <a:t>истории искусства Тесля Галина Васильевна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14346" y="1785926"/>
            <a:ext cx="8929718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b="1" i="1" dirty="0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ru-RU" sz="2800" b="1" i="1" dirty="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ru-RU" sz="2800" b="1" i="1" dirty="0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ru-RU" sz="2800" b="1" i="1" dirty="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ru-RU" sz="2800" b="1" i="1" dirty="0" smtClean="0">
                <a:solidFill>
                  <a:schemeClr val="bg1"/>
                </a:solidFill>
                <a:latin typeface="Arial Black" pitchFamily="34" charset="0"/>
              </a:rPr>
              <a:t>           </a:t>
            </a:r>
            <a:r>
              <a:rPr lang="ru-RU" sz="3100" b="1" i="1" dirty="0" smtClean="0">
                <a:solidFill>
                  <a:schemeClr val="bg1"/>
                </a:solidFill>
                <a:latin typeface="Arial Black" pitchFamily="34" charset="0"/>
              </a:rPr>
              <a:t>Кон</a:t>
            </a:r>
            <a:r>
              <a:rPr lang="ru-RU" sz="3200" b="1" i="1" dirty="0" smtClean="0">
                <a:solidFill>
                  <a:schemeClr val="bg1"/>
                </a:solidFill>
                <a:latin typeface="Arial Black" pitchFamily="34" charset="0"/>
              </a:rPr>
              <a:t>троль знаний учащихся</a:t>
            </a:r>
            <a:br>
              <a:rPr lang="ru-RU" sz="3200" b="1" i="1" dirty="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ru-RU" sz="3200" b="1" i="1" dirty="0" smtClean="0">
                <a:solidFill>
                  <a:schemeClr val="bg1"/>
                </a:solidFill>
                <a:latin typeface="Arial Black" pitchFamily="34" charset="0"/>
              </a:rPr>
              <a:t>         </a:t>
            </a:r>
            <a:r>
              <a:rPr lang="ru-RU" sz="2200" b="1" i="1" dirty="0" smtClean="0">
                <a:solidFill>
                  <a:schemeClr val="bg1"/>
                </a:solidFill>
                <a:latin typeface="Arial Black" pitchFamily="34" charset="0"/>
              </a:rPr>
              <a:t>(вопросы для повторения)</a:t>
            </a:r>
            <a:r>
              <a:rPr lang="ru-RU" sz="3200" b="1" i="1" dirty="0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ru-RU" sz="3200" b="1" i="1" dirty="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ru-RU" sz="2000" b="1" i="1" dirty="0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ru-RU" sz="2000" b="1" i="1" dirty="0" smtClean="0">
                <a:solidFill>
                  <a:schemeClr val="bg1"/>
                </a:solidFill>
                <a:latin typeface="Arial Black" pitchFamily="34" charset="0"/>
              </a:rPr>
            </a:br>
            <a:endParaRPr lang="ru-RU" sz="2000" b="1" dirty="0" smtClean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7" name="Picture 13" descr="e7b994bae4a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4348" y="3857628"/>
            <a:ext cx="2424112" cy="25193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1"/>
          <p:cNvSpPr txBox="1">
            <a:spLocks noChangeArrowheads="1"/>
          </p:cNvSpPr>
          <p:nvPr/>
        </p:nvSpPr>
        <p:spPr bwMode="auto">
          <a:xfrm>
            <a:off x="-142908" y="0"/>
            <a:ext cx="928690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Calibri" pitchFamily="34" charset="0"/>
              </a:rPr>
              <a:t>К какому </a:t>
            </a:r>
            <a:r>
              <a:rPr lang="ru-RU" sz="2400" b="1" dirty="0" smtClean="0">
                <a:solidFill>
                  <a:schemeClr val="bg1"/>
                </a:solidFill>
                <a:latin typeface="Calibri" pitchFamily="34" charset="0"/>
              </a:rPr>
              <a:t> направлению живописи относятся</a:t>
            </a:r>
            <a:endParaRPr lang="ru-RU" sz="24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Calibri" pitchFamily="34" charset="0"/>
              </a:rPr>
              <a:t>представленные изображения?</a:t>
            </a:r>
            <a:endParaRPr lang="ru-RU" sz="2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2428860" y="4714884"/>
            <a:ext cx="43195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latin typeface="Calibri" pitchFamily="34" charset="0"/>
              </a:rPr>
              <a:t>«Постимпрессионизм»</a:t>
            </a:r>
            <a:endParaRPr lang="ru-RU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214282" y="5357826"/>
            <a:ext cx="867889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Художники этого направления не придерживались только зрительных впечатлений, а стремились свободно и обобщенно передавать материальность мира, прибегали к декоративной стилизации. </a:t>
            </a:r>
          </a:p>
          <a:p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Характерны разные творческие системы и техники. </a:t>
            </a:r>
            <a:endParaRPr lang="ru-RU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" name="Прямоугольник 5"/>
          <p:cNvSpPr>
            <a:spLocks noChangeArrowheads="1"/>
          </p:cNvSpPr>
          <p:nvPr/>
        </p:nvSpPr>
        <p:spPr bwMode="auto">
          <a:xfrm>
            <a:off x="5214942" y="4286256"/>
            <a:ext cx="32861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П.Гоген  Жена короля  1896</a:t>
            </a:r>
            <a:endParaRPr lang="ru-RU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" name="Прямоугольник 5"/>
          <p:cNvSpPr>
            <a:spLocks noChangeArrowheads="1"/>
          </p:cNvSpPr>
          <p:nvPr/>
        </p:nvSpPr>
        <p:spPr bwMode="auto">
          <a:xfrm>
            <a:off x="428596" y="4286256"/>
            <a:ext cx="421481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П.Сезанн Гора </a:t>
            </a:r>
            <a:r>
              <a:rPr lang="ru-RU" dirty="0" err="1" smtClean="0">
                <a:solidFill>
                  <a:schemeClr val="bg1"/>
                </a:solidFill>
                <a:latin typeface="Calibri" pitchFamily="34" charset="0"/>
              </a:rPr>
              <a:t>Сент-Виктуар</a:t>
            </a:r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 1885-1895</a:t>
            </a:r>
            <a:endParaRPr lang="ru-RU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1032" name="Picture 8" descr="C:\Documents and Settings\Admin\Рабочий стол\мама галя\История искусств\иллюстрации\иллюстрации 3 класс\Постимпрессионизм\Копия 18Поль Сезанн. Гора св. Виктории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1000108"/>
            <a:ext cx="3857652" cy="312518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pic>
        <p:nvPicPr>
          <p:cNvPr id="1033" name="Picture 9" descr="C:\Documents and Settings\Admin\Рабочий стол\мама галя\История искусств\иллюстрации\иллюстрации 3 класс\Постимпрессионизм\35Гоген Жена короля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27984" y="1000108"/>
            <a:ext cx="4357050" cy="315290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1"/>
          <p:cNvSpPr txBox="1">
            <a:spLocks noChangeArrowheads="1"/>
          </p:cNvSpPr>
          <p:nvPr/>
        </p:nvSpPr>
        <p:spPr bwMode="auto">
          <a:xfrm>
            <a:off x="-142908" y="0"/>
            <a:ext cx="928690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Calibri" pitchFamily="34" charset="0"/>
              </a:rPr>
              <a:t>К какому </a:t>
            </a:r>
            <a:r>
              <a:rPr lang="ru-RU" sz="2400" b="1" dirty="0" smtClean="0">
                <a:solidFill>
                  <a:schemeClr val="bg1"/>
                </a:solidFill>
                <a:latin typeface="Calibri" pitchFamily="34" charset="0"/>
              </a:rPr>
              <a:t> стилю живописи относятся</a:t>
            </a:r>
            <a:endParaRPr lang="ru-RU" sz="24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Calibri" pitchFamily="34" charset="0"/>
              </a:rPr>
              <a:t>представленные изображения?</a:t>
            </a:r>
            <a:endParaRPr lang="ru-RU" sz="2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1928794" y="4572008"/>
            <a:ext cx="45050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latin typeface="Calibri" pitchFamily="34" charset="0"/>
              </a:rPr>
              <a:t>«Символизм и модерн»</a:t>
            </a:r>
            <a:endParaRPr lang="ru-RU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42844" y="5103674"/>
            <a:ext cx="900115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Характерны образы со сложным ритмом, линейной композицией в союзе с декоративным цветовым пятном. Признаками стиля модерн считаются особая плавность форм, вытянутые фигуры, подчёркнутые контуры, чёткие одноцветные поверхности.</a:t>
            </a:r>
          </a:p>
          <a:p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В живописи модерна эффект глубины имел второстепенное значение, всё изображение выглядело плоским, а в иных случаях казалось украшенным аппликациями стенным ковром.</a:t>
            </a:r>
            <a:endParaRPr lang="ru-RU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1028" name="Picture 4" descr="C:\Documents and Settings\Admin\Рабочий стол\мама галя\История искусств\иллюстрации\иллюстрации 4 класс\Модерн Скульптура и Живопись\35Смерть и жизнь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3716" y="928670"/>
            <a:ext cx="3289920" cy="307181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9" name="Прямоугольник 5"/>
          <p:cNvSpPr>
            <a:spLocks noChangeArrowheads="1"/>
          </p:cNvSpPr>
          <p:nvPr/>
        </p:nvSpPr>
        <p:spPr bwMode="auto">
          <a:xfrm>
            <a:off x="142844" y="4357694"/>
            <a:ext cx="2735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А.Муха Сара Бернар 1896</a:t>
            </a:r>
            <a:endParaRPr lang="ru-RU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" name="Прямоугольник 5"/>
          <p:cNvSpPr>
            <a:spLocks noChangeArrowheads="1"/>
          </p:cNvSpPr>
          <p:nvPr/>
        </p:nvSpPr>
        <p:spPr bwMode="auto">
          <a:xfrm>
            <a:off x="3214678" y="4000504"/>
            <a:ext cx="27352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Г. </a:t>
            </a:r>
            <a:r>
              <a:rPr lang="ru-RU" dirty="0" err="1" smtClean="0">
                <a:solidFill>
                  <a:schemeClr val="bg1"/>
                </a:solidFill>
                <a:latin typeface="Calibri" pitchFamily="34" charset="0"/>
              </a:rPr>
              <a:t>Климт</a:t>
            </a:r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  Смерть и жизнь          </a:t>
            </a:r>
          </a:p>
          <a:p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            1908-1916</a:t>
            </a:r>
            <a:endParaRPr lang="ru-RU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1030" name="Picture 6" descr="C:\Documents and Settings\Admin\Рабочий стол\мама галя\История искусств\иллюстрации\иллюстрации 4 класс\Модерн Скульптура и Живопись\41истина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429388" y="928670"/>
            <a:ext cx="2547355" cy="346552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11" name="Прямоугольник 5"/>
          <p:cNvSpPr>
            <a:spLocks noChangeArrowheads="1"/>
          </p:cNvSpPr>
          <p:nvPr/>
        </p:nvSpPr>
        <p:spPr bwMode="auto">
          <a:xfrm>
            <a:off x="6286512" y="4429132"/>
            <a:ext cx="28574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М. Чюрлёнис  Истина 1905</a:t>
            </a:r>
            <a:endParaRPr lang="ru-RU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1026" name="Picture 2" descr="C:\Documents and Settings\Admin\Мои документы\Downloads\pic14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14282" y="857232"/>
            <a:ext cx="2357422" cy="35225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1"/>
          <p:cNvSpPr txBox="1">
            <a:spLocks noChangeArrowheads="1"/>
          </p:cNvSpPr>
          <p:nvPr/>
        </p:nvSpPr>
        <p:spPr bwMode="auto">
          <a:xfrm>
            <a:off x="-142908" y="0"/>
            <a:ext cx="928690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Calibri" pitchFamily="34" charset="0"/>
              </a:rPr>
              <a:t>К какому </a:t>
            </a:r>
            <a:r>
              <a:rPr lang="ru-RU" sz="2400" b="1" dirty="0" smtClean="0">
                <a:solidFill>
                  <a:schemeClr val="bg1"/>
                </a:solidFill>
                <a:latin typeface="Calibri" pitchFamily="34" charset="0"/>
              </a:rPr>
              <a:t> направлению живописи относятся</a:t>
            </a:r>
            <a:endParaRPr lang="ru-RU" sz="24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Calibri" pitchFamily="34" charset="0"/>
              </a:rPr>
              <a:t>представленные изображения?</a:t>
            </a:r>
            <a:endParaRPr lang="ru-RU" sz="2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2500298" y="5357826"/>
            <a:ext cx="314701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latin typeface="Calibri" pitchFamily="34" charset="0"/>
              </a:rPr>
              <a:t>«Примитивизм»</a:t>
            </a:r>
            <a:endParaRPr lang="ru-RU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214281" y="5857892"/>
            <a:ext cx="892971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Характерно сознательное упрощение художественных образов и выразительных средств. Источниками вдохновения для мастеров служили первобытное и народное творчество, а также искусство культурно отсталых народов.</a:t>
            </a:r>
            <a:endParaRPr lang="ru-RU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" name="Прямоугольник 5"/>
          <p:cNvSpPr>
            <a:spLocks noChangeArrowheads="1"/>
          </p:cNvSpPr>
          <p:nvPr/>
        </p:nvSpPr>
        <p:spPr bwMode="auto">
          <a:xfrm>
            <a:off x="4000496" y="5000636"/>
            <a:ext cx="51435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Н.Гончарова Крестьяне, собирающие яблоки 1911</a:t>
            </a:r>
            <a:endParaRPr lang="ru-RU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" name="Прямоугольник 5"/>
          <p:cNvSpPr>
            <a:spLocks noChangeArrowheads="1"/>
          </p:cNvSpPr>
          <p:nvPr/>
        </p:nvSpPr>
        <p:spPr bwMode="auto">
          <a:xfrm>
            <a:off x="571472" y="5000636"/>
            <a:ext cx="29495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Н. </a:t>
            </a:r>
            <a:r>
              <a:rPr lang="ru-RU" dirty="0" err="1" smtClean="0">
                <a:solidFill>
                  <a:schemeClr val="bg1"/>
                </a:solidFill>
                <a:latin typeface="Calibri" pitchFamily="34" charset="0"/>
              </a:rPr>
              <a:t>Пиросмани</a:t>
            </a:r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  Рыбак 1906</a:t>
            </a:r>
            <a:endParaRPr lang="ru-RU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3074" name="Picture 2" descr="C:\Documents and Settings\Admin\Рабочий стол\мама галя\История искусств\иллюстрации\иллюстрации 4 класс\Фовизм и Матисс\10Рыбак Пиросмани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34" y="908720"/>
            <a:ext cx="3150760" cy="40918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pic>
        <p:nvPicPr>
          <p:cNvPr id="3076" name="Picture 4" descr="C:\Documents and Settings\Admin\Рабочий стол\мама галя\История искусств\иллюстрации\иллюстрации 4 класс\Фовизм и Матисс\Копия 12Гончарова Крестьяне, собирающие яблоки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43438" y="928670"/>
            <a:ext cx="3792556" cy="403384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1071538" y="4929198"/>
            <a:ext cx="22320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  <a:latin typeface="Calibri" pitchFamily="34" charset="0"/>
              </a:rPr>
              <a:t>«Фовизм» </a:t>
            </a:r>
            <a:endParaRPr lang="ru-RU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14282" y="5500702"/>
            <a:ext cx="892971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Характерно предельно интенсивное звучание открытых цветов, сопоставление контрастных окрашенных плоскостей, заключенных в обобщенный контур, сведение формы к простым очертаниям, отказ от светотеневой моделировки и линейной перспективы.</a:t>
            </a:r>
            <a:endParaRPr lang="ru-RU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-142908" y="0"/>
            <a:ext cx="928690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Calibri" pitchFamily="34" charset="0"/>
              </a:rPr>
              <a:t>К какому </a:t>
            </a:r>
            <a:r>
              <a:rPr lang="ru-RU" sz="2400" b="1" dirty="0" smtClean="0">
                <a:solidFill>
                  <a:schemeClr val="bg1"/>
                </a:solidFill>
                <a:latin typeface="Calibri" pitchFamily="34" charset="0"/>
              </a:rPr>
              <a:t> стилю живописи относятся</a:t>
            </a:r>
            <a:endParaRPr lang="ru-RU" sz="24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Calibri" pitchFamily="34" charset="0"/>
              </a:rPr>
              <a:t>представленные изображения?</a:t>
            </a:r>
            <a:endParaRPr lang="ru-RU" sz="2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2050" name="Picture 2" descr="C:\Documents and Settings\Admin\Рабочий стол\мама галя\История искусств\иллюстрации\иллюстрации 4 класс\Фовизм и Матисс\20танец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928670"/>
            <a:ext cx="4872321" cy="35719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pic>
        <p:nvPicPr>
          <p:cNvPr id="2051" name="Picture 3" descr="C:\Documents and Settings\Admin\Рабочий стол\мама галя\История искусств\иллюстрации\иллюстрации 4 класс\Фовизм и Матисс\22красные рыбки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86446" y="928670"/>
            <a:ext cx="2643206" cy="412322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10" name="Прямоугольник 5"/>
          <p:cNvSpPr>
            <a:spLocks noChangeArrowheads="1"/>
          </p:cNvSpPr>
          <p:nvPr/>
        </p:nvSpPr>
        <p:spPr bwMode="auto">
          <a:xfrm>
            <a:off x="1500166" y="4572008"/>
            <a:ext cx="2735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А. </a:t>
            </a:r>
            <a:r>
              <a:rPr lang="ru-RU" dirty="0" err="1" smtClean="0">
                <a:solidFill>
                  <a:schemeClr val="bg1"/>
                </a:solidFill>
                <a:latin typeface="Calibri" pitchFamily="34" charset="0"/>
              </a:rPr>
              <a:t>Матисс</a:t>
            </a:r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 Танец  1910 </a:t>
            </a:r>
            <a:endParaRPr lang="ru-RU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" name="Прямоугольник 5"/>
          <p:cNvSpPr>
            <a:spLocks noChangeArrowheads="1"/>
          </p:cNvSpPr>
          <p:nvPr/>
        </p:nvSpPr>
        <p:spPr bwMode="auto">
          <a:xfrm>
            <a:off x="5572100" y="5072074"/>
            <a:ext cx="3571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А. </a:t>
            </a:r>
            <a:r>
              <a:rPr lang="ru-RU" dirty="0" err="1" smtClean="0">
                <a:solidFill>
                  <a:schemeClr val="bg1"/>
                </a:solidFill>
                <a:latin typeface="Calibri" pitchFamily="34" charset="0"/>
              </a:rPr>
              <a:t>Матисс</a:t>
            </a:r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 Красные рыбки 1911 </a:t>
            </a:r>
            <a:endParaRPr lang="ru-RU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2428860" y="4857760"/>
            <a:ext cx="392909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  <a:latin typeface="Calibri" pitchFamily="34" charset="0"/>
              </a:rPr>
              <a:t>«Экспрессионизм» </a:t>
            </a:r>
            <a:endParaRPr lang="ru-RU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-142908" y="0"/>
            <a:ext cx="928690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Calibri" pitchFamily="34" charset="0"/>
              </a:rPr>
              <a:t>К какому </a:t>
            </a:r>
            <a:r>
              <a:rPr lang="ru-RU" sz="2400" b="1" dirty="0" smtClean="0">
                <a:solidFill>
                  <a:schemeClr val="bg1"/>
                </a:solidFill>
                <a:latin typeface="Calibri" pitchFamily="34" charset="0"/>
              </a:rPr>
              <a:t> стилю живописи относятся</a:t>
            </a:r>
            <a:endParaRPr lang="ru-RU" sz="24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Calibri" pitchFamily="34" charset="0"/>
              </a:rPr>
              <a:t>представленные изображения?</a:t>
            </a:r>
            <a:endParaRPr lang="ru-RU" sz="2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" name="Прямоугольник 5"/>
          <p:cNvSpPr>
            <a:spLocks noChangeArrowheads="1"/>
          </p:cNvSpPr>
          <p:nvPr/>
        </p:nvSpPr>
        <p:spPr bwMode="auto">
          <a:xfrm>
            <a:off x="6286480" y="4286256"/>
            <a:ext cx="285752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err="1" smtClean="0">
                <a:solidFill>
                  <a:schemeClr val="bg1"/>
                </a:solidFill>
                <a:latin typeface="Calibri" pitchFamily="34" charset="0"/>
              </a:rPr>
              <a:t>Кирхнер</a:t>
            </a:r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  Красная башня в </a:t>
            </a:r>
            <a:r>
              <a:rPr lang="ru-RU" dirty="0" err="1" smtClean="0">
                <a:solidFill>
                  <a:schemeClr val="bg1"/>
                </a:solidFill>
                <a:latin typeface="Calibri" pitchFamily="34" charset="0"/>
              </a:rPr>
              <a:t>Халле</a:t>
            </a:r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  1915</a:t>
            </a:r>
            <a:endParaRPr lang="ru-RU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" name="Прямоугольник 5"/>
          <p:cNvSpPr>
            <a:spLocks noChangeArrowheads="1"/>
          </p:cNvSpPr>
          <p:nvPr/>
        </p:nvSpPr>
        <p:spPr bwMode="auto">
          <a:xfrm>
            <a:off x="3203848" y="3933056"/>
            <a:ext cx="30003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Ф. Марк Синяя лошадь 1911</a:t>
            </a:r>
            <a:endParaRPr lang="ru-RU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1026" name="Picture 2" descr="C:\Documents and Settings\Admin\Рабочий стол\мама галя\История искусств\иллюстрации\иллюстрации 4 класс\Экспрессионизм, футуризм, дадаизм\10Кирхнер Красная башня в Халле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357950" y="928670"/>
            <a:ext cx="2553648" cy="330230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pic>
        <p:nvPicPr>
          <p:cNvPr id="1027" name="Picture 3" descr="C:\Documents and Settings\Admin\Рабочий стол\мама галя\История искусств\иллюстрации\иллюстрации 4 класс\Экспрессионизм, футуризм, дадаизм\13Франц Марк Синяя лошадь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868" y="928670"/>
            <a:ext cx="2190746" cy="290085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214282" y="5429264"/>
            <a:ext cx="892971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Это попытка показать внутренний мир человека, его переживания в момент предельного духовного  напряжения. </a:t>
            </a:r>
          </a:p>
          <a:p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Грубая выразительность, искажение формы и цвета как проявление напряженного чувства – черты, характерные для экспрессионизма.</a:t>
            </a:r>
            <a:endParaRPr lang="ru-RU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2" name="Picture 2" descr="C:\Documents and Settings\Admin\Рабочий стол\мама галя\История искусств\иллюстрации\иллюстрации 4 класс\Модерн Скульптура и Живопись\39крик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282" y="928670"/>
            <a:ext cx="2714644" cy="3452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13" name="Прямоугольник 5"/>
          <p:cNvSpPr>
            <a:spLocks noChangeArrowheads="1"/>
          </p:cNvSpPr>
          <p:nvPr/>
        </p:nvSpPr>
        <p:spPr bwMode="auto">
          <a:xfrm>
            <a:off x="500034" y="4429132"/>
            <a:ext cx="307183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Э.Мунк  Крик  1893</a:t>
            </a:r>
            <a:endParaRPr lang="ru-RU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324</Words>
  <Application>Microsoft Office PowerPoint</Application>
  <PresentationFormat>Экран (4:3)</PresentationFormat>
  <Paragraphs>42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             Контроль знаний учащихся          (вопросы для повторения)  </vt:lpstr>
      <vt:lpstr>Слайд 2</vt:lpstr>
      <vt:lpstr>Слайд 3</vt:lpstr>
      <vt:lpstr>Слайд 4</vt:lpstr>
      <vt:lpstr>Слайд 5</vt:lpstr>
      <vt:lpstr>Слайд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образовательное учреждение</dc:title>
  <dc:creator>Admin</dc:creator>
  <cp:lastModifiedBy>Tata</cp:lastModifiedBy>
  <cp:revision>28</cp:revision>
  <dcterms:created xsi:type="dcterms:W3CDTF">2013-07-02T10:34:09Z</dcterms:created>
  <dcterms:modified xsi:type="dcterms:W3CDTF">2014-02-18T18:04:08Z</dcterms:modified>
</cp:coreProperties>
</file>