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61" r:id="rId3"/>
    <p:sldId id="262" r:id="rId4"/>
    <p:sldId id="257" r:id="rId5"/>
    <p:sldId id="258" r:id="rId6"/>
    <p:sldId id="259" r:id="rId7"/>
    <p:sldId id="260" r:id="rId8"/>
    <p:sldId id="263" r:id="rId9"/>
    <p:sldId id="282" r:id="rId10"/>
    <p:sldId id="265" r:id="rId11"/>
    <p:sldId id="290" r:id="rId12"/>
    <p:sldId id="291" r:id="rId13"/>
    <p:sldId id="270" r:id="rId14"/>
    <p:sldId id="283" r:id="rId15"/>
    <p:sldId id="292" r:id="rId16"/>
    <p:sldId id="271" r:id="rId17"/>
    <p:sldId id="287" r:id="rId18"/>
    <p:sldId id="284" r:id="rId19"/>
    <p:sldId id="285" r:id="rId20"/>
    <p:sldId id="288" r:id="rId21"/>
    <p:sldId id="286" r:id="rId22"/>
    <p:sldId id="293" r:id="rId23"/>
    <p:sldId id="273" r:id="rId24"/>
    <p:sldId id="274" r:id="rId25"/>
    <p:sldId id="272" r:id="rId26"/>
    <p:sldId id="289" r:id="rId27"/>
    <p:sldId id="294" r:id="rId28"/>
    <p:sldId id="280" r:id="rId29"/>
    <p:sldId id="295" r:id="rId30"/>
    <p:sldId id="281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371DF2-AD02-4277-9F55-7987F870ED64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773FE-CD25-4F38-829F-D600919069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2C181C6-FAA4-4E15-AEFB-B6536029A42A}" type="slidenum">
              <a:rPr lang="ru-RU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83;&#1072;&#1076;&#1080;&#1084;&#1080;&#1088;\Desktop\&#1059;&#1088;&#1086;&#1082;%20&#1087;&#1086;%20&#1088;&#1086;&#1084;&#1072;&#1085;&#1090;&#1080;&#1079;&#1084;&#1091;\-%20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83;&#1072;&#1076;&#1080;&#1084;&#1080;&#1088;\Desktop\&#1059;&#1088;&#1086;&#1082;%20&#1087;&#1086;%20&#1088;&#1086;&#1084;&#1072;&#1085;&#1090;&#1080;&#1079;&#1084;&#1091;\&#1052;&#1080;&#1093;&#1072;&#1080;&#1083;%20&#1048;&#1074;&#1072;&#1085;&#1086;&#1074;&#1080;&#1095;%20&#1043;&#1083;&#1080;&#1085;&#1082;&#1072;%20-%20&#1089;&#1083;&#1072;&#1074;&#1100;&#1089;&#1103;%20%20(audiopoisk.com).mp3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F:\!!!Fest\!Fest_2459\643254\&#1055;&#1088;&#1077;&#1079;&#1077;&#1085;&#1090;&#1072;&#1094;&#1080;&#1103;.ppt\&#1083;&#1077;&#1079;&#1075;&#1080;&#1085;&#1082;&#1072;.mp3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2;&#1083;&#1072;&#1076;&#1080;&#1084;&#1080;&#1088;\Desktop\&#1059;&#1088;&#1086;&#1082;%20&#1087;&#1086;%20&#1088;&#1086;&#1084;&#1072;&#1085;&#1090;&#1080;&#1079;&#1084;&#1091;\&#1046;&#1085;&#1077;&#1094;&#1099;.wmv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83;&#1072;&#1076;&#1080;&#1084;&#1080;&#1088;\Desktop\&#1059;&#1088;&#1086;&#1082;%20&#1087;&#1086;%20&#1088;&#1086;&#1084;&#1072;&#1085;&#1090;&#1080;&#1079;&#1084;&#1091;\-%20%20(1).mp3" TargetMode="Externa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83;&#1072;&#1076;&#1080;&#1084;&#1080;&#1088;\Desktop\&#1059;&#1088;&#1086;&#1082;%20&#1087;&#1086;%20&#1088;&#1086;&#1084;&#1072;&#1085;&#1090;&#1080;&#1079;&#1084;&#1091;\&#1090;&#1072;&#1085;&#1094;&#1099;.mp3" TargetMode="Externa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!!!Fest\!Fest_2459\643254\&#1055;&#1088;&#1077;&#1079;&#1077;&#1085;&#1090;&#1072;&#1094;&#1080;&#1103;.ppt\&#1083;&#1077;&#1079;&#1075;&#1080;&#1085;&#1082;&#1072;.mp3" TargetMode="Externa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83;&#1072;&#1076;&#1080;&#1084;&#1080;&#1088;\Desktop\&#1059;&#1088;&#1086;&#1082;%20&#1087;&#1086;%20&#1088;&#1086;&#1084;&#1072;&#1085;&#1090;&#1080;&#1079;&#1084;&#1091;\3333.mp3" TargetMode="Externa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83;&#1072;&#1076;&#1080;&#1084;&#1080;&#1088;\Desktop\&#1059;&#1088;&#1086;&#1082;%20&#1087;&#1086;%20&#1088;&#1086;&#1084;&#1072;&#1085;&#1090;&#1080;&#1079;&#1084;&#1091;\&#1052;&#1080;&#1093;&#1072;&#1080;&#1083;%20&#1048;&#1074;&#1072;&#1085;&#1086;&#1074;&#1080;&#1095;%20&#1043;&#1083;&#1080;&#1085;&#1082;&#1072;%20-%20&#1055;&#1088;&#1086;&#1097;&#1072;&#1083;&#1100;&#1085;&#1099;&#1081;%20&#1074;&#1072;&#1083;&#1100;&#1089;%20%20(audiopoisk.com).mp3" TargetMode="Externa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2;&#1083;&#1072;&#1076;&#1080;&#1084;&#1080;&#1088;\Desktop\&#1059;&#1088;&#1086;&#1082;%20&#1087;&#1086;%20&#1088;&#1086;&#1084;&#1072;&#1085;&#1090;&#1080;&#1079;&#1084;&#1091;\A_S_Dargomyzhskiy_-_Mne_grustno_romans_na_slova_Lermontova_muzofon.com.mp3" TargetMode="Externa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357166"/>
            <a:ext cx="8286808" cy="254159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Романтизм как стиль в искусстве начала 19 века ( на примере поэмы М. Лермонтова «Мцыри» и произведений живописи и музыки)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46" y="3357562"/>
            <a:ext cx="6929454" cy="3000396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Нет, я не Байрон, я другой, </a:t>
            </a:r>
          </a:p>
          <a:p>
            <a:pPr algn="l"/>
            <a:r>
              <a:rPr lang="ru-RU" dirty="0" smtClean="0"/>
              <a:t>Еще неведомый избранник,</a:t>
            </a:r>
          </a:p>
          <a:p>
            <a:pPr algn="l"/>
            <a:r>
              <a:rPr lang="ru-RU" dirty="0" smtClean="0"/>
              <a:t>Как он, гонимый миром странник,</a:t>
            </a:r>
          </a:p>
          <a:p>
            <a:pPr algn="l"/>
            <a:r>
              <a:rPr lang="ru-RU" dirty="0" smtClean="0"/>
              <a:t>Но только с русскою душой.</a:t>
            </a:r>
          </a:p>
          <a:p>
            <a:pPr algn="l"/>
            <a:r>
              <a:rPr lang="ru-RU" dirty="0" smtClean="0"/>
              <a:t>				М.Ю. Лермонтов</a:t>
            </a:r>
          </a:p>
          <a:p>
            <a:pPr algn="l"/>
            <a:endParaRPr lang="ru-RU" dirty="0" smtClean="0"/>
          </a:p>
          <a:p>
            <a:pPr algn="l"/>
            <a:endParaRPr lang="ru-RU" dirty="0" smtClean="0"/>
          </a:p>
          <a:p>
            <a:pPr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714348" y="128586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/>
              <a:t>  романтик</a:t>
            </a:r>
          </a:p>
        </p:txBody>
      </p:sp>
      <p:sp>
        <p:nvSpPr>
          <p:cNvPr id="102406" name="Text Box 6"/>
          <p:cNvSpPr txBox="1">
            <a:spLocks noChangeArrowheads="1"/>
          </p:cNvSpPr>
          <p:nvPr/>
        </p:nvSpPr>
        <p:spPr bwMode="auto">
          <a:xfrm>
            <a:off x="3643306" y="1357298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/>
              <a:t>  идеалист-мечтатель</a:t>
            </a:r>
          </a:p>
        </p:txBody>
      </p:sp>
      <p:sp>
        <p:nvSpPr>
          <p:cNvPr id="102408" name="Line 8"/>
          <p:cNvSpPr>
            <a:spLocks noChangeShapeType="1"/>
          </p:cNvSpPr>
          <p:nvPr/>
        </p:nvSpPr>
        <p:spPr bwMode="auto">
          <a:xfrm>
            <a:off x="2428860" y="1571612"/>
            <a:ext cx="92869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409" name="Text Box 9"/>
          <p:cNvSpPr txBox="1">
            <a:spLocks noChangeArrowheads="1"/>
          </p:cNvSpPr>
          <p:nvPr/>
        </p:nvSpPr>
        <p:spPr bwMode="auto">
          <a:xfrm>
            <a:off x="857224" y="3500438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романтика</a:t>
            </a:r>
          </a:p>
        </p:txBody>
      </p:sp>
      <p:sp>
        <p:nvSpPr>
          <p:cNvPr id="102411" name="Text Box 11"/>
          <p:cNvSpPr txBox="1">
            <a:spLocks noChangeArrowheads="1"/>
          </p:cNvSpPr>
          <p:nvPr/>
        </p:nvSpPr>
        <p:spPr bwMode="auto">
          <a:xfrm>
            <a:off x="3500430" y="2928934"/>
            <a:ext cx="48006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400" dirty="0"/>
              <a:t>то, что содержит идеи и чувства, эмоционально возвышающие человека; </a:t>
            </a:r>
            <a:r>
              <a:rPr lang="ru-RU" sz="2400" dirty="0" smtClean="0"/>
              <a:t>обстановка</a:t>
            </a:r>
            <a:r>
              <a:rPr lang="ru-RU" sz="2400" dirty="0"/>
              <a:t>, содействующие эмоционально-возвышенному мироощущению</a:t>
            </a:r>
          </a:p>
        </p:txBody>
      </p:sp>
      <p:sp>
        <p:nvSpPr>
          <p:cNvPr id="102413" name="Line 13"/>
          <p:cNvSpPr>
            <a:spLocks noChangeShapeType="1"/>
          </p:cNvSpPr>
          <p:nvPr/>
        </p:nvSpPr>
        <p:spPr bwMode="auto">
          <a:xfrm>
            <a:off x="2643174" y="378619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414" name="Text Box 14"/>
          <p:cNvSpPr txBox="1">
            <a:spLocks noChangeArrowheads="1"/>
          </p:cNvSpPr>
          <p:nvPr/>
        </p:nvSpPr>
        <p:spPr bwMode="auto">
          <a:xfrm>
            <a:off x="785786" y="557214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романтический</a:t>
            </a:r>
          </a:p>
        </p:txBody>
      </p:sp>
      <p:sp>
        <p:nvSpPr>
          <p:cNvPr id="102415" name="Text Box 15"/>
          <p:cNvSpPr txBox="1">
            <a:spLocks noChangeArrowheads="1"/>
          </p:cNvSpPr>
          <p:nvPr/>
        </p:nvSpPr>
        <p:spPr bwMode="auto">
          <a:xfrm>
            <a:off x="3714744" y="5572140"/>
            <a:ext cx="403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мечтательно настроенный</a:t>
            </a:r>
          </a:p>
        </p:txBody>
      </p:sp>
      <p:sp>
        <p:nvSpPr>
          <p:cNvPr id="102419" name="Line 19"/>
          <p:cNvSpPr>
            <a:spLocks noChangeShapeType="1"/>
          </p:cNvSpPr>
          <p:nvPr/>
        </p:nvSpPr>
        <p:spPr bwMode="auto">
          <a:xfrm flipV="1">
            <a:off x="3000364" y="5786454"/>
            <a:ext cx="604830" cy="950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422" name="Line 22"/>
          <p:cNvSpPr>
            <a:spLocks noChangeShapeType="1"/>
          </p:cNvSpPr>
          <p:nvPr/>
        </p:nvSpPr>
        <p:spPr bwMode="auto">
          <a:xfrm>
            <a:off x="3428992" y="3000372"/>
            <a:ext cx="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10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20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20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1000"/>
                                        <p:tgtEl>
                                          <p:spTgt spid="102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1000"/>
                                        <p:tgtEl>
                                          <p:spTgt spid="102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2000"/>
                                        <p:tgtEl>
                                          <p:spTgt spid="102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2000"/>
                                        <p:tgtEl>
                                          <p:spTgt spid="102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1000"/>
                                        <p:tgtEl>
                                          <p:spTgt spid="102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8" dur="2000"/>
                                        <p:tgtEl>
                                          <p:spTgt spid="102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/>
      <p:bldP spid="102406" grpId="0"/>
      <p:bldP spid="102408" grpId="0" animBg="1"/>
      <p:bldP spid="102409" grpId="0"/>
      <p:bldP spid="102411" grpId="0"/>
      <p:bldP spid="102413" grpId="0" animBg="1"/>
      <p:bldP spid="102414" grpId="0"/>
      <p:bldP spid="102415" grpId="0"/>
      <p:bldP spid="102419" grpId="0" animBg="1"/>
      <p:bldP spid="1024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Признаки романтизма</a:t>
            </a: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48" y="1571612"/>
          <a:ext cx="7786741" cy="3886868"/>
        </p:xfrm>
        <a:graphic>
          <a:graphicData uri="http://schemas.openxmlformats.org/drawingml/2006/table">
            <a:tbl>
              <a:tblPr/>
              <a:tblGrid>
                <a:gridCol w="2509883"/>
                <a:gridCol w="5276858"/>
              </a:tblGrid>
              <a:tr h="55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ространство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Время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Место действия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Пейзаж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Форма повествования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Романтический 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герой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1428736"/>
          <a:ext cx="7929618" cy="881750"/>
        </p:xfrm>
        <a:graphic>
          <a:graphicData uri="http://schemas.openxmlformats.org/drawingml/2006/table">
            <a:tbl>
              <a:tblPr/>
              <a:tblGrid>
                <a:gridCol w="2555936"/>
                <a:gridCol w="5373682"/>
              </a:tblGrid>
              <a:tr h="8817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Пространство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latin typeface="Calibri"/>
                          <a:ea typeface="Times New Roman"/>
                          <a:cs typeface="Times New Roman"/>
                        </a:rPr>
                        <a:t>Двоемирие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. Мир неволи </a:t>
                      </a: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24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мир 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свободы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643174" y="428604"/>
            <a:ext cx="52517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Признаки романтизма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Уход от действительности в другое время</a:t>
            </a:r>
            <a:endParaRPr lang="ru-RU" dirty="0"/>
          </a:p>
        </p:txBody>
      </p:sp>
      <p:pic>
        <p:nvPicPr>
          <p:cNvPr id="21506" name="Picture 2" descr="портрет Глинки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0232" y="1571612"/>
            <a:ext cx="5343546" cy="456336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85918" y="6286520"/>
            <a:ext cx="5929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И. Репин «М. И. Глинка пишет оперу «Руслан и Людмила»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«М.И. Глинка. Жизнь за царя: опера...», &#10;Ильин В., 189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428604"/>
            <a:ext cx="3927863" cy="5715040"/>
          </a:xfrm>
          <a:prstGeom prst="rect">
            <a:avLst/>
          </a:prstGeom>
          <a:noFill/>
        </p:spPr>
      </p:pic>
      <p:pic>
        <p:nvPicPr>
          <p:cNvPr id="1030" name="Picture 6" descr="http://orpheusmusic.ru/123/chaliapin_f-shaljapin_f-i-1900kh_as_ivan_susanin_i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9124" y="357166"/>
            <a:ext cx="4415064" cy="5786454"/>
          </a:xfrm>
          <a:prstGeom prst="rect">
            <a:avLst/>
          </a:prstGeom>
          <a:noFill/>
        </p:spPr>
      </p:pic>
      <p:pic>
        <p:nvPicPr>
          <p:cNvPr id="5" name="-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421481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18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1214422"/>
          <a:ext cx="8358246" cy="420624"/>
        </p:xfrm>
        <a:graphic>
          <a:graphicData uri="http://schemas.openxmlformats.org/drawingml/2006/table">
            <a:tbl>
              <a:tblPr/>
              <a:tblGrid>
                <a:gridCol w="2694095"/>
                <a:gridCol w="5664151"/>
              </a:tblGrid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ространство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latin typeface="Calibri"/>
                          <a:ea typeface="Times New Roman"/>
                          <a:cs typeface="Times New Roman"/>
                        </a:rPr>
                        <a:t>Двоемирие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. Мир </a:t>
                      </a: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неволи - 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мир свободы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143108" y="357166"/>
            <a:ext cx="52517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Признаки романтизма</a:t>
            </a:r>
            <a:endParaRPr lang="ru-RU" sz="4000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6" y="1643050"/>
          <a:ext cx="8358246" cy="551093"/>
        </p:xfrm>
        <a:graphic>
          <a:graphicData uri="http://schemas.openxmlformats.org/drawingml/2006/table">
            <a:tbl>
              <a:tblPr/>
              <a:tblGrid>
                <a:gridCol w="2694095"/>
                <a:gridCol w="5664151"/>
              </a:tblGrid>
              <a:tr h="55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Время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Прошлое и настоящее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9001156" cy="14287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Уход в мир  природы, ее идеализация, как символа свободы и чистоты.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28728" y="1643050"/>
            <a:ext cx="664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	</a:t>
            </a:r>
            <a:r>
              <a:rPr lang="ru-RU" sz="2400" dirty="0" smtClean="0"/>
              <a:t> Развитие пейзажной живописи</a:t>
            </a:r>
            <a:endParaRPr lang="ru-RU" sz="2400" dirty="0"/>
          </a:p>
        </p:txBody>
      </p:sp>
      <p:pic>
        <p:nvPicPr>
          <p:cNvPr id="12290" name="Picture 2" descr="http://blistar.net/images/photos/66f7e8b16ffe6b04233fc8b473cb6b9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0166" y="2214554"/>
            <a:ext cx="6009197" cy="390024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43108" y="6286520"/>
            <a:ext cx="471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Г.Сорока. «Рыбаки. Вид в Спасском»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 (699x575, 66Kb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02146" y="357166"/>
            <a:ext cx="6860658" cy="564360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28860" y="6286520"/>
            <a:ext cx="450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Ф. Васильев "Заброшенная мельница»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 (700x418, 81Kb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3596" y="571480"/>
            <a:ext cx="8613578" cy="514353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28926" y="6215082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Федор Васильев «Перед грозой»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 (502x699, 100Kb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298416"/>
            <a:ext cx="4567236" cy="635955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429256" y="3571876"/>
            <a:ext cx="33280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 Васильев «В крымских горах»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lamcdn.net/the-village.ru/post_image-image/kbQmLEehB0I01ROlDe3MsA-articl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14290"/>
            <a:ext cx="9001156" cy="5995933"/>
          </a:xfrm>
          <a:prstGeom prst="rect">
            <a:avLst/>
          </a:prstGeom>
          <a:noFill/>
        </p:spPr>
      </p:pic>
      <p:pic>
        <p:nvPicPr>
          <p:cNvPr id="4" name="Михаил Иванович Глинка - славься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7715272" y="5286388"/>
            <a:ext cx="304800" cy="30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3108" y="6286520"/>
            <a:ext cx="564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О. Кипренский  «Портрет Евграфа Давыдова»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2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 (699x544, 33Kb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4414" y="642918"/>
            <a:ext cx="6657975" cy="51816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428992" y="6143644"/>
            <a:ext cx="3786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Ф.Васильев "У водопоя"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 (699x385, 89Kb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642918"/>
            <a:ext cx="8643998" cy="476100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143240" y="5857892"/>
            <a:ext cx="3291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Ф. Васильев"Волжские лагуны"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4" y="1357298"/>
          <a:ext cx="8072494" cy="1102186"/>
        </p:xfrm>
        <a:graphic>
          <a:graphicData uri="http://schemas.openxmlformats.org/drawingml/2006/table">
            <a:tbl>
              <a:tblPr/>
              <a:tblGrid>
                <a:gridCol w="2509883"/>
                <a:gridCol w="5562611"/>
              </a:tblGrid>
              <a:tr h="55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Пространство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latin typeface="Calibri"/>
                          <a:ea typeface="Times New Roman"/>
                          <a:cs typeface="Times New Roman"/>
                        </a:rPr>
                        <a:t>Двоемирие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. Мир </a:t>
                      </a: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неволи - 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мир свободы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Время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Прошлое и настоящее 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000232" y="428604"/>
            <a:ext cx="52517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Признаки романтизма</a:t>
            </a:r>
            <a:endParaRPr lang="ru-RU" sz="40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2500306"/>
          <a:ext cx="8072494" cy="571503"/>
        </p:xfrm>
        <a:graphic>
          <a:graphicData uri="http://schemas.openxmlformats.org/drawingml/2006/table">
            <a:tbl>
              <a:tblPr/>
              <a:tblGrid>
                <a:gridCol w="2500330"/>
                <a:gridCol w="5572164"/>
              </a:tblGrid>
              <a:tr h="5715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Место действия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Кавказ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34" y="3071810"/>
          <a:ext cx="8072494" cy="551093"/>
        </p:xfrm>
        <a:graphic>
          <a:graphicData uri="http://schemas.openxmlformats.org/drawingml/2006/table">
            <a:tbl>
              <a:tblPr/>
              <a:tblGrid>
                <a:gridCol w="2500330"/>
                <a:gridCol w="5572164"/>
              </a:tblGrid>
              <a:tr h="55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Пейзаж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latin typeface="Calibri"/>
                          <a:ea typeface="Times New Roman"/>
                          <a:cs typeface="Times New Roman"/>
                        </a:rPr>
                        <a:t>Свободный, идеальный, «земной рай»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Бегство в иные регионы, экзотические страны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57290" y="3000372"/>
            <a:ext cx="70723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Музыка. </a:t>
            </a:r>
            <a:r>
              <a:rPr lang="ru-RU" sz="2400" dirty="0" smtClean="0"/>
              <a:t>Обращение к восточным мотивам. (М.И.Глинка. «Лезгинка» в опере «Руслан и Людмила»)</a:t>
            </a:r>
          </a:p>
          <a:p>
            <a:endParaRPr lang="ru-RU" sz="2400" b="1" dirty="0"/>
          </a:p>
        </p:txBody>
      </p:sp>
      <p:pic>
        <p:nvPicPr>
          <p:cNvPr id="6" name="лезгин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7572396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950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Уход в собственный внутренний мир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0034" y="2428868"/>
            <a:ext cx="8215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Музыка. </a:t>
            </a:r>
            <a:r>
              <a:rPr lang="ru-RU" sz="2400" dirty="0" smtClean="0"/>
              <a:t>Получают развитие песенные жанры, такие, как баллада, романс</a:t>
            </a:r>
          </a:p>
          <a:p>
            <a:r>
              <a:rPr lang="ru-RU" sz="2400" dirty="0" smtClean="0"/>
              <a:t> Распространяются пьесы мечтательного характера, такие как  ноктюрн («ночное»), фантазия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71472" y="4572008"/>
            <a:ext cx="7786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Живопись. </a:t>
            </a:r>
            <a:r>
              <a:rPr lang="ru-RU" sz="2400" dirty="0" smtClean="0"/>
              <a:t>Популярен портретный жанр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art19.info/gallery/image/venetsianov/devushka-v-platk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5984" y="1"/>
            <a:ext cx="4639234" cy="6857999"/>
          </a:xfrm>
          <a:prstGeom prst="rect">
            <a:avLst/>
          </a:prstGeom>
          <a:noFill/>
        </p:spPr>
      </p:pic>
      <p:pic>
        <p:nvPicPr>
          <p:cNvPr id="30724" name="Picture 4" descr="http://webstarco.narod.ru/19vek/big/image/venec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62491" y="0"/>
            <a:ext cx="5535386" cy="6858000"/>
          </a:xfrm>
          <a:prstGeom prst="rect">
            <a:avLst/>
          </a:prstGeom>
          <a:noFill/>
        </p:spPr>
      </p:pic>
      <p:pic>
        <p:nvPicPr>
          <p:cNvPr id="30728" name="Picture 8" descr="http://www.artrussia.ru/pic_v/v045_40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71656" y="0"/>
            <a:ext cx="5400674" cy="6858000"/>
          </a:xfrm>
          <a:prstGeom prst="rect">
            <a:avLst/>
          </a:prstGeom>
          <a:noFill/>
        </p:spPr>
      </p:pic>
      <p:sp>
        <p:nvSpPr>
          <p:cNvPr id="30730" name="AutoShape 10" descr="data:image/jpeg;base64,/9j/4AAQSkZJRgABAQAAAQABAAD/2wCEAAkGBxQTEhUUExQUFhUXGBcaGBgXFxQVFxgUHBcXFxcXFRQYHCggGBolHBQYITEhJSkrLi4uFx8zODMsNygtLisBCgoKDg0OGxAQGywkHyYsLCwsLCwsLCwsLCwsLCwsLCwsLCwsLCwsLCwsLCwsLCwsLCwsLCwsLCwsLCwsLCwsLP/AABEIAQQAwgMBIgACEQEDEQH/xAAbAAABBQEBAAAAAAAAAAAAAAAFAAIDBAYBB//EADwQAAEDAgQDBgUDAwMDBQAAAAEAAhEDIQQSMUEFUWEGInGBkfATobHB0TJC4SNSYhRy8SSSsgcVM4Ki/8QAGQEAAwEBAQAAAAAAAAAAAAAAAQIDAAQF/8QAIxEAAgIDAQACAgMBAAAAAAAAAAECEQMhMRJBURMyBEJhIv/aAAwDAQACEQMRAD8A8zyJEQnVHKMuShFK6CmLixhLhK4UljHCpcH+oeKiU+DHfHiszBVx6BPKifVDdSFG/HMG48lKmMWoXQFRrcRAFrqqeJv2geS3hmsMpwWdq4953jwT8NxJwN7hH8bNZocnvqllVWjjmH9w87KcPndSaaGsT2poanwmkoow5jF0pspuZajDykAU0uTmlYw8LpShchKY4SuppSTAALkxSVHSo10kxLhKSSwRpSATlZwlSDoPfVAxUcwjULjHkXCmqlzioMqxjhJJ6rpbClYYNhdWW4YQSTM/VazUDwEi1Ev9LA5qnXbC1hoqEJQrTGiJULgiAjU1DFOboUwhNIWMaPB4vO3ad1PlWXYSNJRHCcTIIDrhSlD6GTDIYmupqSjVBFk5yjbTGIWhSgJpanbLNmHNXITgk3fqgYilJdhdTAM85MhOcuBdRM4kF2FxYwiFbw2Bc4SZA+SlwlCLnXZWwwuAE90fM80jkNRRdhonKR9fmq76UIs+lawXBhZhD2hvIJZTkz1RShhwTPh9FOcIB79FZp4e1tkksioZRK5pQNLb9ff3VOtSBi26P0cNMTYb2m3gq2PwYa7mP8Tb0IslhkTZnEzVekBaIVaq2FoMYzPHTYi/S6E1sITMahXUkI0USuBPyJJhSMrspxKasYJcJxBmD5IyCsxhnQ4eIWia9RyRGRKSnNKYLpzApBH5k5hTYSaEDDUl2QksYzzk1deVyV2EzhTmNkhNlTU3RCAUHBRE9FefhRFtAJgddL+9Cg+HxMugmwHrafVF8FiG52STGZsj6LnkmulSr8I6eqt0MOYJ935Ik2g1wqbEPOviYCjp1AfUez6KLkOkVKWFve6vUKOUSd7fdXcNgYOaCRN/TRFGcPJBIAI97bFc08xeOMAvw4MgW5GFWbhCTDvnafBaE4FrL/L/AJVLibxlc0a8jHjIjmD9U8JJoSUaA1fBNJGWw0Pv3oqNLCw4mQCARfbaYUlfFEE84jxVLEFzrgkGPJdMLTJSBmNw+Vxi4N5gi88lQLSi76ZOunMH7Lv+m6rpUiXkC5E1zbInUpXsL+7lVq1MzATWCipSF0VbjLDnp4oWLFEOG0cx8EJV1mQXww7o8FIV1gTiuVvY5wLlNO3XGoGY1JSZQktYDM1NU1OqJpXYTOK5h6drkeBHzVekJKO8Iw7HMvBeHGQbGICWcvKsaKsiZgoGYQTzBnePupiMrjPRS1qpHdtA21Xa7cw+vio+r6PRbwFZ1955q9g2AOvPVBcO42ibEewfeqOFhIDiPeq58yorj6arDfpde8Wjl+Ff4aRkdN4+sfyouG4Nnw2gtBsPpqiFXCAMyjuxytfyXFGDTOqUlwznE9be+RWaxtWb7hH+OU8hNz8/mVkq1a5n2dlfHDZPJLRTrNGZcdSXQLynLrs56IzRHJdyhSSmFa2aiNze6Y1+yp16Ya0ndEGhUOLsEDclUi90K1oCuarnCj3/ABUAbCv8OLQZJurS4TXQwxdATWqRcbKjCLpFqRC7zRFZGSuLke7rqYUzz9Uwpzk1dYh2mYKuU2gkRfwn7qDBsBeJ/E9FaqvIMC3vZK3sZBXDUmtMR9CVcqwBEKnwmoIJqbCwAjbf5evNWg8Haemg/lc8lUii2iXC4b9I53PQLRfBc/JTaDEjM42FuXNAcG4ZxNhv6LdcMEutoOvSFx5bc0dOJJIv0YYBYE7Db6oHx/Eui9UjwtCdx3iTmCwkyQPysvjC9zC/LVqGb5BDG8gXFaONyYJTSB2Kr1pP9QuHVUzVduB4qji+Jlri0sLTyzSR8lewVYvi2vr5rs8OK2iCafB4K6Vbx2BLG5tlQe6yVVLgwx73HTRc+BOpKYQ6CYcQP7dfEnYIZU4h3oynWP1GdYVlH6EboOUmFvVUuPO7oPkn8Pxea1/PXwP5TeOt/pjxCRWp7M+AalTJKcGXiYTg6BbXwUtI5jfaF0Ewhw2s4y122iJNCq4WlefJXQFyZGr0UQyEk5cckTMxsJJZPdkkwpmHLic5cXaTHU3QQQrGYG8qq5SUW9CfBAJZp4gtdm1MyBzK1AZmaHCLgHTc6wsqyqAf+PqtPwquH04B7w0vtr5rnzfZbH9DgwMcCVuezTyRfl1WL+ASLiPJazs8+GgconW64pvaOiKasMYnDt1cAb7gfRCONOMS1rfDRsc4G6NV3TIPXZZzHudp9kLaKqCaMTjuFBz87gQd4Ii25sjHZ7g2Y5ot9YVirSE96/RH+z9Zv6fcdeieeaTVEViSZX45wr/p3EDSPusE0TZet47vUXnYwF5Zj25ahjSU2F9QckdWVYIsEOdwrM8mSBOgH0KMG4TQuhTaIOKZHSoNEADRM4iO7CtN1UGMvAQi7kZrQGp0AehVrDYWHaK0zCgQYurLKcKksn0J5O0qcKeF1oSaFzN2OMCSeNU07lFCshzdUlQfjRJ0SV/DEsFPSIXClKuKcXEkisYcCrGCxRY8GSqiSzVmTo9LDg+kx02geqIcGri3n7K8wo8SqNbla8xy+q1vYnGlwLXGSCvOy4HBejthm9NI9B+ICPf4VTF0wRKlbUEKPEGxULOqKAOLbCdwvEtplznTAbpzNoB6K47BF6ss4Q0jKRbfn6oJga2Zir2xNRzmhsAEixKzmNxMuGbcrX9puAUaNHOwQ6b6nNKydbAxGYagELtxfj6jmyOXGOouUhTWthORZNHAVE8FzgB5qdSYVtkLrYrHMppzmqQJOKjZiMJApFJqIGNKr4usA0/RWQ7VR/BB1CpGl0DM+aR5fIpI5J5D0SV/yf4JRmikk5clXEEQuFdlcQCKUgVxdWMdYEY7N4z4dZt4BsUIAW07Bdjjiia1WRRboLzUdMWP9oM35jxU8teXY0dPRsMPVkBWCZuqdel8F72ftBhvh4+alp1AQvIPTjLRHjuJtpC9zyQfC9ryM0sJ5WMeqfxOnJ7wlcoYxjRBHyVF5rasn6frb0CuIcffUMVJDeUQP5Q/E8SzkSbAAAAWAGyMcUxtJ4iWmOkISKIMaQF0Y/NW1QMmuOxnxmnRdC7VYJsnsamtVogR1nZWl3JCcHji12bY6hScexelMb6/YITUMHwCvjh/zv5JSls2TXTfmuFDuE8Qa5oYSM42O42hX3mNlyyi06Gscm9F0OSMIGOBq45SyITbJkBkEJKQtXE9goyb0knFcldpISSSUrGEuhNV/g+ANeoGjTUnkPFBugoP9heyhxdUF4ii03N5dvlb0tc+x6xjuIUsNTDABYANY21hbyCGg/6Ogywa9+WmwAEBogxbnE6/lZTH1z3pMm9zvdcbbyO3wp+odweMGK+IXgB2bQcoAEeihqU3U9CSPn9UI7M18tQT++f4WnxDJ1/4XFlj5mzrxu4g34geLqB3DGuvYKavwwt7zSUNxGOe2xQUX/Ua4v8AYr8R4NTEmL+KCvoZTaVfxOJc/dQCnzIXTByS2yU/N6I2MUOOxoYCBd3vVSYivaGnzQfE09hqVfHD1tkpOuA4kl2d17+q45k+hPopsQwCAivB+EOfTqVnCGtbAnckjTnY6rpbpWRM+7UHdaXg3Fw+KdSz9Gu2PQ9VnsUIcB71KhKE4KapmTo3xZGy78MHZVuCY/4tLvHvtgO62sfP6yr9J0rzpWm0ypXGDB5hNdgwNyrWIxVOnOZ49boNiu0jQIYJPVPBTlwDpFv4PX6JIJ/79V5N9D+Ulf8AFMS0CnLi65cXUTEkkksE6xpJAGpXsP8A6d9mRSpirU/3eMaE8wNvVY7sHwH4rhUc0kA8rASBJ8V7Fj2htItBiwFvfRcuef8AVFIIxXGOMfHxWQyG03Ei2pi1tr3Wax1WXETYalTcUrTXqFu5iR03lUcPQFR5BPdEk+X8popUhfkmwtcj+pyIyjoNVuaFUPY1w3CwuIEN0jl4LS9lKjjhx6jwlc38iGrOjDL4DtMgtIWe4vhgQZEIvIm+hQ7itM6bHRcqVNUdF/ZisVRhxhQZSiFekc511TBhSbaLujPRzMqbJv8AoHTmdLfrHgth2R4E19T4j2yyn3r3BcL35xGnNaCrwqjnL6paXEWaSAJkSYtPl90Y5L4JI854Nw9jqzQ9rnBxgADNJmwjqtl20qBlIUg0NAgQCD4kke7IuOJ4bCtD69Sk1wnKBEhv+LBeYjYn1t5p2r7VMrvcaTXZRYOdbN1y7Jl6m6Ea+TOcUAzDwP1VOF2pULjJTQV1JCl3hfETRcXAAgiCD4yCpcVxuq+05Ryb+UMXWpXCN3RrfCQSTe6kaxMpKWUTDkk3MurGIykkkiKJIpK1w/AuqugWA1PIflBtJWwpGg7F8WqUqjC1mYNJDpIANMkOIuD3pbP3C9D4zx+nUok03kaSw/qbNvPYLE4LDhkBogN935lV+I4zL3mzrr9uoXFN/kkWivKJ6+jjufW6u4LCmnhmVP3VnPb4NbA9+ITuEPw9anDhUY4SQQJaeYmNrWt53RjjVSmaVAUhAYSMp1BcJv8A9hurKS4K0AuI08tNx8hC0vDMN8OlTbuAPSP4WS4pULmlxtpAWu4bixVa07wJ8fwpZ+JFcPydx1QAenoqGIxGYb6e5RDiVOWeB+SztLFXylcyVlmMdQg3U+E4eD3jPNTNoFxRRtUUmgxmdByttc6Cf8ZiU1tIRpDeK8S/0VFrGwa1QTl2YD+53oAB0ledca4sTILi+obOcbho3YwbHny05qz2qxtRta7y6q7vPdynQN5QPSyyz12YYKrOeb2ce+Z6q3wzAuqkNAtq48lFw/BOq1GMFsx15AfqPkJW3GCZTGVogbfafunyZPOl0EVZjOL4D4LoBkXVELQ9paFgeX3ss+E8HcRWcKS6QuBOAewqdsKuAnMKASxlXVHmSQMcXVwrqIpxbns/gAyg07uu4+IED7LDFb3A181GlEAuaJk2Gouuf+RdIrj6SmADy3+wWUxtXNUdc5QT81oOI44UwW2iNebh+7xKyD328blLgj8jTZr+xtWWPb/a7N/9SIJ+SP43DggXuBNlm+ytIUmMqu/eSD/tJgR5iVo6xLSTByg3XNml5yWikFcaZn+NWAG5I+QU3BeJOpn6hXeJYRtVtj3tQevIrPtJa6DYjVVU1kiFLyboY0PaRzCzdYZagO0qbhVeddlZGAzd86ctCTyXPfl7LPaLWCqyCWi+3ILhdAEzmJPnA3OybTdYNkN8PPdV+KY4U2Oc42Asdyb298km5OhG6Rhe0VfNiKh2mB4C32QtgBN/07p9aoXO6kq9g8AXuFNsSdSfCSvWVRjRx9Ye7G4OSazxEy1o07oImBsJEeRRTGuJJkHnY/dcdVbSAaIECB08OqGV8TGc1XlrcxsP1OI1bm0AmAfNcW5y9FeKgV2grNdYP02AJnlJQAIjj+JhzcjGhrfreUNC7oKlRFiKQSKc0JgCTglCQWMdzJJQksYeUklPhaOZ3gsAs8OwGe7tFoS8/BOW0CB5SfRRYTDyWs/uMeW59JVvFwGvj3Zck5NstFUjMPxJfZ52sqbk/UDzSDCXAcyF08EZr8S0spUaewa31AH3lHKB7jQWmd4nWAQTzsUO4nS/p03eXy/hFsI4GjTcDBjKY1gGxXlZHcbOuHaKVekR3m+Y97IdxOmHgOAhwFx0R6pLZMWPzQrF5Gd6o6BsBqTyCGOTT0aSodwXCHJmdqf0t3I/uPSx8VfxuKZTyfEqAEXy7nyH4WbxvaJzrUhkERNi4jSJ0Hkg1WqTJOvWZPmrr+O5u5aEeWuB/F9pQDLW32m3y3WY4hxJ9U95xPIbDyUWIqKXBYQ/qdbl+V1QxQx7SIyk5EdGlkGbdHOy9GM1QzybbW8ujzACr8M4f8dxLrU2a7Sf7QUc4xVyUDllhg5IgZYbA+g9UuWd/wDC+QxXyDOM48UnEBwNRwOc2LaYJacreb4988vjcUajpNgLAcgFFUcZufZTQrQgooRuzicAuFdTiiKewJqP8MwIDQ4i55pZSpBQLGDedlC6mRqIWhxbd0L4m4SI3AQjKzNFBJJJOAei/B6V2zuR6e/qhuGw5e8NG/yG5Wiw4ZTLWhpMRcmD5AaJJ8DHpZw7/wDqGAA/uH/5P8KXGu7rz70UVKjNdzmyQ0A8zeDHyPop65vBFjsZHRczW0URjp7o8VNw8TUb4q7RoNzVQWjuhxb010GipcOpuNRsAmCNASup8YhvatHNRjcHTw9lO4E8OaW9fkdPop8HIZJBIjxuUNqNdQeXZXZd7H3P5XlxVqjrlqmP4nxNtJpLrk/t3J/HVZPEY11R2d+to5AbQFFiqr3uNRwMHQkGI6FVvikmAu7FhUF/pzym5F1+MdrInwAPyChqVXO5lG8DwD+m151OvSbj5fVXGcLbysNT9kJZoRdGUG1YE4bwyf6lT9I0B3P4VtzHVHZWj+Arj6D6hLWgtDdoMzsAOaP8E4blguka8ptuVKWR9ffgZRXEVcDgRSYGDYSTG9r9TdZ/tVi+5A/50haTiVSJ1H7bep/Cxfa5uWoGgyIBvz9hDBFylbNN0qABump4srGCwnxCbw1olx6LvIlVJWqb6WYAsIbpOY5gOZ2VenTJMNBJ6AlYAQ4ThczwdgtJHdQzsrGctc0aHWZBHRFs4+C8wJEQfEhQyJtjIE4490CeqDVkZrsJaXAEgReLdboS+i46NcZ0gG56KkOAZBCSdkd/afQpJwBPs+8CuJ0II+h+0eaNNoRUa1wnbUi0xIQXh9E3tcx6aotQxDhAzOEWiSpTGiG+GACpXaBALR1cYkmPGVX4oP0a7D580JfiHU3B4J1O5mN1YrOcGOGZ05SRDjvy5JPmxgfT/wDkrj/F6dhRlbQc1pdDpMTZ3UDXkhL8U+ZD33/yd+Vd4Jj/AIdbM4mDO515kbq0uCrp6JhqxyPO45c1l+K8VzVfhO0cCHeJ/SPT6q7W4wA05DoCTEj5LIUKmatmqmCTmG8uJsLbfhcmDHv0y2SeqQ2tGYUzmLW2OWJLjrE9YHktBwPgjC9v6r65oPpHRBeLBrJy76X6C/jKNcAx1Utk6f3CRP5Krlk/FonFKzVsYzK9jdTeJ39PBC3B5Y+DAAHrdVsTxItPdNzqZP23VnDYt+UOJPQSb7Sei5Emtlm09F/g2HDWPe+S4t35aRHko28RBrBh1ALo6BuYA+ceqGYnFuBEOMkiYJ08kBPEv6td8v0AGUnTO0GT4SqQx+nbEcvhBniNYtYMxuCSfNZbtRVzVj/tH3RHjeOMSHHQQQSTECDKzVWs536nOPiSfqunDGlZOTGuRHg7wW1KeheLeMEfdDCkFYQvcMw7XPLHtvB3IIiLQpsLSOSROX4ghrdZ07zuQVE4qpEZ3/8AcVG2q4AgEgHUAmD4omNLg3kYsjYiR6AWXRWJoVYuZH2QGninzOd0/wC4+SMcLc8hzi90XEZjF99UktbCgrjQaeQsZmGQAG5HmAg76zm4YEGDn9BewSxWJce6HHLykx6Khia7wMuZ0csxiPBaJmU3kkknUmT4pLiSYAeaYAjZTtqGEklJjjK9UxtuiWE71NhOpBHlokkg+GXTNVqYv0cfqu4VgzhJJUfAG4wlIGiZA/QUFwmGaakkX0SSXJdJlq4P4tg2PJJFwPD15qxgTNEA6Cw8LlJJBO4g+SOlSDqjQRa/yBhEY22gADYAARCSSIGVuNNytka5T/5D8oFwRkmqNnUXk9SC0j5rqSrj/QV9BeKbYjZroHgRKoFdSXQiYgEiEkljBAYNuQOvKrYikAGxvP2SSTMCIWlGsCYp23KSSnIZHALEqlxH9XokksumKRSSST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32" name="Picture 12" descr="http://s55.radikal.ru/i148/1007/0e/160d896a580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3108" y="0"/>
            <a:ext cx="5232534" cy="6836527"/>
          </a:xfrm>
          <a:prstGeom prst="rect">
            <a:avLst/>
          </a:prstGeom>
          <a:noFill/>
        </p:spPr>
      </p:pic>
      <p:pic>
        <p:nvPicPr>
          <p:cNvPr id="30736" name="Picture 16" descr="http://os.colta.ru/m/photo/2010/11/18/va_jukovski_b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285852" y="0"/>
            <a:ext cx="633222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Жнецы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5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4" y="1142984"/>
          <a:ext cx="8358246" cy="2204372"/>
        </p:xfrm>
        <a:graphic>
          <a:graphicData uri="http://schemas.openxmlformats.org/drawingml/2006/table">
            <a:tbl>
              <a:tblPr/>
              <a:tblGrid>
                <a:gridCol w="2694095"/>
                <a:gridCol w="5664151"/>
              </a:tblGrid>
              <a:tr h="55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пространство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latin typeface="Calibri"/>
                          <a:ea typeface="Times New Roman"/>
                          <a:cs typeface="Times New Roman"/>
                        </a:rPr>
                        <a:t>Двоемирие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. Мир </a:t>
                      </a: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неволи - 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мир свободы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Время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прошлое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Место действия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Кавказ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Пейзаж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Свободный, идеальный, «земной рай»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28794" y="285728"/>
            <a:ext cx="52517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Признаки романтизма</a:t>
            </a:r>
            <a:endParaRPr lang="ru-RU" sz="40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3357562"/>
          <a:ext cx="8358246" cy="841248"/>
        </p:xfrm>
        <a:graphic>
          <a:graphicData uri="http://schemas.openxmlformats.org/drawingml/2006/table">
            <a:tbl>
              <a:tblPr/>
              <a:tblGrid>
                <a:gridCol w="2694095"/>
                <a:gridCol w="5664151"/>
              </a:tblGrid>
              <a:tr h="55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Форма повествования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 Исповедь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utoShape 2" descr="http://lermontov.sch1262.ru/images/11/mciry/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988" name="Picture 4" descr="http://lermontov.sch1262.ru/images/11/mciry/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0"/>
            <a:ext cx="4574726" cy="682969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57818" y="3071810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Бой с барсом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42910" y="1214422"/>
          <a:ext cx="7786741" cy="3045620"/>
        </p:xfrm>
        <a:graphic>
          <a:graphicData uri="http://schemas.openxmlformats.org/drawingml/2006/table">
            <a:tbl>
              <a:tblPr/>
              <a:tblGrid>
                <a:gridCol w="2509883"/>
                <a:gridCol w="5276858"/>
              </a:tblGrid>
              <a:tr h="55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ространство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Двоемирие. Мир неволи мир свободы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Время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прошлое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Место действия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Кавказ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Пейзаж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Свободный, идеальный, «земной рай»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libri"/>
                          <a:ea typeface="Times New Roman"/>
                          <a:cs typeface="Times New Roman"/>
                        </a:rPr>
                        <a:t>Форма повествования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 Исповедь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71670" y="357166"/>
            <a:ext cx="52517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Признаки романтизма</a:t>
            </a:r>
            <a:endParaRPr lang="ru-RU" sz="40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10" y="4286256"/>
          <a:ext cx="7786741" cy="841248"/>
        </p:xfrm>
        <a:graphic>
          <a:graphicData uri="http://schemas.openxmlformats.org/drawingml/2006/table">
            <a:tbl>
              <a:tblPr/>
              <a:tblGrid>
                <a:gridCol w="2509883"/>
                <a:gridCol w="5276858"/>
              </a:tblGrid>
              <a:tr h="5510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Романтический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герой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Исключительный 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характер </a:t>
                      </a:r>
                      <a:r>
                        <a:rPr lang="ru-RU" sz="2400" dirty="0" smtClean="0">
                          <a:latin typeface="Calibri"/>
                          <a:ea typeface="Times New Roman"/>
                          <a:cs typeface="Times New Roman"/>
                        </a:rPr>
                        <a:t>– в </a:t>
                      </a:r>
                      <a:r>
                        <a:rPr lang="ru-RU" sz="2400" dirty="0">
                          <a:latin typeface="Calibri"/>
                          <a:ea typeface="Times New Roman"/>
                          <a:cs typeface="Times New Roman"/>
                        </a:rPr>
                        <a:t>исключительных обстоятельствах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allpainters.ru/images/stories/paintings/portrait-of-the-artist-s-sister-vatropinin-182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214290"/>
            <a:ext cx="4996449" cy="6357982"/>
          </a:xfrm>
          <a:prstGeom prst="rect">
            <a:avLst/>
          </a:prstGeom>
          <a:noFill/>
        </p:spPr>
      </p:pic>
      <p:pic>
        <p:nvPicPr>
          <p:cNvPr id="4" name="- 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072462" y="5929330"/>
            <a:ext cx="304800" cy="30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86446" y="3500438"/>
            <a:ext cx="3357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В. </a:t>
            </a:r>
            <a:r>
              <a:rPr lang="ru-RU" dirty="0" err="1" smtClean="0"/>
              <a:t>Тропинин</a:t>
            </a:r>
            <a:r>
              <a:rPr lang="ru-RU" dirty="0" smtClean="0"/>
              <a:t> «Портрет сестры»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0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000108"/>
            <a:ext cx="8715436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Романтизм</a:t>
            </a:r>
            <a:r>
              <a:rPr lang="ru-RU" sz="4000" dirty="0" smtClean="0"/>
              <a:t>  — </a:t>
            </a:r>
          </a:p>
          <a:p>
            <a:r>
              <a:rPr lang="ru-RU" sz="2800" dirty="0" smtClean="0"/>
              <a:t> </a:t>
            </a:r>
            <a:r>
              <a:rPr lang="ru-RU" sz="3600" dirty="0" smtClean="0"/>
              <a:t>стиль  в  искусстве конца XVIII—первой половине XIX вв., отразивший  разлад идеала  с социальной действительностью , устремленность личности к безграничной свободе , интерес к национальному прошлому, внимание ко внутреннему миру человека.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танц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8501090" y="6286520"/>
            <a:ext cx="304800" cy="304800"/>
          </a:xfrm>
          <a:prstGeom prst="rect">
            <a:avLst/>
          </a:prstGeom>
        </p:spPr>
      </p:pic>
      <p:pic>
        <p:nvPicPr>
          <p:cNvPr id="7" name="Picture 4" descr="Вид_Крестов_горы_автолитогр_1837-3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3400" y="685800"/>
            <a:ext cx="8077200" cy="516255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786050" y="6072206"/>
            <a:ext cx="4213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М.Ю. Лермонтов «Вид Крестовой горы»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99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лезгин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8572528" y="6215082"/>
            <a:ext cx="304800" cy="304800"/>
          </a:xfrm>
          <a:prstGeom prst="rect">
            <a:avLst/>
          </a:prstGeom>
        </p:spPr>
      </p:pic>
      <p:pic>
        <p:nvPicPr>
          <p:cNvPr id="4" name="Picture 3" descr="Вид_Тифлиса_масло_183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8662" y="285728"/>
            <a:ext cx="7134225" cy="56959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928926" y="6286520"/>
            <a:ext cx="471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М.Ю. Лермонтов «Вид Тифлиса»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0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skarvit.ru/wp-content/uploads/2011/03/102ayvaz_sredy_voln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9501" y="714356"/>
            <a:ext cx="7995699" cy="5286412"/>
          </a:xfrm>
          <a:prstGeom prst="rect">
            <a:avLst/>
          </a:prstGeom>
          <a:noFill/>
        </p:spPr>
      </p:pic>
      <p:pic>
        <p:nvPicPr>
          <p:cNvPr id="6" name="333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43240" y="6286520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И. Айвазовский «Среди волн»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20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 (699x513, 117Kb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786" y="666525"/>
            <a:ext cx="7429552" cy="5452591"/>
          </a:xfrm>
          <a:prstGeom prst="rect">
            <a:avLst/>
          </a:prstGeom>
          <a:noFill/>
        </p:spPr>
      </p:pic>
      <p:pic>
        <p:nvPicPr>
          <p:cNvPr id="4" name="Михаил Иванович Глинка - Прощальный вальс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572528" y="6000768"/>
            <a:ext cx="304800" cy="304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14612" y="6286520"/>
            <a:ext cx="4857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Ф. Васильев «Близ Красного Села»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8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286380" y="3071810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М.Ю.Лермонтов. Автопортрет</a:t>
            </a:r>
            <a:endParaRPr lang="ru-RU" dirty="0"/>
          </a:p>
        </p:txBody>
      </p:sp>
      <p:pic>
        <p:nvPicPr>
          <p:cNvPr id="7" name="A_S_Dargomyzhskiy_-_Mne_grustno_romans_na_slova_Lermontova_muzofon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7858148" y="5715016"/>
            <a:ext cx="304800" cy="304800"/>
          </a:xfrm>
          <a:prstGeom prst="rect">
            <a:avLst/>
          </a:prstGeom>
        </p:spPr>
      </p:pic>
      <p:pic>
        <p:nvPicPr>
          <p:cNvPr id="6" name="Picture 2" descr="Лерм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5104" y="571480"/>
            <a:ext cx="4564839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24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1428736"/>
            <a:ext cx="764386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/>
              <a:t>Цель урока </a:t>
            </a:r>
            <a:r>
              <a:rPr lang="ru-RU" sz="4000" dirty="0" smtClean="0"/>
              <a:t>- познакомиться с новым стилем в искусстве </a:t>
            </a:r>
          </a:p>
          <a:p>
            <a:pPr algn="just"/>
            <a:r>
              <a:rPr lang="ru-RU" sz="4000" dirty="0" smtClean="0"/>
              <a:t>начала 19 века на примере поэмы М. Ю. Лермонтова «Мцыри», произведений русской живописи и музыки этого периода.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</TotalTime>
  <Words>426</Words>
  <Application>Microsoft Office PowerPoint</Application>
  <PresentationFormat>Экран (4:3)</PresentationFormat>
  <Paragraphs>91</Paragraphs>
  <Slides>30</Slides>
  <Notes>1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Романтизм как стиль в искусстве начала 19 века ( на примере поэмы М. Лермонтова «Мцыри» и произведений живописи и музыки)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Признаки романтизма </vt:lpstr>
      <vt:lpstr>Слайд 12</vt:lpstr>
      <vt:lpstr>Уход от действительности в другое время</vt:lpstr>
      <vt:lpstr>Слайд 14</vt:lpstr>
      <vt:lpstr>Слайд 15</vt:lpstr>
      <vt:lpstr> Уход в мир  природы, ее идеализация, как символа свободы и чистоты.</vt:lpstr>
      <vt:lpstr>Слайд 17</vt:lpstr>
      <vt:lpstr>Слайд 18</vt:lpstr>
      <vt:lpstr>Слайд 19</vt:lpstr>
      <vt:lpstr>Слайд 20</vt:lpstr>
      <vt:lpstr>Слайд 21</vt:lpstr>
      <vt:lpstr>Слайд 22</vt:lpstr>
      <vt:lpstr>Бегство в иные регионы, экзотические страны</vt:lpstr>
      <vt:lpstr> Уход в собственный внутренний мир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Владимир</dc:creator>
  <cp:lastModifiedBy>Roman</cp:lastModifiedBy>
  <cp:revision>94</cp:revision>
  <dcterms:created xsi:type="dcterms:W3CDTF">2013-09-27T09:49:09Z</dcterms:created>
  <dcterms:modified xsi:type="dcterms:W3CDTF">2014-02-23T16:29:22Z</dcterms:modified>
</cp:coreProperties>
</file>