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306" r:id="rId4"/>
    <p:sldId id="259" r:id="rId5"/>
    <p:sldId id="291" r:id="rId6"/>
    <p:sldId id="262" r:id="rId7"/>
    <p:sldId id="292" r:id="rId8"/>
    <p:sldId id="301" r:id="rId9"/>
    <p:sldId id="302" r:id="rId10"/>
    <p:sldId id="307" r:id="rId11"/>
    <p:sldId id="294" r:id="rId12"/>
    <p:sldId id="299" r:id="rId13"/>
    <p:sldId id="300" r:id="rId14"/>
    <p:sldId id="296" r:id="rId15"/>
    <p:sldId id="303" r:id="rId16"/>
    <p:sldId id="298" r:id="rId17"/>
    <p:sldId id="304" r:id="rId18"/>
    <p:sldId id="305" r:id="rId19"/>
    <p:sldId id="290" r:id="rId20"/>
    <p:sldId id="30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CC99"/>
    <a:srgbClr val="FFFFCC"/>
    <a:srgbClr val="FF6699"/>
    <a:srgbClr val="6F9AEF"/>
    <a:srgbClr val="FFCC66"/>
    <a:srgbClr val="D7E6EE"/>
    <a:srgbClr val="6DCEF1"/>
    <a:srgbClr val="99CC00"/>
    <a:srgbClr val="93DAD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314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-2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/>
              <a:ahLst/>
              <a:cxnLst>
                <a:cxn ang="0">
                  <a:pos x="6" y="454"/>
                </a:cxn>
                <a:cxn ang="0">
                  <a:pos x="355" y="454"/>
                </a:cxn>
                <a:cxn ang="0">
                  <a:pos x="757" y="1"/>
                </a:cxn>
                <a:cxn ang="0">
                  <a:pos x="2511" y="0"/>
                </a:cxn>
                <a:cxn ang="0">
                  <a:pos x="2646" y="144"/>
                </a:cxn>
                <a:cxn ang="0">
                  <a:pos x="5779" y="137"/>
                </a:cxn>
                <a:cxn ang="0">
                  <a:pos x="5779" y="772"/>
                </a:cxn>
                <a:cxn ang="0">
                  <a:pos x="2899" y="765"/>
                </a:cxn>
                <a:cxn ang="0">
                  <a:pos x="2757" y="946"/>
                </a:cxn>
                <a:cxn ang="0">
                  <a:pos x="1883" y="946"/>
                </a:cxn>
                <a:cxn ang="0">
                  <a:pos x="1663" y="687"/>
                </a:cxn>
                <a:cxn ang="0">
                  <a:pos x="0" y="687"/>
                </a:cxn>
                <a:cxn ang="0">
                  <a:pos x="35" y="480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/>
              <a:ahLst/>
              <a:cxnLst>
                <a:cxn ang="0">
                  <a:pos x="0" y="455"/>
                </a:cxn>
                <a:cxn ang="0">
                  <a:pos x="369" y="454"/>
                </a:cxn>
                <a:cxn ang="0">
                  <a:pos x="776" y="0"/>
                </a:cxn>
                <a:cxn ang="0">
                  <a:pos x="2496" y="0"/>
                </a:cxn>
                <a:cxn ang="0">
                  <a:pos x="2632" y="136"/>
                </a:cxn>
                <a:cxn ang="0">
                  <a:pos x="5799" y="136"/>
                </a:cxn>
                <a:cxn ang="0">
                  <a:pos x="5788" y="727"/>
                </a:cxn>
                <a:cxn ang="0">
                  <a:pos x="2883" y="708"/>
                </a:cxn>
                <a:cxn ang="0">
                  <a:pos x="2747" y="895"/>
                </a:cxn>
                <a:cxn ang="0">
                  <a:pos x="1899" y="895"/>
                </a:cxn>
                <a:cxn ang="0">
                  <a:pos x="1681" y="635"/>
                </a:cxn>
                <a:cxn ang="0">
                  <a:pos x="7" y="635"/>
                </a:cxn>
                <a:cxn ang="0">
                  <a:pos x="7" y="454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2286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Verdana" pitchFamily="34" charset="0"/>
              </a:rPr>
              <a:t>LOGO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ru-RU" altLang="ko-KR" smtClean="0"/>
              <a:t>Образец заголовка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96B40-88CD-4B9C-8DC0-6CE247C71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ADEFC-E1D5-44A3-922A-A735BB40F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DC968D7-B1D8-4885-96AE-D53008D07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BF6A3-B80E-4A36-9234-77E477B09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E915B-3948-45E6-99DF-EBD491EA4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531E3-75E4-450B-BEC6-CEDD8169AC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357EC-A437-41FB-B348-09777C66E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3F43F-4C28-4200-B0E4-37D3FBDBD9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1A4CB-04E3-4269-BF8D-EC2CC07A4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03145-1969-4DE6-8F1D-C8E90F2402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36A49-11FF-45B3-BA32-41666CD286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Freeform 16"/>
          <p:cNvSpPr>
            <a:spLocks/>
          </p:cNvSpPr>
          <p:nvPr/>
        </p:nvSpPr>
        <p:spPr bwMode="gray">
          <a:xfrm>
            <a:off x="0" y="360363"/>
            <a:ext cx="9148763" cy="900112"/>
          </a:xfrm>
          <a:custGeom>
            <a:avLst/>
            <a:gdLst/>
            <a:ahLst/>
            <a:cxnLst>
              <a:cxn ang="0">
                <a:pos x="0" y="368"/>
              </a:cxn>
              <a:cxn ang="0">
                <a:pos x="440" y="368"/>
              </a:cxn>
              <a:cxn ang="0">
                <a:pos x="777" y="0"/>
              </a:cxn>
              <a:cxn ang="0">
                <a:pos x="2162" y="0"/>
              </a:cxn>
              <a:cxn ang="0">
                <a:pos x="2265" y="116"/>
              </a:cxn>
              <a:cxn ang="0">
                <a:pos x="5756" y="112"/>
              </a:cxn>
              <a:cxn ang="0">
                <a:pos x="5763" y="567"/>
              </a:cxn>
              <a:cxn ang="0">
                <a:pos x="6" y="556"/>
              </a:cxn>
            </a:cxnLst>
            <a:rect l="0" t="0" r="r" b="b"/>
            <a:pathLst>
              <a:path w="5763" h="567">
                <a:moveTo>
                  <a:pt x="0" y="368"/>
                </a:moveTo>
                <a:lnTo>
                  <a:pt x="440" y="368"/>
                </a:lnTo>
                <a:lnTo>
                  <a:pt x="777" y="0"/>
                </a:lnTo>
                <a:lnTo>
                  <a:pt x="2162" y="0"/>
                </a:lnTo>
                <a:lnTo>
                  <a:pt x="2265" y="116"/>
                </a:lnTo>
                <a:lnTo>
                  <a:pt x="5756" y="112"/>
                </a:lnTo>
                <a:lnTo>
                  <a:pt x="5763" y="567"/>
                </a:lnTo>
                <a:lnTo>
                  <a:pt x="6" y="556"/>
                </a:lnTo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9" name="Freeform 15" descr="01b_img(Global Digtal Desigm(imageState)"/>
          <p:cNvSpPr>
            <a:spLocks/>
          </p:cNvSpPr>
          <p:nvPr/>
        </p:nvSpPr>
        <p:spPr bwMode="gray">
          <a:xfrm>
            <a:off x="-9525" y="336550"/>
            <a:ext cx="9182100" cy="838200"/>
          </a:xfrm>
          <a:custGeom>
            <a:avLst/>
            <a:gdLst/>
            <a:ahLst/>
            <a:cxnLst>
              <a:cxn ang="0">
                <a:pos x="449" y="370"/>
              </a:cxn>
              <a:cxn ang="0">
                <a:pos x="768" y="1"/>
              </a:cxn>
              <a:cxn ang="0">
                <a:pos x="2158" y="0"/>
              </a:cxn>
              <a:cxn ang="0">
                <a:pos x="2258" y="115"/>
              </a:cxn>
              <a:cxn ang="0">
                <a:pos x="5784" y="115"/>
              </a:cxn>
              <a:cxn ang="0">
                <a:pos x="5779" y="528"/>
              </a:cxn>
              <a:cxn ang="0">
                <a:pos x="0" y="519"/>
              </a:cxn>
              <a:cxn ang="0">
                <a:pos x="0" y="371"/>
              </a:cxn>
            </a:cxnLst>
            <a:rect l="0" t="0" r="r" b="b"/>
            <a:pathLst>
              <a:path w="5784" h="528">
                <a:moveTo>
                  <a:pt x="449" y="370"/>
                </a:moveTo>
                <a:lnTo>
                  <a:pt x="768" y="1"/>
                </a:lnTo>
                <a:lnTo>
                  <a:pt x="2158" y="0"/>
                </a:lnTo>
                <a:lnTo>
                  <a:pt x="2258" y="115"/>
                </a:lnTo>
                <a:lnTo>
                  <a:pt x="5784" y="115"/>
                </a:lnTo>
                <a:lnTo>
                  <a:pt x="5779" y="528"/>
                </a:lnTo>
                <a:lnTo>
                  <a:pt x="0" y="519"/>
                </a:lnTo>
                <a:lnTo>
                  <a:pt x="0" y="371"/>
                </a:lnTo>
              </a:path>
            </a:pathLst>
          </a:custGeom>
          <a:blipFill dpi="0" rotWithShape="1">
            <a:blip r:embed="rId15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732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j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71888" y="65373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fld id="{2C39BCAD-CDF7-4B78-A834-73921302A4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624" y="692696"/>
            <a:ext cx="7239000" cy="2480047"/>
          </a:xfrm>
        </p:spPr>
        <p:txBody>
          <a:bodyPr/>
          <a:lstStyle/>
          <a:p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/>
              <a:t/>
            </a:r>
            <a:br>
              <a:rPr lang="ru-RU" sz="4000" i="1" dirty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>
                <a:solidFill>
                  <a:srgbClr val="7030A0"/>
                </a:solidFill>
              </a:rPr>
              <a:t>Способы подчинительной связи.</a:t>
            </a:r>
            <a:br>
              <a:rPr lang="ru-RU" sz="4000" i="1" dirty="0" smtClean="0">
                <a:solidFill>
                  <a:srgbClr val="7030A0"/>
                </a:solidFill>
              </a:rPr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/>
              <a:t/>
            </a:r>
            <a:br>
              <a:rPr lang="ru-RU" sz="4000" i="1" dirty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>
                <a:solidFill>
                  <a:srgbClr val="7030A0"/>
                </a:solidFill>
              </a:rPr>
              <a:t>Примыкание 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60648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620688"/>
            <a:ext cx="7848600" cy="56356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Способы подчинительной связи</a:t>
            </a:r>
            <a:endParaRPr lang="en-US" b="1" i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2780928"/>
            <a:ext cx="7416824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600" b="1" i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Примыкание</a:t>
            </a:r>
            <a:endParaRPr lang="ru-RU" sz="6600" b="1" i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AutoShape 3"/>
          <p:cNvSpPr>
            <a:spLocks noChangeArrowheads="1"/>
          </p:cNvSpPr>
          <p:nvPr/>
        </p:nvSpPr>
        <p:spPr bwMode="gray">
          <a:xfrm>
            <a:off x="2339752" y="2564904"/>
            <a:ext cx="4592042" cy="2736204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hlink"/>
              </a:gs>
              <a:gs pos="100000">
                <a:srgbClr val="D7E6EE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gray">
          <a:xfrm>
            <a:off x="1676400" y="1939925"/>
            <a:ext cx="5791200" cy="624979"/>
          </a:xfrm>
          <a:prstGeom prst="roundRect">
            <a:avLst>
              <a:gd name="adj" fmla="val 50000"/>
            </a:avLst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</a:rPr>
              <a:t> 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gray">
          <a:xfrm>
            <a:off x="3247084" y="3311525"/>
            <a:ext cx="2624437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по смыслу </a:t>
            </a:r>
            <a:endParaRPr lang="en-US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95536" y="4293096"/>
            <a:ext cx="2016224" cy="1944216"/>
            <a:chOff x="624" y="1584"/>
            <a:chExt cx="1248" cy="1296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624" y="1584"/>
              <a:ext cx="1248" cy="1296"/>
              <a:chOff x="2016" y="1920"/>
              <a:chExt cx="1680" cy="1680"/>
            </a:xfrm>
          </p:grpSpPr>
          <p:sp>
            <p:nvSpPr>
              <p:cNvPr id="101385" name="Oval 9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3529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1386" name="Freeform 1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1387" name="Text Box 11"/>
            <p:cNvSpPr txBox="1">
              <a:spLocks noChangeArrowheads="1"/>
            </p:cNvSpPr>
            <p:nvPr/>
          </p:nvSpPr>
          <p:spPr bwMode="gray">
            <a:xfrm>
              <a:off x="669" y="2112"/>
              <a:ext cx="1173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32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Наречие</a:t>
              </a:r>
              <a:endPara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627784" y="4293096"/>
            <a:ext cx="2088232" cy="1950169"/>
            <a:chOff x="2016" y="1920"/>
            <a:chExt cx="1680" cy="1680"/>
          </a:xfrm>
        </p:grpSpPr>
        <p:sp>
          <p:nvSpPr>
            <p:cNvPr id="101391" name="Oval 15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1373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392" name="Freeform 16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1393" name="Text Box 17"/>
          <p:cNvSpPr txBox="1">
            <a:spLocks noChangeArrowheads="1"/>
          </p:cNvSpPr>
          <p:nvPr/>
        </p:nvSpPr>
        <p:spPr bwMode="gray">
          <a:xfrm>
            <a:off x="2627784" y="5085184"/>
            <a:ext cx="20882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Деепричастие </a:t>
            </a:r>
            <a:endParaRPr lang="en-US" sz="20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4860032" y="4293096"/>
            <a:ext cx="2016224" cy="1872208"/>
            <a:chOff x="2016" y="1920"/>
            <a:chExt cx="1680" cy="1680"/>
          </a:xfrm>
        </p:grpSpPr>
        <p:sp>
          <p:nvSpPr>
            <p:cNvPr id="101397" name="Oval 21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1373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398" name="Freeform 22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1399" name="Text Box 23"/>
          <p:cNvSpPr txBox="1">
            <a:spLocks noChangeArrowheads="1"/>
          </p:cNvSpPr>
          <p:nvPr/>
        </p:nvSpPr>
        <p:spPr bwMode="gray">
          <a:xfrm>
            <a:off x="5148064" y="4941168"/>
            <a:ext cx="15121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Неопр.</a:t>
            </a:r>
          </a:p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ф.гл.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11760" y="476672"/>
            <a:ext cx="44037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</a:rPr>
              <a:t>Примыкание</a:t>
            </a:r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</a:rPr>
              <a:t> 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99792" y="1916832"/>
            <a:ext cx="3587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Главное слово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pSp>
        <p:nvGrpSpPr>
          <p:cNvPr id="27" name="Group 7"/>
          <p:cNvGrpSpPr>
            <a:grpSpLocks/>
          </p:cNvGrpSpPr>
          <p:nvPr/>
        </p:nvGrpSpPr>
        <p:grpSpPr bwMode="auto">
          <a:xfrm>
            <a:off x="6948264" y="4221088"/>
            <a:ext cx="2032380" cy="1944216"/>
            <a:chOff x="624" y="1584"/>
            <a:chExt cx="1258" cy="1296"/>
          </a:xfrm>
        </p:grpSpPr>
        <p:grpSp>
          <p:nvGrpSpPr>
            <p:cNvPr id="28" name="Group 8"/>
            <p:cNvGrpSpPr>
              <a:grpSpLocks/>
            </p:cNvGrpSpPr>
            <p:nvPr/>
          </p:nvGrpSpPr>
          <p:grpSpPr bwMode="auto">
            <a:xfrm>
              <a:off x="624" y="1584"/>
              <a:ext cx="1248" cy="1296"/>
              <a:chOff x="2016" y="1920"/>
              <a:chExt cx="1680" cy="1680"/>
            </a:xfrm>
          </p:grpSpPr>
          <p:sp>
            <p:nvSpPr>
              <p:cNvPr id="30" name="Oval 9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3529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" name="Text Box 11"/>
            <p:cNvSpPr txBox="1">
              <a:spLocks noChangeArrowheads="1"/>
            </p:cNvSpPr>
            <p:nvPr/>
          </p:nvSpPr>
          <p:spPr bwMode="gray">
            <a:xfrm>
              <a:off x="640" y="2016"/>
              <a:ext cx="1242" cy="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Ф.сравн.</a:t>
              </a:r>
            </a:p>
            <a:p>
              <a:pPr algn="ctr" eaLnBrk="0" hangingPunct="0"/>
              <a:r>
                <a:rPr lang="ru-RU" sz="24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  <a:r>
                <a:rPr lang="ru-RU" sz="24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теп.прилаг</a:t>
              </a:r>
              <a:endPara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848600" cy="563562"/>
          </a:xfrm>
        </p:spPr>
        <p:txBody>
          <a:bodyPr/>
          <a:lstStyle/>
          <a:p>
            <a:r>
              <a:rPr lang="ru-RU" sz="5400" dirty="0" smtClean="0">
                <a:solidFill>
                  <a:srgbClr val="FFFF00"/>
                </a:solidFill>
              </a:rPr>
              <a:t>Например: 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1772816"/>
            <a:ext cx="4733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Подойти поближе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6" name="Умножение 5"/>
          <p:cNvSpPr/>
          <p:nvPr/>
        </p:nvSpPr>
        <p:spPr>
          <a:xfrm>
            <a:off x="2555776" y="1700808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699792" y="1844824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868144" y="184482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95936" y="1484784"/>
            <a:ext cx="80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ак?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123728" y="2996952"/>
            <a:ext cx="49852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Кивнуть улыбаясь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8" name="Умножение 17"/>
          <p:cNvSpPr/>
          <p:nvPr/>
        </p:nvSpPr>
        <p:spPr>
          <a:xfrm>
            <a:off x="2411760" y="2924944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699792" y="3068960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940152" y="306896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79912" y="2708920"/>
            <a:ext cx="80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ак?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979712" y="4221088"/>
            <a:ext cx="5364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Приехать отдохнуть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39752" y="5301208"/>
            <a:ext cx="4168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Виделись чаще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79912" y="3933056"/>
            <a:ext cx="80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ак?</a:t>
            </a:r>
            <a:endParaRPr lang="ru-RU" sz="2400" dirty="0"/>
          </a:p>
        </p:txBody>
      </p:sp>
      <p:sp>
        <p:nvSpPr>
          <p:cNvPr id="37" name="Умножение 36"/>
          <p:cNvSpPr/>
          <p:nvPr/>
        </p:nvSpPr>
        <p:spPr>
          <a:xfrm>
            <a:off x="2483768" y="4149080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771800" y="4293096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6012160" y="429309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95936" y="5013176"/>
            <a:ext cx="80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ак?</a:t>
            </a:r>
            <a:endParaRPr lang="ru-RU" sz="2400" dirty="0"/>
          </a:p>
        </p:txBody>
      </p:sp>
      <p:sp>
        <p:nvSpPr>
          <p:cNvPr id="41" name="Умножение 40"/>
          <p:cNvSpPr/>
          <p:nvPr/>
        </p:nvSpPr>
        <p:spPr>
          <a:xfrm>
            <a:off x="2699792" y="5229200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987824" y="5373216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580112" y="53732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FFC000"/>
                </a:solidFill>
              </a:rPr>
              <a:t>Работа с учебником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988840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Упражнение 57, стр.30 </a:t>
            </a:r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i="1" dirty="0" smtClean="0">
                <a:solidFill>
                  <a:srgbClr val="7030A0"/>
                </a:solidFill>
              </a:rPr>
              <a:t>(Спишите предложения. </a:t>
            </a:r>
          </a:p>
          <a:p>
            <a:r>
              <a:rPr lang="ru-RU" sz="2400" i="1" dirty="0" smtClean="0">
                <a:solidFill>
                  <a:srgbClr val="7030A0"/>
                </a:solidFill>
              </a:rPr>
              <a:t>Выделите в них словосочетания с подчинительной </a:t>
            </a:r>
          </a:p>
          <a:p>
            <a:r>
              <a:rPr lang="ru-RU" sz="2400" i="1" dirty="0" smtClean="0">
                <a:solidFill>
                  <a:srgbClr val="7030A0"/>
                </a:solidFill>
              </a:rPr>
              <a:t>связью примыкания.)</a:t>
            </a:r>
            <a:endParaRPr lang="ru-RU" sz="2400" i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371703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7030A0"/>
                </a:solidFill>
              </a:rPr>
              <a:t>Сперва мы перекликались с ним весьма усердно; </a:t>
            </a:r>
          </a:p>
          <a:p>
            <a:pPr marL="342900" indent="-342900"/>
            <a:r>
              <a:rPr lang="ru-RU" sz="2400" b="1" dirty="0">
                <a:solidFill>
                  <a:srgbClr val="7030A0"/>
                </a:solidFill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</a:rPr>
              <a:t>     потом он стал реже отвечать на наши возгласы.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4869160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Сперва перекликались, перекликались весьма, </a:t>
            </a:r>
          </a:p>
          <a:p>
            <a:endParaRPr lang="ru-RU" sz="2000" dirty="0"/>
          </a:p>
          <a:p>
            <a:r>
              <a:rPr lang="ru-RU" sz="2000" dirty="0" smtClean="0"/>
              <a:t>перекликались усердно,  стал отвечать реже</a:t>
            </a:r>
            <a:endParaRPr lang="ru-RU" sz="2000" dirty="0"/>
          </a:p>
        </p:txBody>
      </p:sp>
      <p:sp>
        <p:nvSpPr>
          <p:cNvPr id="9" name="Умножение 8"/>
          <p:cNvSpPr/>
          <p:nvPr/>
        </p:nvSpPr>
        <p:spPr>
          <a:xfrm>
            <a:off x="3635896" y="4725144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23928" y="486916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076056" y="486916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11960" y="4581128"/>
            <a:ext cx="64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ак?</a:t>
            </a:r>
            <a:endParaRPr lang="ru-RU" dirty="0"/>
          </a:p>
        </p:txBody>
      </p:sp>
      <p:sp>
        <p:nvSpPr>
          <p:cNvPr id="13" name="Умножение 12"/>
          <p:cNvSpPr/>
          <p:nvPr/>
        </p:nvSpPr>
        <p:spPr>
          <a:xfrm>
            <a:off x="3995936" y="5301208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283968" y="544522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436096" y="544522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0" y="5157192"/>
            <a:ext cx="64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ак?</a:t>
            </a:r>
            <a:endParaRPr lang="ru-RU" dirty="0"/>
          </a:p>
        </p:txBody>
      </p:sp>
      <p:sp>
        <p:nvSpPr>
          <p:cNvPr id="17" name="Умножение 16"/>
          <p:cNvSpPr/>
          <p:nvPr/>
        </p:nvSpPr>
        <p:spPr>
          <a:xfrm>
            <a:off x="827584" y="5301208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115616" y="5445224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771800" y="544522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03648" y="5157192"/>
            <a:ext cx="64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ак?</a:t>
            </a:r>
            <a:endParaRPr lang="ru-RU" dirty="0"/>
          </a:p>
        </p:txBody>
      </p:sp>
      <p:sp>
        <p:nvSpPr>
          <p:cNvPr id="21" name="Умножение 20"/>
          <p:cNvSpPr/>
          <p:nvPr/>
        </p:nvSpPr>
        <p:spPr>
          <a:xfrm>
            <a:off x="2411760" y="4797152"/>
            <a:ext cx="288032" cy="21602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547664" y="4509120"/>
            <a:ext cx="64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ак?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115616" y="486916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115616" y="486916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ltGray">
          <a:xfrm>
            <a:off x="179512" y="2204864"/>
            <a:ext cx="4860032" cy="2952328"/>
          </a:xfrm>
          <a:prstGeom prst="rightArrow">
            <a:avLst>
              <a:gd name="adj1" fmla="val 79306"/>
              <a:gd name="adj2" fmla="val 32395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blackWhite">
          <a:xfrm>
            <a:off x="755576" y="2132856"/>
            <a:ext cx="2880320" cy="288032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 предложений </a:t>
            </a:r>
          </a:p>
          <a:p>
            <a:pPr algn="ctr" eaLnBrk="0" hangingPunct="0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выпишите </a:t>
            </a:r>
          </a:p>
          <a:p>
            <a:pPr algn="ctr" eaLnBrk="0" hangingPunct="0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словосочетания </a:t>
            </a:r>
          </a:p>
          <a:p>
            <a:pPr algn="ctr" eaLnBrk="0" hangingPunct="0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указанным </a:t>
            </a:r>
          </a:p>
          <a:p>
            <a:pPr algn="ctr" eaLnBrk="0" hangingPunct="0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видом связи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5976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000" b="1" dirty="0" smtClean="0">
                <a:solidFill>
                  <a:srgbClr val="7030A0"/>
                </a:solidFill>
              </a:rPr>
              <a:t>Большинство иностранцев считают, что русские мало улыбаются (примыкание)</a:t>
            </a:r>
          </a:p>
          <a:p>
            <a:pPr lvl="0"/>
            <a:r>
              <a:rPr lang="ru-RU" sz="2000" b="1" dirty="0" smtClean="0">
                <a:solidFill>
                  <a:srgbClr val="7030A0"/>
                </a:solidFill>
              </a:rPr>
              <a:t>Человек мнителен, тревожен и замкнут, болезненно реагирует на малейшие неудачи (примыкание). Оттуда открывается изумительный вид на Волгу, красота неописуемая (управление).</a:t>
            </a:r>
          </a:p>
          <a:p>
            <a:pPr lvl="0"/>
            <a:r>
              <a:rPr lang="ru-RU" sz="2000" b="1" dirty="0" smtClean="0">
                <a:solidFill>
                  <a:srgbClr val="7030A0"/>
                </a:solidFill>
              </a:rPr>
              <a:t>В этом случае “плоды учения ”еще более очевидны (согласование).</a:t>
            </a:r>
          </a:p>
          <a:p>
            <a:pPr lvl="0"/>
            <a:r>
              <a:rPr lang="ru-RU" sz="2000" b="1" dirty="0" smtClean="0">
                <a:solidFill>
                  <a:srgbClr val="7030A0"/>
                </a:solidFill>
              </a:rPr>
              <a:t>Эти чувства в нас не убиты – они подавлены (управление). Но и те и другие были снисходительны к ошибкам своего кандидата (согласование).</a:t>
            </a:r>
            <a:endParaRPr lang="ru-RU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6757" y="0"/>
            <a:ext cx="9117244" cy="6858000"/>
            <a:chOff x="3696" y="1490"/>
            <a:chExt cx="1363" cy="1800"/>
          </a:xfrm>
        </p:grpSpPr>
        <p:sp>
          <p:nvSpPr>
            <p:cNvPr id="96289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90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96291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92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" name="Прямоугольник 50"/>
          <p:cNvSpPr/>
          <p:nvPr/>
        </p:nvSpPr>
        <p:spPr>
          <a:xfrm>
            <a:off x="251520" y="404664"/>
            <a:ext cx="3491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1.Способ подчинительной связи, при котором зависимое неизменяемое слово связано с главным только по смыслу, называется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сочинением.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управлением.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примыканием.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согласованием.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связью между компонентами грамматической основы. </a:t>
            </a:r>
            <a:endParaRPr lang="ru-RU" sz="10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251520" y="1844824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2.По способу примыкания слова связаны в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словосочетании </a:t>
            </a:r>
            <a:r>
              <a:rPr lang="ru-RU" sz="1000" b="1" dirty="0">
                <a:solidFill>
                  <a:schemeClr val="tx2"/>
                </a:solidFill>
              </a:rPr>
              <a:t/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его грядущее.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печально гляжу.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ошибками отцов.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на наше поколенье.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гляжу на поколенье. </a:t>
            </a:r>
            <a:endParaRPr lang="ru-RU" sz="10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179512" y="2996952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3.По способу примыкания слова связаны в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словосочетании </a:t>
            </a:r>
            <a:r>
              <a:rPr lang="ru-RU" sz="1000" b="1" dirty="0">
                <a:solidFill>
                  <a:schemeClr val="tx2"/>
                </a:solidFill>
              </a:rPr>
              <a:t/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летят на юг.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летят далеко.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перелетают на юг.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перелётные птицы.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улетевшие на зиму. </a:t>
            </a:r>
            <a:endParaRPr lang="ru-RU" sz="10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79512" y="4149080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4.По способу примыкания слова связаны в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словосочетании </a:t>
            </a:r>
            <a:r>
              <a:rPr lang="ru-RU" sz="1000" b="1" dirty="0">
                <a:solidFill>
                  <a:schemeClr val="tx2"/>
                </a:solidFill>
              </a:rPr>
              <a:t/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идти в школу.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войти в класс.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хорошо учиться.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строгий учитель.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серьёзный ученик. </a:t>
            </a:r>
            <a:endParaRPr lang="ru-RU" sz="10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79512" y="5301208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5.По способу примыкания слова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связаны </a:t>
            </a:r>
            <a:r>
              <a:rPr lang="ru-RU" sz="1000" b="1" dirty="0">
                <a:solidFill>
                  <a:schemeClr val="tx2"/>
                </a:solidFill>
              </a:rPr>
              <a:t>в 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записать дату.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чистая тетрадь.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записать красиво.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записать в тетрадь.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ученическая тетрадь. 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3635896" y="404664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6.По способу примыкания слова связаны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в </a:t>
            </a:r>
            <a:r>
              <a:rPr lang="ru-RU" sz="1000" b="1" dirty="0">
                <a:solidFill>
                  <a:schemeClr val="tx2"/>
                </a:solidFill>
              </a:rPr>
              <a:t>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белеющая вдали.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решённая задача.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сдавший экзамен.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старик сапожник.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идущий по следам. </a:t>
            </a:r>
            <a:endParaRPr lang="ru-RU" sz="10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3635896" y="1628800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 7.По способу примыкания слова связаны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в </a:t>
            </a:r>
            <a:r>
              <a:rPr lang="ru-RU" sz="1000" b="1" dirty="0">
                <a:solidFill>
                  <a:schemeClr val="tx2"/>
                </a:solidFill>
              </a:rPr>
              <a:t>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горят в огне.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белая береза.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обходя лениво.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в золотом огне.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под моим окном. </a:t>
            </a:r>
            <a:endParaRPr lang="ru-RU" sz="1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3563888" y="2852936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8.По способу примыкания слова связаны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в </a:t>
            </a:r>
            <a:r>
              <a:rPr lang="ru-RU" sz="1000" b="1" dirty="0">
                <a:solidFill>
                  <a:schemeClr val="tx2"/>
                </a:solidFill>
              </a:rPr>
              <a:t>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звучал долго.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развеял мечты.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чистой красоты.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чудное мгновенье.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мимолетное виденье. </a:t>
            </a:r>
            <a:endParaRPr lang="ru-RU" sz="10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491880" y="4077072"/>
            <a:ext cx="28803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tx2"/>
                </a:solidFill>
              </a:rPr>
              <a:t>9.По способу примыкания слова связаны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в </a:t>
            </a:r>
            <a:r>
              <a:rPr lang="ru-RU" sz="1000" b="1" dirty="0">
                <a:solidFill>
                  <a:schemeClr val="tx2"/>
                </a:solidFill>
              </a:rPr>
              <a:t>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волею моей.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жги, обходя.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обходя моря.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в пустыне мрачной.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шестикрылый Серафим. </a:t>
            </a:r>
            <a:endParaRPr lang="ru-RU" sz="1000" dirty="0">
              <a:solidFill>
                <a:schemeClr val="tx2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516216" y="476672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 smtClean="0">
                <a:solidFill>
                  <a:schemeClr val="tx2"/>
                </a:solidFill>
              </a:rPr>
              <a:t>11.По </a:t>
            </a:r>
            <a:r>
              <a:rPr lang="ru-RU" sz="1000" b="1" dirty="0">
                <a:solidFill>
                  <a:schemeClr val="tx2"/>
                </a:solidFill>
              </a:rPr>
              <a:t>способу примыкания слова </a:t>
            </a:r>
            <a:endParaRPr lang="ru-RU" sz="1000" b="1" dirty="0" smtClean="0">
              <a:solidFill>
                <a:schemeClr val="tx2"/>
              </a:solidFill>
            </a:endParaRPr>
          </a:p>
          <a:p>
            <a:r>
              <a:rPr lang="ru-RU" sz="1000" b="1" dirty="0" smtClean="0">
                <a:solidFill>
                  <a:schemeClr val="tx2"/>
                </a:solidFill>
              </a:rPr>
              <a:t>связаны в </a:t>
            </a:r>
            <a:r>
              <a:rPr lang="ru-RU" sz="1000" b="1" dirty="0">
                <a:solidFill>
                  <a:schemeClr val="tx2"/>
                </a:solidFill>
              </a:rPr>
              <a:t>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зван на форели.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будущей недели.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по моему расчету.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с разодранным локтем.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прискорбно поминают.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 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12.По </a:t>
            </a:r>
            <a:r>
              <a:rPr lang="ru-RU" sz="1000" b="1" dirty="0">
                <a:solidFill>
                  <a:schemeClr val="tx2"/>
                </a:solidFill>
              </a:rPr>
              <a:t>способу примыкания </a:t>
            </a:r>
            <a:r>
              <a:rPr lang="ru-RU" sz="1000" b="1" dirty="0" smtClean="0">
                <a:solidFill>
                  <a:schemeClr val="tx2"/>
                </a:solidFill>
              </a:rPr>
              <a:t>слова</a:t>
            </a:r>
          </a:p>
          <a:p>
            <a:r>
              <a:rPr lang="ru-RU" sz="1000" b="1" dirty="0" smtClean="0">
                <a:solidFill>
                  <a:schemeClr val="tx2"/>
                </a:solidFill>
              </a:rPr>
              <a:t> </a:t>
            </a:r>
            <a:r>
              <a:rPr lang="ru-RU" sz="1000" b="1" dirty="0">
                <a:solidFill>
                  <a:schemeClr val="tx2"/>
                </a:solidFill>
              </a:rPr>
              <a:t>связаны в словосочетании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A) громкий шепот.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B) говорить шепотом.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C) шепчущий человек.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D) прошептать на ушко. </a:t>
            </a:r>
            <a:br>
              <a:rPr lang="ru-RU" sz="1000" b="1" dirty="0">
                <a:solidFill>
                  <a:schemeClr val="tx2"/>
                </a:solidFill>
              </a:rPr>
            </a:br>
            <a:r>
              <a:rPr lang="ru-RU" sz="1000" b="1" dirty="0">
                <a:solidFill>
                  <a:schemeClr val="tx2"/>
                </a:solidFill>
              </a:rPr>
              <a:t>E) назойливый шепоток. </a:t>
            </a:r>
            <a:endParaRPr lang="ru-RU" sz="10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3419872" y="5301208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b="1" dirty="0" smtClean="0">
                <a:solidFill>
                  <a:schemeClr val="tx2"/>
                </a:solidFill>
              </a:rPr>
              <a:t>10.По способу примыкания слова связаны </a:t>
            </a:r>
          </a:p>
          <a:p>
            <a:r>
              <a:rPr lang="ru-RU" sz="1000" b="1" dirty="0" smtClean="0">
                <a:solidFill>
                  <a:schemeClr val="tx2"/>
                </a:solidFill>
              </a:rPr>
              <a:t>в словосочетании </a:t>
            </a:r>
            <a:br>
              <a:rPr lang="ru-RU" sz="1000" b="1" dirty="0" smtClean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A) задержать дыхание. </a:t>
            </a:r>
            <a:br>
              <a:rPr lang="ru-RU" sz="1000" b="1" dirty="0" smtClean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B) задержаться надолго. </a:t>
            </a:r>
            <a:br>
              <a:rPr lang="ru-RU" sz="1000" b="1" dirty="0" smtClean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C) задержав преступника. </a:t>
            </a:r>
            <a:br>
              <a:rPr lang="ru-RU" sz="1000" b="1" dirty="0" smtClean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D) задержанный гражданин. </a:t>
            </a:r>
            <a:br>
              <a:rPr lang="ru-RU" sz="1000" b="1" dirty="0" smtClean="0">
                <a:solidFill>
                  <a:schemeClr val="tx2"/>
                </a:solidFill>
              </a:rPr>
            </a:br>
            <a:r>
              <a:rPr lang="ru-RU" sz="1000" b="1" dirty="0" smtClean="0">
                <a:solidFill>
                  <a:schemeClr val="tx2"/>
                </a:solidFill>
              </a:rPr>
              <a:t>E) задержаться в командировке. </a:t>
            </a:r>
            <a:endParaRPr lang="ru-RU" sz="1000" dirty="0"/>
          </a:p>
        </p:txBody>
      </p:sp>
      <p:sp>
        <p:nvSpPr>
          <p:cNvPr id="18" name="TextBox 17"/>
          <p:cNvSpPr txBox="1"/>
          <p:nvPr/>
        </p:nvSpPr>
        <p:spPr>
          <a:xfrm rot="19685279">
            <a:off x="6281868" y="4018461"/>
            <a:ext cx="20778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7030A0"/>
                </a:solidFill>
                <a:latin typeface="Monotype Corsiva" pitchFamily="66" charset="0"/>
              </a:rPr>
              <a:t>Тест</a:t>
            </a:r>
            <a:endParaRPr lang="ru-RU" sz="66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1340768"/>
            <a:ext cx="1512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7030A0"/>
                </a:solidFill>
              </a:rPr>
              <a:t>1.с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2.в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3.в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4.с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5.с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6.а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7.с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8.а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9.в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10.в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11.е</a:t>
            </a:r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 smtClean="0">
                <a:solidFill>
                  <a:srgbClr val="7030A0"/>
                </a:solidFill>
              </a:rPr>
              <a:t>12.в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5856" y="404664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Ключ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Взаимопроверка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white">
          <a:xfrm>
            <a:off x="2699792" y="1484784"/>
            <a:ext cx="352839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«3»-6-9</a:t>
            </a:r>
            <a: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«4»-10-11</a:t>
            </a:r>
            <a: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«5»-12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31180" y="2996952"/>
            <a:ext cx="722313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solidFill>
                  <a:srgbClr val="FF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Оценки за урок</a:t>
            </a:r>
            <a:endParaRPr lang="ru-RU" sz="7200" b="1" spc="50" dirty="0">
              <a:ln w="11430"/>
              <a:solidFill>
                <a:srgbClr val="FF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7"/>
          <p:cNvSpPr>
            <a:spLocks noChangeArrowheads="1"/>
          </p:cNvSpPr>
          <p:nvPr/>
        </p:nvSpPr>
        <p:spPr bwMode="gray">
          <a:xfrm>
            <a:off x="0" y="332656"/>
            <a:ext cx="9144000" cy="86409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sz="6000" b="1" dirty="0" smtClean="0">
                <a:solidFill>
                  <a:schemeClr val="bg1"/>
                </a:solidFill>
                <a:latin typeface="Monotype Corsiva" pitchFamily="66" charset="0"/>
              </a:rPr>
              <a:t>Домашнее задание</a:t>
            </a:r>
            <a:endParaRPr lang="en-US" sz="60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9512" y="2276872"/>
            <a:ext cx="80536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Упражнение №80, стр.38 </a:t>
            </a:r>
          </a:p>
          <a:p>
            <a:r>
              <a:rPr lang="ru-RU" sz="3600" i="1" dirty="0" smtClean="0">
                <a:solidFill>
                  <a:srgbClr val="7030A0"/>
                </a:solidFill>
              </a:rPr>
              <a:t>(Спишите, вставляя пропущенные </a:t>
            </a:r>
          </a:p>
          <a:p>
            <a:r>
              <a:rPr lang="ru-RU" sz="3600" i="1" dirty="0" err="1" smtClean="0">
                <a:solidFill>
                  <a:srgbClr val="7030A0"/>
                </a:solidFill>
              </a:rPr>
              <a:t>буквы.Укажите</a:t>
            </a:r>
            <a:r>
              <a:rPr lang="ru-RU" sz="3600" i="1" dirty="0" smtClean="0">
                <a:solidFill>
                  <a:srgbClr val="7030A0"/>
                </a:solidFill>
              </a:rPr>
              <a:t> способ связи)</a:t>
            </a:r>
            <a:endParaRPr lang="ru-RU" sz="36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548680"/>
            <a:ext cx="7848600" cy="563562"/>
          </a:xfrm>
        </p:spPr>
        <p:txBody>
          <a:bodyPr/>
          <a:lstStyle/>
          <a:p>
            <a:r>
              <a:rPr lang="ru-RU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Чему будем учиться?</a:t>
            </a:r>
            <a:endParaRPr lang="en-US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86121" name="Group 105"/>
          <p:cNvGrpSpPr>
            <a:grpSpLocks/>
          </p:cNvGrpSpPr>
          <p:nvPr/>
        </p:nvGrpSpPr>
        <p:grpSpPr bwMode="auto">
          <a:xfrm>
            <a:off x="395536" y="1988840"/>
            <a:ext cx="1262906" cy="1011560"/>
            <a:chOff x="1268" y="1296"/>
            <a:chExt cx="480" cy="419"/>
          </a:xfrm>
        </p:grpSpPr>
        <p:grpSp>
          <p:nvGrpSpPr>
            <p:cNvPr id="86091" name="Group 75"/>
            <p:cNvGrpSpPr>
              <a:grpSpLocks/>
            </p:cNvGrpSpPr>
            <p:nvPr/>
          </p:nvGrpSpPr>
          <p:grpSpPr bwMode="auto">
            <a:xfrm>
              <a:off x="1268" y="1296"/>
              <a:ext cx="480" cy="419"/>
              <a:chOff x="1110" y="2656"/>
              <a:chExt cx="1549" cy="1351"/>
            </a:xfrm>
          </p:grpSpPr>
          <p:sp>
            <p:nvSpPr>
              <p:cNvPr id="86092" name="AutoShape 76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093" name="AutoShape 77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C000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094" name="AutoShape 78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6101" name="Text Box 85"/>
            <p:cNvSpPr txBox="1">
              <a:spLocks noChangeArrowheads="1"/>
            </p:cNvSpPr>
            <p:nvPr/>
          </p:nvSpPr>
          <p:spPr bwMode="gray">
            <a:xfrm>
              <a:off x="1414" y="1358"/>
              <a:ext cx="179" cy="2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86122" name="Group 106"/>
          <p:cNvGrpSpPr>
            <a:grpSpLocks/>
          </p:cNvGrpSpPr>
          <p:nvPr/>
        </p:nvGrpSpPr>
        <p:grpSpPr bwMode="auto">
          <a:xfrm>
            <a:off x="395536" y="3501008"/>
            <a:ext cx="1224136" cy="1008112"/>
            <a:chOff x="1268" y="1872"/>
            <a:chExt cx="480" cy="419"/>
          </a:xfrm>
        </p:grpSpPr>
        <p:grpSp>
          <p:nvGrpSpPr>
            <p:cNvPr id="86095" name="Group 79"/>
            <p:cNvGrpSpPr>
              <a:grpSpLocks/>
            </p:cNvGrpSpPr>
            <p:nvPr/>
          </p:nvGrpSpPr>
          <p:grpSpPr bwMode="auto">
            <a:xfrm>
              <a:off x="1268" y="1872"/>
              <a:ext cx="480" cy="419"/>
              <a:chOff x="3174" y="2656"/>
              <a:chExt cx="1549" cy="1351"/>
            </a:xfrm>
          </p:grpSpPr>
          <p:sp>
            <p:nvSpPr>
              <p:cNvPr id="86096" name="AutoShape 80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097" name="AutoShape 81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C000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098" name="AutoShape 82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6104" name="Text Box 88"/>
            <p:cNvSpPr txBox="1">
              <a:spLocks noChangeArrowheads="1"/>
            </p:cNvSpPr>
            <p:nvPr/>
          </p:nvSpPr>
          <p:spPr bwMode="gray">
            <a:xfrm>
              <a:off x="1411" y="1934"/>
              <a:ext cx="184" cy="2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86123" name="Group 107"/>
          <p:cNvGrpSpPr>
            <a:grpSpLocks/>
          </p:cNvGrpSpPr>
          <p:nvPr/>
        </p:nvGrpSpPr>
        <p:grpSpPr bwMode="auto">
          <a:xfrm>
            <a:off x="395536" y="4941168"/>
            <a:ext cx="1224136" cy="1080120"/>
            <a:chOff x="1268" y="2432"/>
            <a:chExt cx="480" cy="419"/>
          </a:xfrm>
        </p:grpSpPr>
        <p:sp>
          <p:nvSpPr>
            <p:cNvPr id="86107" name="Text Box 91"/>
            <p:cNvSpPr txBox="1">
              <a:spLocks noChangeArrowheads="1"/>
            </p:cNvSpPr>
            <p:nvPr/>
          </p:nvSpPr>
          <p:spPr bwMode="gray">
            <a:xfrm>
              <a:off x="1392" y="249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  <p:grpSp>
          <p:nvGrpSpPr>
            <p:cNvPr id="86111" name="Group 95"/>
            <p:cNvGrpSpPr>
              <a:grpSpLocks/>
            </p:cNvGrpSpPr>
            <p:nvPr/>
          </p:nvGrpSpPr>
          <p:grpSpPr bwMode="auto">
            <a:xfrm>
              <a:off x="1268" y="2432"/>
              <a:ext cx="480" cy="419"/>
              <a:chOff x="1110" y="2656"/>
              <a:chExt cx="1549" cy="1351"/>
            </a:xfrm>
          </p:grpSpPr>
          <p:sp>
            <p:nvSpPr>
              <p:cNvPr id="86112" name="AutoShape 96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113" name="AutoShape 97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C000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114" name="AutoShape 98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6115" name="Text Box 99"/>
            <p:cNvSpPr txBox="1">
              <a:spLocks noChangeArrowheads="1"/>
            </p:cNvSpPr>
            <p:nvPr/>
          </p:nvSpPr>
          <p:spPr bwMode="gray">
            <a:xfrm>
              <a:off x="1411" y="2496"/>
              <a:ext cx="184" cy="2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41" name="Прямоугольник 40"/>
          <p:cNvSpPr/>
          <p:nvPr/>
        </p:nvSpPr>
        <p:spPr>
          <a:xfrm>
            <a:off x="1619672" y="1988840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Monotype Corsiva" pitchFamily="66" charset="0"/>
              </a:rPr>
              <a:t>Закреплять умение вычленять словосочетание из предложения.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619672" y="3356992"/>
            <a:ext cx="73448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Monotype Corsiva" pitchFamily="66" charset="0"/>
              </a:rPr>
              <a:t>Формирование умения определять тип подчинительной связи слов в словосочетании и предложении.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619672" y="5013176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Monotype Corsiva" pitchFamily="66" charset="0"/>
              </a:rPr>
              <a:t>Отработать трудные случаи управления и примыкания. </a:t>
            </a:r>
            <a:endParaRPr lang="ru-RU" sz="28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2924944"/>
            <a:ext cx="69653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  <a:latin typeface="Monotype Corsiva" pitchFamily="66" charset="0"/>
              </a:rPr>
              <a:t>Желаю удачи на ЕНТ!</a:t>
            </a:r>
            <a:endParaRPr lang="ru-RU" sz="6000" b="1" i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608" y="2852936"/>
            <a:ext cx="7631833" cy="830997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Синтаксическая разминка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848600" cy="792088"/>
          </a:xfrm>
        </p:spPr>
        <p:txBody>
          <a:bodyPr/>
          <a:lstStyle/>
          <a:p>
            <a:r>
              <a:rPr lang="ru-RU" sz="2400" b="1" i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400" b="1" i="1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400" b="1" i="1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400" b="1" i="1" dirty="0" smtClean="0">
                <a:solidFill>
                  <a:srgbClr val="FFC000"/>
                </a:solidFill>
                <a:latin typeface="+mn-lt"/>
              </a:rPr>
              <a:t>Выпишите из предложенных слов только словосочетания:</a:t>
            </a:r>
            <a:r>
              <a:rPr lang="ru-RU" sz="6600" b="1" i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ru-RU" sz="6600" b="1" i="1" dirty="0" smtClean="0">
                <a:solidFill>
                  <a:srgbClr val="FFC000"/>
                </a:solidFill>
                <a:latin typeface="+mn-lt"/>
              </a:rPr>
            </a:br>
            <a:endParaRPr lang="en-US" sz="6600" b="1" i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032" y="1628800"/>
            <a:ext cx="8712968" cy="456510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подо мной,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2)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красивую тетрадь,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3)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вышли из дома,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4)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дом высок,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5)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две подруги,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6)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четырёх мальчиков,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7)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улыбающийся нам, </a:t>
            </a:r>
          </a:p>
          <a:p>
            <a:pPr>
              <a:buNone/>
            </a:pPr>
            <a:r>
              <a:rPr lang="ru-RU" sz="2800" b="1" dirty="0" smtClean="0"/>
              <a:t>  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8)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радуясь встрече,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9)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чесать языком,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10) 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восьми карандашей,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11)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будем танцевать,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12)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желание спеть,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13)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 дерево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14)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второй дом,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15)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каждый из нас,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16)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мини юбка,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17)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видеть это, </a:t>
            </a:r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18)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петь громко,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19)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весело и быстро;</a:t>
            </a:r>
          </a:p>
          <a:p>
            <a:pPr>
              <a:buNone/>
            </a:pPr>
            <a:endParaRPr lang="ru-RU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900" dirty="0">
                <a:solidFill>
                  <a:schemeClr val="tx2"/>
                </a:solidFill>
              </a:rPr>
              <a:t/>
            </a:r>
            <a:br>
              <a:rPr lang="en-US" sz="2900" dirty="0">
                <a:solidFill>
                  <a:schemeClr val="tx2"/>
                </a:solidFill>
              </a:rPr>
            </a:br>
            <a:endParaRPr lang="en-US" sz="2900" dirty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endParaRPr lang="en-US" sz="2900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Gabriola" pitchFamily="82" charset="0"/>
              </a:rPr>
              <a:t>Задание  №1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23728" y="1484784"/>
            <a:ext cx="5256584" cy="5040560"/>
            <a:chOff x="1488" y="1104"/>
            <a:chExt cx="2880" cy="2736"/>
          </a:xfrm>
        </p:grpSpPr>
        <p:sp>
          <p:nvSpPr>
            <p:cNvPr id="93188" name="Oval 4"/>
            <p:cNvSpPr>
              <a:spLocks noChangeArrowheads="1"/>
            </p:cNvSpPr>
            <p:nvPr/>
          </p:nvSpPr>
          <p:spPr bwMode="auto">
            <a:xfrm>
              <a:off x="1632" y="1344"/>
              <a:ext cx="2544" cy="2496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90" name="Oval 6"/>
            <p:cNvSpPr>
              <a:spLocks noChangeArrowheads="1"/>
            </p:cNvSpPr>
            <p:nvPr/>
          </p:nvSpPr>
          <p:spPr bwMode="gray">
            <a:xfrm>
              <a:off x="2080" y="1808"/>
              <a:ext cx="1658" cy="1563"/>
            </a:xfrm>
            <a:prstGeom prst="ellipse">
              <a:avLst/>
            </a:prstGeom>
            <a:solidFill>
              <a:srgbClr val="FFFF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92" name="Text Box 8"/>
            <p:cNvSpPr txBox="1">
              <a:spLocks noChangeArrowheads="1"/>
            </p:cNvSpPr>
            <p:nvPr/>
          </p:nvSpPr>
          <p:spPr bwMode="gray">
            <a:xfrm>
              <a:off x="2040" y="2316"/>
              <a:ext cx="1695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Не являются</a:t>
              </a:r>
            </a:p>
            <a:p>
              <a:pPr algn="ctr" eaLnBrk="0" hangingPunct="0"/>
              <a:r>
                <a:rPr lang="ru-RU" sz="24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словосочетаниями</a:t>
              </a:r>
              <a:endPara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2640" y="1104"/>
              <a:ext cx="432" cy="415"/>
              <a:chOff x="2640" y="1088"/>
              <a:chExt cx="432" cy="415"/>
            </a:xfrm>
          </p:grpSpPr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93195" name="Oval 11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solidFill>
                  <a:srgbClr val="7030A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196" name="Freeform 12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197" name="Text Box 13"/>
              <p:cNvSpPr txBox="1">
                <a:spLocks noChangeArrowheads="1"/>
              </p:cNvSpPr>
              <p:nvPr/>
            </p:nvSpPr>
            <p:spPr bwMode="gray">
              <a:xfrm>
                <a:off x="2754" y="1152"/>
                <a:ext cx="221" cy="25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1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sp>
          <p:nvSpPr>
            <p:cNvPr id="93199" name="Oval 15"/>
            <p:cNvSpPr>
              <a:spLocks noChangeArrowheads="1"/>
            </p:cNvSpPr>
            <p:nvPr/>
          </p:nvSpPr>
          <p:spPr bwMode="gray">
            <a:xfrm rot="18227093">
              <a:off x="2239" y="3282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1824" y="3357"/>
              <a:ext cx="432" cy="432"/>
              <a:chOff x="1824" y="3357"/>
              <a:chExt cx="432" cy="432"/>
            </a:xfrm>
          </p:grpSpPr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93203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solidFill>
                  <a:srgbClr val="0070C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204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205" name="Text Box 21"/>
              <p:cNvSpPr txBox="1">
                <a:spLocks noChangeArrowheads="1"/>
              </p:cNvSpPr>
              <p:nvPr/>
            </p:nvSpPr>
            <p:spPr bwMode="gray">
              <a:xfrm>
                <a:off x="1864" y="3438"/>
                <a:ext cx="342" cy="25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11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3938" y="1968"/>
              <a:chExt cx="430" cy="437"/>
            </a:xfrm>
          </p:grpSpPr>
          <p:grpSp>
            <p:nvGrpSpPr>
              <p:cNvPr id="10" name="Group 23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93208" name="Oval 2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tint val="57647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209" name="Freeform 2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210" name="Text Box 26"/>
              <p:cNvSpPr txBox="1">
                <a:spLocks noChangeArrowheads="1"/>
              </p:cNvSpPr>
              <p:nvPr/>
            </p:nvSpPr>
            <p:spPr bwMode="gray">
              <a:xfrm>
                <a:off x="4037" y="2028"/>
                <a:ext cx="221" cy="25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4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3552" y="3360"/>
              <a:ext cx="412" cy="392"/>
              <a:chOff x="3552" y="3339"/>
              <a:chExt cx="412" cy="392"/>
            </a:xfrm>
          </p:grpSpPr>
          <p:grpSp>
            <p:nvGrpSpPr>
              <p:cNvPr id="12" name="Group 28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93213" name="Oval 2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214" name="Freeform 3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215" name="Text Box 31"/>
              <p:cNvSpPr txBox="1">
                <a:spLocks noChangeArrowheads="1"/>
              </p:cNvSpPr>
              <p:nvPr/>
            </p:nvSpPr>
            <p:spPr bwMode="gray">
              <a:xfrm>
                <a:off x="3605" y="3389"/>
                <a:ext cx="342" cy="25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19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3" name="Group 32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1488" y="1968"/>
              <a:chExt cx="432" cy="432"/>
            </a:xfrm>
          </p:grpSpPr>
          <p:grpSp>
            <p:nvGrpSpPr>
              <p:cNvPr id="14" name="Group 33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93218" name="Oval 3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219" name="Freeform 3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220" name="Text Box 36"/>
              <p:cNvSpPr txBox="1">
                <a:spLocks noChangeArrowheads="1"/>
              </p:cNvSpPr>
              <p:nvPr/>
            </p:nvSpPr>
            <p:spPr bwMode="gray">
              <a:xfrm>
                <a:off x="1602" y="2016"/>
                <a:ext cx="221" cy="25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9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sp>
          <p:nvSpPr>
            <p:cNvPr id="93221" name="Oval 37"/>
            <p:cNvSpPr>
              <a:spLocks noChangeArrowheads="1"/>
            </p:cNvSpPr>
            <p:nvPr/>
          </p:nvSpPr>
          <p:spPr bwMode="gray">
            <a:xfrm rot="18227093">
              <a:off x="3507" y="326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224" name="Oval 40"/>
            <p:cNvSpPr>
              <a:spLocks noChangeArrowheads="1"/>
            </p:cNvSpPr>
            <p:nvPr/>
          </p:nvSpPr>
          <p:spPr bwMode="gray">
            <a:xfrm rot="18227093">
              <a:off x="1971" y="2253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64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227" name="Oval 43"/>
            <p:cNvSpPr>
              <a:spLocks noChangeArrowheads="1"/>
            </p:cNvSpPr>
            <p:nvPr/>
          </p:nvSpPr>
          <p:spPr bwMode="gray">
            <a:xfrm rot="18227093">
              <a:off x="2835" y="1609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549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229" name="Oval 45"/>
            <p:cNvSpPr>
              <a:spLocks noChangeArrowheads="1"/>
            </p:cNvSpPr>
            <p:nvPr/>
          </p:nvSpPr>
          <p:spPr bwMode="gray">
            <a:xfrm rot="18227093">
              <a:off x="3759" y="227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" name="Прямоугольник 48"/>
          <p:cNvSpPr/>
          <p:nvPr/>
        </p:nvSpPr>
        <p:spPr>
          <a:xfrm>
            <a:off x="1403648" y="332656"/>
            <a:ext cx="64479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Будь внимателен!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076056" y="1556792"/>
            <a:ext cx="15438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подо мной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380312" y="3284984"/>
            <a:ext cx="15662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дом высок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660232" y="5805264"/>
            <a:ext cx="2338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весело и быстро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95536" y="5805264"/>
            <a:ext cx="2340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будем танцевать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0" y="3284984"/>
            <a:ext cx="2078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чесать языком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7848600" cy="563562"/>
          </a:xfrm>
        </p:spPr>
        <p:txBody>
          <a:bodyPr/>
          <a:lstStyle/>
          <a:p>
            <a:r>
              <a:rPr lang="ru-RU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Запомни!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gray">
          <a:xfrm>
            <a:off x="0" y="1844824"/>
            <a:ext cx="4176464" cy="4248472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79" name="Oval 23"/>
          <p:cNvSpPr>
            <a:spLocks noChangeArrowheads="1"/>
          </p:cNvSpPr>
          <p:nvPr/>
        </p:nvSpPr>
        <p:spPr bwMode="gray">
          <a:xfrm>
            <a:off x="323528" y="2204864"/>
            <a:ext cx="3528392" cy="3600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80" name="AutoShape 24"/>
          <p:cNvSpPr>
            <a:spLocks noChangeArrowheads="1"/>
          </p:cNvSpPr>
          <p:nvPr/>
        </p:nvSpPr>
        <p:spPr bwMode="gray">
          <a:xfrm>
            <a:off x="3059832" y="1916832"/>
            <a:ext cx="5904656" cy="89463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/>
            <a:r>
              <a:rPr lang="ru-RU" sz="2500" b="1" dirty="0" smtClean="0"/>
              <a:t>Подлежащее и сказуемое: </a:t>
            </a:r>
          </a:p>
          <a:p>
            <a:pPr lvl="0"/>
            <a:r>
              <a:rPr lang="ru-RU" sz="2500" b="1" dirty="0" smtClean="0"/>
              <a:t>ребята трудятся и т.д.</a:t>
            </a:r>
          </a:p>
        </p:txBody>
      </p:sp>
      <p:sp>
        <p:nvSpPr>
          <p:cNvPr id="70681" name="AutoShape 25"/>
          <p:cNvSpPr>
            <a:spLocks noChangeArrowheads="1"/>
          </p:cNvSpPr>
          <p:nvPr/>
        </p:nvSpPr>
        <p:spPr bwMode="gray">
          <a:xfrm>
            <a:off x="3563888" y="3068960"/>
            <a:ext cx="5580112" cy="936104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BFEAE"/>
              </a:gs>
              <a:gs pos="100000">
                <a:srgbClr val="CBFEAE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/>
            <a:r>
              <a:rPr lang="ru-RU" sz="2200" b="1" dirty="0" smtClean="0"/>
              <a:t>Сочетание самостоятельного слова </a:t>
            </a:r>
          </a:p>
          <a:p>
            <a:pPr lvl="0"/>
            <a:r>
              <a:rPr lang="ru-RU" sz="2200" b="1" dirty="0" smtClean="0"/>
              <a:t>со служебным: в течение недели, </a:t>
            </a:r>
          </a:p>
          <a:p>
            <a:pPr lvl="0"/>
            <a:r>
              <a:rPr lang="ru-RU" sz="2200" b="1" dirty="0" smtClean="0"/>
              <a:t>после уроков и т.п.</a:t>
            </a:r>
          </a:p>
        </p:txBody>
      </p:sp>
      <p:sp>
        <p:nvSpPr>
          <p:cNvPr id="70682" name="AutoShape 26"/>
          <p:cNvSpPr>
            <a:spLocks noChangeArrowheads="1"/>
          </p:cNvSpPr>
          <p:nvPr/>
        </p:nvSpPr>
        <p:spPr bwMode="gray">
          <a:xfrm>
            <a:off x="3491880" y="4293096"/>
            <a:ext cx="5652120" cy="86010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/>
            <a:r>
              <a:rPr lang="ru-RU" sz="2400" b="1" dirty="0" smtClean="0"/>
              <a:t>Сочетание слов в составе </a:t>
            </a:r>
            <a:r>
              <a:rPr lang="ru-RU" sz="2400" b="1" dirty="0" err="1" smtClean="0"/>
              <a:t>фразео</a:t>
            </a:r>
            <a:r>
              <a:rPr lang="ru-RU" sz="2400" b="1" dirty="0" smtClean="0"/>
              <a:t>-</a:t>
            </a:r>
          </a:p>
          <a:p>
            <a:pPr lvl="0"/>
            <a:r>
              <a:rPr lang="ru-RU" sz="2400" b="1" dirty="0" err="1" smtClean="0"/>
              <a:t>логизмов</a:t>
            </a:r>
            <a:r>
              <a:rPr lang="ru-RU" sz="2400" b="1" dirty="0" smtClean="0"/>
              <a:t>: бить баклуши и т.п.</a:t>
            </a:r>
          </a:p>
        </p:txBody>
      </p:sp>
      <p:sp>
        <p:nvSpPr>
          <p:cNvPr id="70683" name="AutoShape 27"/>
          <p:cNvSpPr>
            <a:spLocks noChangeArrowheads="1"/>
          </p:cNvSpPr>
          <p:nvPr/>
        </p:nvSpPr>
        <p:spPr bwMode="gray">
          <a:xfrm>
            <a:off x="2843808" y="5373216"/>
            <a:ext cx="6120680" cy="936104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BFEAE"/>
              </a:gs>
              <a:gs pos="100000">
                <a:srgbClr val="CBFEAE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/>
            <a:r>
              <a:rPr lang="ru-RU" sz="2400" b="1" dirty="0" smtClean="0"/>
              <a:t>Составные словоформы: </a:t>
            </a:r>
          </a:p>
          <a:p>
            <a:pPr lvl="0"/>
            <a:r>
              <a:rPr lang="ru-RU" sz="2400" b="1" dirty="0" smtClean="0"/>
              <a:t>более важный и т.п.</a:t>
            </a:r>
            <a:endParaRPr lang="ru-RU" sz="2400" b="1" dirty="0"/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gray">
          <a:xfrm>
            <a:off x="431080" y="3068960"/>
            <a:ext cx="3245184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32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НЕ являются </a:t>
            </a:r>
          </a:p>
          <a:p>
            <a:pPr algn="ctr" eaLnBrk="0" hangingPunct="0"/>
            <a:r>
              <a:rPr lang="ru-RU" sz="32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слово-</a:t>
            </a:r>
          </a:p>
          <a:p>
            <a:pPr algn="ctr" eaLnBrk="0" hangingPunct="0"/>
            <a:r>
              <a:rPr lang="ru-RU" sz="32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сочетаниями: </a:t>
            </a:r>
            <a:endParaRPr 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611560" y="2492896"/>
            <a:ext cx="8096383" cy="110799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4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C66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Давайте вспомним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4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C66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определение словосочетания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C66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700808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Словосочетание – это  соединение  двух  или нескольких  знаменательных  слов, связанных  друг  с  другом  по  смыслу  и грамматически.  Подчинительные словосочетания  состоят  из  главного  и зависимого  слова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6263804" y="1988840"/>
            <a:ext cx="2736180" cy="4464495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Дата 3"/>
          <p:cNvSpPr txBox="1">
            <a:spLocks/>
          </p:cNvSpPr>
          <p:nvPr/>
        </p:nvSpPr>
        <p:spPr bwMode="auto">
          <a:xfrm>
            <a:off x="6660232" y="2996952"/>
            <a:ext cx="20162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  <a:endParaRPr kumimoji="0" lang="en-US" sz="7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136206" y="1988840"/>
            <a:ext cx="3019970" cy="4464495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gray">
          <a:xfrm>
            <a:off x="3419872" y="1628800"/>
            <a:ext cx="2451898" cy="611187"/>
          </a:xfrm>
          <a:prstGeom prst="roundRect">
            <a:avLst>
              <a:gd name="adj" fmla="val 50000"/>
            </a:avLst>
          </a:prstGeom>
          <a:solidFill>
            <a:srgbClr val="6F9AE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gray">
          <a:xfrm>
            <a:off x="6516216" y="1700808"/>
            <a:ext cx="2160240" cy="576064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gray">
          <a:xfrm>
            <a:off x="3635896" y="1700808"/>
            <a:ext cx="201622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Управление 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gray">
          <a:xfrm>
            <a:off x="6660232" y="1700808"/>
            <a:ext cx="201882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Примыкание</a:t>
            </a:r>
            <a:r>
              <a:rPr lang="ru-RU" b="1" dirty="0" smtClean="0">
                <a:solidFill>
                  <a:srgbClr val="FFFFFF"/>
                </a:solidFill>
              </a:rPr>
              <a:t> </a:t>
            </a:r>
            <a:endParaRPr lang="en-US" b="1" dirty="0">
              <a:solidFill>
                <a:srgbClr val="FFFFFF"/>
              </a:solidFill>
            </a:endParaRPr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179512" y="1628800"/>
            <a:ext cx="2880320" cy="4824536"/>
            <a:chOff x="576" y="1791"/>
            <a:chExt cx="1446" cy="2139"/>
          </a:xfrm>
        </p:grpSpPr>
        <p:sp>
          <p:nvSpPr>
            <p:cNvPr id="13" name="AutoShape 16"/>
            <p:cNvSpPr>
              <a:spLocks noChangeArrowheads="1"/>
            </p:cNvSpPr>
            <p:nvPr/>
          </p:nvSpPr>
          <p:spPr bwMode="auto">
            <a:xfrm>
              <a:off x="576" y="1942"/>
              <a:ext cx="1446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17"/>
            <p:cNvSpPr>
              <a:spLocks noChangeArrowheads="1"/>
            </p:cNvSpPr>
            <p:nvPr/>
          </p:nvSpPr>
          <p:spPr bwMode="gray">
            <a:xfrm>
              <a:off x="712" y="1791"/>
              <a:ext cx="1174" cy="242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dirty="0" smtClean="0">
                  <a:solidFill>
                    <a:srgbClr val="00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 </a:t>
              </a:r>
              <a:r>
                <a:rPr lang="ru-RU" sz="2400" b="1" i="1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Согласование </a:t>
              </a:r>
              <a:endParaRPr lang="ru-RU" sz="2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15" name="Text Box 20"/>
            <p:cNvSpPr txBox="1">
              <a:spLocks noChangeArrowheads="1"/>
            </p:cNvSpPr>
            <p:nvPr/>
          </p:nvSpPr>
          <p:spPr bwMode="gray">
            <a:xfrm>
              <a:off x="1236" y="1836"/>
              <a:ext cx="116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 Box 21"/>
            <p:cNvSpPr txBox="1">
              <a:spLocks noChangeArrowheads="1"/>
            </p:cNvSpPr>
            <p:nvPr/>
          </p:nvSpPr>
          <p:spPr bwMode="auto">
            <a:xfrm>
              <a:off x="624" y="2106"/>
              <a:ext cx="134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ru-RU" b="1" dirty="0" smtClean="0">
                  <a:solidFill>
                    <a:srgbClr val="000000"/>
                  </a:solidFill>
                </a:rPr>
                <a:t> 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3505200" y="2886075"/>
            <a:ext cx="2133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9512" y="2204864"/>
            <a:ext cx="282545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Такой способ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подчинительной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вязи, при котором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зависимое слово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тавится в тех же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формах, что и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главное. Например: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юбимая книга,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моя книга,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рочитанная книга, 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то-то важное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3848" y="2204864"/>
            <a:ext cx="3005695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Такой способ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подчинительной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вязи, при котором 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ависимое слово 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тавится в том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падеже, которого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требует от него 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лавное слово.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чить стихотворение,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читься в школе</a:t>
            </a:r>
          </a:p>
        </p:txBody>
      </p:sp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620688"/>
            <a:ext cx="7848600" cy="56356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Способы подчинительной связи</a:t>
            </a:r>
            <a:endParaRPr lang="en-US" b="1" i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cdb2004138l">
  <a:themeElements>
    <a:clrScheme name="sample 1">
      <a:dk1>
        <a:srgbClr val="1D528D"/>
      </a:dk1>
      <a:lt1>
        <a:srgbClr val="FFFFFF"/>
      </a:lt1>
      <a:dk2>
        <a:srgbClr val="000000"/>
      </a:dk2>
      <a:lt2>
        <a:srgbClr val="C0C0C0"/>
      </a:lt2>
      <a:accent1>
        <a:srgbClr val="4EA693"/>
      </a:accent1>
      <a:accent2>
        <a:srgbClr val="ABA755"/>
      </a:accent2>
      <a:accent3>
        <a:srgbClr val="FFFFFF"/>
      </a:accent3>
      <a:accent4>
        <a:srgbClr val="174578"/>
      </a:accent4>
      <a:accent5>
        <a:srgbClr val="B2D0C8"/>
      </a:accent5>
      <a:accent6>
        <a:srgbClr val="9B974C"/>
      </a:accent6>
      <a:hlink>
        <a:srgbClr val="3981B7"/>
      </a:hlink>
      <a:folHlink>
        <a:srgbClr val="969696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cdb2004138l</Template>
  <TotalTime>417</TotalTime>
  <Words>627</Words>
  <Application>Microsoft Office PowerPoint</Application>
  <PresentationFormat>Экран (4:3)</PresentationFormat>
  <Paragraphs>169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cdb2004138l</vt:lpstr>
      <vt:lpstr>    Способы подчинительной связи.    Примыкание </vt:lpstr>
      <vt:lpstr>Чему будем учиться?</vt:lpstr>
      <vt:lpstr>Слайд 3</vt:lpstr>
      <vt:lpstr>   Выпишите из предложенных слов только словосочетания: </vt:lpstr>
      <vt:lpstr>Слайд 5</vt:lpstr>
      <vt:lpstr>Запомни!</vt:lpstr>
      <vt:lpstr>Слайд 7</vt:lpstr>
      <vt:lpstr>Слайд 8</vt:lpstr>
      <vt:lpstr>Способы подчинительной связи</vt:lpstr>
      <vt:lpstr>Способы подчинительной связи</vt:lpstr>
      <vt:lpstr>Слайд 11</vt:lpstr>
      <vt:lpstr>Например: </vt:lpstr>
      <vt:lpstr>Работа с учебником</vt:lpstr>
      <vt:lpstr>Слайд 14</vt:lpstr>
      <vt:lpstr>Слайд 15</vt:lpstr>
      <vt:lpstr>Слайд 16</vt:lpstr>
      <vt:lpstr>Взаимопроверка</vt:lpstr>
      <vt:lpstr>Слайд 18</vt:lpstr>
      <vt:lpstr>Слайд 19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подчинительной связи.   Примыкание</dc:title>
  <dc:creator>Атажан</dc:creator>
  <cp:lastModifiedBy>admin</cp:lastModifiedBy>
  <cp:revision>68</cp:revision>
  <dcterms:created xsi:type="dcterms:W3CDTF">2012-10-18T15:25:18Z</dcterms:created>
  <dcterms:modified xsi:type="dcterms:W3CDTF">2014-01-09T10:14:22Z</dcterms:modified>
</cp:coreProperties>
</file>