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9" r:id="rId5"/>
    <p:sldId id="260" r:id="rId6"/>
    <p:sldId id="261" r:id="rId7"/>
    <p:sldId id="263" r:id="rId8"/>
    <p:sldId id="258" r:id="rId9"/>
    <p:sldId id="264" r:id="rId10"/>
    <p:sldId id="265" r:id="rId11"/>
    <p:sldId id="266" r:id="rId12"/>
    <p:sldId id="267" r:id="rId13"/>
    <p:sldId id="268" r:id="rId14"/>
    <p:sldId id="269" r:id="rId15"/>
    <p:sldId id="262" r:id="rId16"/>
    <p:sldId id="273" r:id="rId17"/>
    <p:sldId id="272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124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5E255-3781-4B86-84D4-736B954DA56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364369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E85B0-ED7A-41C4-AE39-223A766AE21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856481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044D4-ADEC-49F7-9333-39DDF5336EF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392902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3E0A7-A12A-4744-8861-C4EAD731F63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466766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DC491-9D9E-46AA-9607-96C1F319E09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542405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8605C-0DE1-4EEB-9C41-B278AAE6C76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80926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6E0AC-EF95-460B-9EC9-699B819FEF6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3816439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9C265-AFE6-4BF1-95A2-210EE087A2D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25853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4A0A7-FC3C-4E00-9C89-E7A2F07261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958249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D8706-F788-4763-B4B5-80B91ECE252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063261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25C33B-A789-4FF0-B74E-B948F51A2BB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262146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5F7CAAA-DD9F-4330-960F-1FA946D0007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image" Target="../media/image34.jpeg"/><Relationship Id="rId7" Type="http://schemas.openxmlformats.org/officeDocument/2006/relationships/image" Target="../media/image37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jpeg"/><Relationship Id="rId5" Type="http://schemas.openxmlformats.org/officeDocument/2006/relationships/image" Target="../media/image13.jpeg"/><Relationship Id="rId4" Type="http://schemas.openxmlformats.org/officeDocument/2006/relationships/image" Target="../media/image35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://nsportal.ru/ap/nauchno-tekhnicheskoe-tvorchestvo/library/narodnye-primety-kak-sredstvo-opredeleniya-pogody-preze" TargetMode="External"/><Relationship Id="rId3" Type="http://schemas.openxmlformats.org/officeDocument/2006/relationships/hyperlink" Target="http://images.yandex.ru/" TargetMode="External"/><Relationship Id="rId7" Type="http://schemas.openxmlformats.org/officeDocument/2006/relationships/hyperlink" Target="http://www.slideshare.net/Geografinia/ss-13955445" TargetMode="External"/><Relationship Id="rId2" Type="http://schemas.openxmlformats.org/officeDocument/2006/relationships/hyperlink" Target="http://www.proshkolu.ru/user/putilina67/blog/43744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aby-skazki.ru/publ/poslovicy_dlja_detej/osennie_poslovicy_i_primety/9-1-0-36" TargetMode="External"/><Relationship Id="rId11" Type="http://schemas.openxmlformats.org/officeDocument/2006/relationships/hyperlink" Target="http://www.proshkolu.ru/user/04061958kozina/file/3944907/user/login/user/login/user/login/user/login/user/enter/user/04061958kozina/file/3944907/user/login/user/04061958kozina/folder/252996/" TargetMode="External"/><Relationship Id="rId5" Type="http://schemas.openxmlformats.org/officeDocument/2006/relationships/hyperlink" Target="http://www.slavyanskaya-kultura.ru/forum/thread1166.html" TargetMode="External"/><Relationship Id="rId10" Type="http://schemas.openxmlformats.org/officeDocument/2006/relationships/hyperlink" Target="http://vseprimety.ru/primety-oseni" TargetMode="External"/><Relationship Id="rId4" Type="http://schemas.openxmlformats.org/officeDocument/2006/relationships/hyperlink" Target="http://nsportal.ru/ap/literaturnoe-tvorchestvo/library/prezentaciya-osen" TargetMode="External"/><Relationship Id="rId9" Type="http://schemas.openxmlformats.org/officeDocument/2006/relationships/hyperlink" Target="http://www.razumniki.ru/osen_primeta.htm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images.yandex.ru/yandsearch?p=8&amp;text=%D1%88%D0%BA%D0%BE%D0%BB%D0%B0%20%D0%BA%D0%B0%D1%80%D1%82%D0%B8%D0%BD%D0%BA%D0%B8%20%D0%B4%D0%BB%D1%8F%20%D0%B4%D0%B5%D1%82%D0%B5%D0%B9&amp;fp=8&amp;pos=249&amp;uinfo=ww-1349-wh-683-fw-1124-fh-477-pd-1&amp;rpt=simage&amp;img_url=http://files.alenmak.webnode.com/200000106-8903789fd7/b01b9c64ad3d.pn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750" y="3141663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 sz="115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ПРИМЕТЫ ОСЕНИ</a:t>
            </a:r>
            <a:endParaRPr lang="ru-RU" sz="115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altLang="ru-RU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979712" y="476672"/>
            <a:ext cx="43204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Работа выполнена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учителем начальных классов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ГБОУ СОШ №777 г. Москвы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Потаповой А.В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Inverted">
              <a:avLst/>
            </a:prstTxWarp>
          </a:bodyPr>
          <a:lstStyle/>
          <a:p>
            <a:pPr>
              <a:defRPr/>
            </a:pPr>
            <a:r>
              <a:rPr lang="ru-RU" sz="6600" b="1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ПРИМЕТА №1</a:t>
            </a:r>
            <a:endParaRPr lang="ru-RU" sz="6600" b="1" dirty="0"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altLang="ru-RU" sz="3600" b="1" dirty="0" smtClean="0">
                <a:solidFill>
                  <a:srgbClr val="002060"/>
                </a:solidFill>
              </a:rPr>
              <a:t>Если паутинки летают осенью – пришло бабье лето.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912965">
            <a:off x="611560" y="3142096"/>
            <a:ext cx="3152180" cy="23645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50073">
            <a:off x="5364088" y="2852738"/>
            <a:ext cx="3254499" cy="254442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275769"/>
            <a:ext cx="2543944" cy="24564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Inverted">
              <a:avLst/>
            </a:prstTxWarp>
          </a:bodyPr>
          <a:lstStyle/>
          <a:p>
            <a:pPr>
              <a:defRPr/>
            </a:pPr>
            <a:r>
              <a:rPr lang="ru-RU" sz="6600" b="1" dirty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ПРИМЕТА </a:t>
            </a:r>
            <a:r>
              <a:rPr lang="ru-RU" sz="6600" b="1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№2</a:t>
            </a:r>
            <a:endParaRPr lang="ru-RU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altLang="ru-RU" b="1" dirty="0" smtClean="0">
                <a:solidFill>
                  <a:srgbClr val="002060"/>
                </a:solidFill>
              </a:rPr>
              <a:t>Облака идут низко – к дождю и холоду.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046248">
            <a:off x="488279" y="2420888"/>
            <a:ext cx="3828703" cy="287152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618208">
            <a:off x="5067386" y="2458304"/>
            <a:ext cx="3876738" cy="25844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85522" y="4595324"/>
            <a:ext cx="3273904" cy="221070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Inverted">
              <a:avLst/>
            </a:prstTxWarp>
          </a:bodyPr>
          <a:lstStyle/>
          <a:p>
            <a:pPr>
              <a:defRPr/>
            </a:pPr>
            <a:r>
              <a:rPr lang="ru-RU" sz="6600" b="1" dirty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ПРИМЕТА </a:t>
            </a:r>
            <a:r>
              <a:rPr lang="ru-RU" sz="6600" b="1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№3</a:t>
            </a:r>
            <a:endParaRPr lang="ru-RU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altLang="ru-RU" sz="3600" b="1" dirty="0" smtClean="0">
                <a:solidFill>
                  <a:srgbClr val="002060"/>
                </a:solidFill>
              </a:rPr>
              <a:t>Осенью серенько утро, так жди ясного денька.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952315">
            <a:off x="683566" y="3149292"/>
            <a:ext cx="3756657" cy="30876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87295">
            <a:off x="4283968" y="3302986"/>
            <a:ext cx="4151784" cy="31138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Inverted">
              <a:avLst/>
            </a:prstTxWarp>
          </a:bodyPr>
          <a:lstStyle/>
          <a:p>
            <a:pPr>
              <a:defRPr/>
            </a:pPr>
            <a:r>
              <a:rPr lang="ru-RU" sz="6600" b="1" dirty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ПРИМЕТА </a:t>
            </a:r>
            <a:r>
              <a:rPr lang="ru-RU" sz="6600" b="1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№4</a:t>
            </a:r>
            <a:endParaRPr lang="ru-RU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altLang="ru-RU" sz="4000" b="1" dirty="0" smtClean="0">
                <a:solidFill>
                  <a:srgbClr val="002060"/>
                </a:solidFill>
              </a:rPr>
              <a:t>Луна покраснела – жди ветра – пострела.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900880">
            <a:off x="556211" y="3229778"/>
            <a:ext cx="2847948" cy="19537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927796">
            <a:off x="5658799" y="3084426"/>
            <a:ext cx="2723787" cy="20403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4335875"/>
            <a:ext cx="3637804" cy="227362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Inverted">
              <a:avLst/>
            </a:prstTxWarp>
          </a:bodyPr>
          <a:lstStyle/>
          <a:p>
            <a:pPr>
              <a:defRPr/>
            </a:pPr>
            <a:r>
              <a:rPr lang="ru-RU" sz="6600" b="1" dirty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ПРИМЕТА </a:t>
            </a:r>
            <a:r>
              <a:rPr lang="ru-RU" sz="6600" b="1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№5</a:t>
            </a:r>
            <a:endParaRPr lang="ru-RU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altLang="ru-RU" b="1" dirty="0" smtClean="0">
                <a:solidFill>
                  <a:srgbClr val="002060"/>
                </a:solidFill>
              </a:rPr>
              <a:t>Если первый день бабьего лета тёплый, то вся осень ясная и тёплая.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940027">
            <a:off x="207755" y="2985371"/>
            <a:ext cx="3331279" cy="249845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711846"/>
            <a:ext cx="2836860" cy="34398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458032"/>
            <a:ext cx="3327856" cy="226141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549275"/>
            <a:ext cx="8569325" cy="59753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0000CC"/>
              </a:buClr>
              <a:buSzPct val="60000"/>
              <a:buFontTx/>
              <a:buNone/>
              <a:defRPr/>
            </a:pPr>
            <a:r>
              <a:rPr lang="ru-RU" sz="3600" b="1" dirty="0" smtClean="0">
                <a:solidFill>
                  <a:srgbClr val="003366"/>
                </a:solidFill>
              </a:rPr>
              <a:t>   </a:t>
            </a:r>
            <a:r>
              <a:rPr lang="ru-RU" sz="3600" b="1" i="1" dirty="0" smtClean="0">
                <a:solidFill>
                  <a:srgbClr val="003366"/>
                </a:solidFill>
              </a:rPr>
              <a:t>	</a:t>
            </a:r>
            <a:r>
              <a:rPr lang="ru-RU" sz="3600" b="1" i="1" dirty="0" smtClean="0">
                <a:solidFill>
                  <a:srgbClr val="002060"/>
                </a:solidFill>
              </a:rPr>
              <a:t>Существует </a:t>
            </a:r>
            <a:r>
              <a:rPr lang="ru-RU" sz="3600" b="1" i="1" dirty="0">
                <a:solidFill>
                  <a:srgbClr val="002060"/>
                </a:solidFill>
              </a:rPr>
              <a:t>ещё много народных примет, всех их не перечислить. Некоторые из них действительно могут предсказывать погоду, некоторые – не совсем неточные, некоторые – просто не сбываются…</a:t>
            </a:r>
          </a:p>
          <a:p>
            <a:pPr eaLnBrk="1" hangingPunct="1">
              <a:lnSpc>
                <a:spcPct val="90000"/>
              </a:lnSpc>
              <a:buClr>
                <a:srgbClr val="0000CC"/>
              </a:buClr>
              <a:buSzPct val="60000"/>
              <a:buFontTx/>
              <a:buNone/>
              <a:defRPr/>
            </a:pPr>
            <a:r>
              <a:rPr lang="ru-RU" sz="3600" b="1" i="1" dirty="0">
                <a:solidFill>
                  <a:srgbClr val="002060"/>
                </a:solidFill>
              </a:rPr>
              <a:t>   </a:t>
            </a:r>
            <a:r>
              <a:rPr lang="ru-RU" sz="3600" b="1" i="1" dirty="0" smtClean="0">
                <a:solidFill>
                  <a:srgbClr val="002060"/>
                </a:solidFill>
              </a:rPr>
              <a:t>	 </a:t>
            </a:r>
            <a:r>
              <a:rPr lang="ru-RU" sz="3600" b="1" i="1" dirty="0">
                <a:solidFill>
                  <a:srgbClr val="002060"/>
                </a:solidFill>
              </a:rPr>
              <a:t>Но факт в том, что люди пользуются приметами, придумывают их в ходе наблюдений за природой</a:t>
            </a:r>
            <a:r>
              <a:rPr lang="ru-RU" sz="3600" b="1" dirty="0">
                <a:solidFill>
                  <a:schemeClr val="accent2"/>
                </a:solidFill>
              </a:rPr>
              <a:t>.</a:t>
            </a:r>
          </a:p>
          <a:p>
            <a:pPr marL="0" indent="0">
              <a:buFontTx/>
              <a:buNone/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prstTxWarp prst="textArchUp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indent="0" algn="ctr">
              <a:buNone/>
            </a:pPr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6" name="Picture 2" descr="C:\Users\Алла\Desktop\Новая папка\85cb76916899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908071">
            <a:off x="204234" y="389817"/>
            <a:ext cx="2239151" cy="16793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лла\Desktop\Новая папка\medium_teplaya_osen[1]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898652">
            <a:off x="6573811" y="364288"/>
            <a:ext cx="2322211" cy="174197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Алла\Desktop\Новая папка\nature200[1]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22353"/>
            <a:ext cx="2156309" cy="16172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Алла\Desktop\Новая папка\iCA6CB0IV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969722">
            <a:off x="1169185" y="3413846"/>
            <a:ext cx="2420016" cy="18150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Алла\Desktop\Новая папка\09307c5b16afaf7c5e39507a3cadfe46[1]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998996">
            <a:off x="3173668" y="4937834"/>
            <a:ext cx="2271512" cy="170538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Алла\Desktop\Новая папка\90870201_77984190_o14[1]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16331" y="2708918"/>
            <a:ext cx="1567231" cy="19003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Алла\Desktop\Новая папка\148[1]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905931">
            <a:off x="5813793" y="3289956"/>
            <a:ext cx="1798947" cy="20627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42083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778098"/>
          </a:xfrm>
        </p:spPr>
        <p:txBody>
          <a:bodyPr/>
          <a:lstStyle/>
          <a:p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Использованные источники: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www.proshkolu.ru/user/putilina67/blog/437449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images.yandex.ru/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nsportal.ru/ap/literaturnoe-tvorchestvo/library/prezentaciya-osen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http://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www.slavyanskaya-kultura.ru/forum/thread1166.html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http://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baby-skazki.ru/publ/poslovicy_dlja_detej/osennie_poslovicy_i_primety/9-1-0-36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http://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www.slideshare.net/Geografinia/ss-13955445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http://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nsportal.ru/ap/nauchno-tekhnicheskoe-tvorchestvo/library/narodnye-primety-kak-sredstvo-opredeleniya-pogody-preze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http://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www.razumniki.ru/osen_primeta.html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0"/>
              </a:rPr>
              <a:t>http://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0"/>
              </a:rPr>
              <a:t>vseprimety.ru/primety-oseni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1"/>
              </a:rPr>
              <a:t>http://www.proshkolu.ru/user/04061958kozina/file/3944907/user/login/user/login/user/login/user/login/user/enter/user/04061958kozina/file/3944907/user/login/user/04061958kozina/folder/252996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11"/>
              </a:rPr>
              <a:t>/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142242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anDown">
              <a:avLst/>
            </a:prstTxWarp>
          </a:bodyPr>
          <a:lstStyle/>
          <a:p>
            <a:pPr>
              <a:defRPr/>
            </a:pPr>
            <a:r>
              <a:rPr lang="ru-RU" sz="4800" b="1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ПРИМЕТА?</a:t>
            </a:r>
            <a:endParaRPr lang="ru-RU" sz="4800" b="1" dirty="0"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4800" b="1" kern="1200" dirty="0" smtClean="0">
                <a:solidFill>
                  <a:srgbClr val="002060"/>
                </a:solidFill>
              </a:rPr>
              <a:t>Примета – это явление, случай, который в народе считается предвестием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4800" b="1" kern="1200" dirty="0">
                <a:solidFill>
                  <a:srgbClr val="002060"/>
                </a:solidFill>
              </a:rPr>
              <a:t> </a:t>
            </a:r>
            <a:r>
              <a:rPr lang="ru-RU" altLang="ru-RU" sz="4800" b="1" kern="1200" dirty="0" smtClean="0">
                <a:solidFill>
                  <a:srgbClr val="002060"/>
                </a:solidFill>
              </a:rPr>
              <a:t>    чего-либо.</a:t>
            </a:r>
          </a:p>
        </p:txBody>
      </p:sp>
      <p:pic>
        <p:nvPicPr>
          <p:cNvPr id="1026" name="Picture 2" descr="http://www.greenmama.ua/dn_images/02/60/04/48/127080472514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861048"/>
            <a:ext cx="1759557" cy="1981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">
              <a:avLst/>
            </a:prstTxWarp>
          </a:bodyPr>
          <a:lstStyle/>
          <a:p>
            <a:pPr>
              <a:defRPr/>
            </a:pPr>
            <a:r>
              <a:rPr lang="ru-RU" sz="5400" b="1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ПРИМЕТЫ ПО ПТИЦАМ</a:t>
            </a:r>
            <a:endParaRPr lang="ru-RU" sz="5400" b="1" dirty="0"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altLang="ru-RU" sz="2800" b="1" smtClean="0">
                <a:solidFill>
                  <a:srgbClr val="002060"/>
                </a:solidFill>
              </a:rPr>
              <a:t>Летят журавли молча, низко и быстро - к плохой погоде</a:t>
            </a:r>
            <a:r>
              <a:rPr lang="ru-RU" altLang="ru-RU" sz="2800" b="1" smtClean="0">
                <a:solidFill>
                  <a:srgbClr val="003366"/>
                </a:solidFill>
              </a:rPr>
              <a:t>.</a:t>
            </a:r>
            <a:endParaRPr lang="ru-RU" altLang="ru-RU" sz="2800" smtClean="0"/>
          </a:p>
        </p:txBody>
      </p:sp>
      <p:pic>
        <p:nvPicPr>
          <p:cNvPr id="2050" name="Picture 2" descr="C:\Users\Алла\Desktop\Новая папка\1-жур_И_Барташов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590335">
            <a:off x="437368" y="3058838"/>
            <a:ext cx="2998175" cy="18208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645519">
            <a:off x="5870980" y="2695470"/>
            <a:ext cx="2904266" cy="18397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30302" y="4217276"/>
            <a:ext cx="3227114" cy="2420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prstTxWarp prst="textChevron">
              <a:avLst/>
            </a:prstTxWarp>
          </a:bodyPr>
          <a:lstStyle/>
          <a:p>
            <a:pPr>
              <a:defRPr/>
            </a:pPr>
            <a:r>
              <a:rPr lang="ru-RU" altLang="ru-RU" sz="4800" b="1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ПРИМЕТЫ ПО ДЕРЕВЬЯМ</a:t>
            </a:r>
            <a:endParaRPr lang="ru-RU" altLang="ru-RU" sz="4800" dirty="0" smtClean="0"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ru-RU" sz="2800" b="1" dirty="0">
                <a:solidFill>
                  <a:srgbClr val="002060"/>
                </a:solidFill>
              </a:rPr>
              <a:t>Когда в лесу мало рябины, то осень будет сухая, а когда </a:t>
            </a:r>
            <a:r>
              <a:rPr lang="ru-RU" sz="2800" b="1" dirty="0" smtClean="0">
                <a:solidFill>
                  <a:srgbClr val="002060"/>
                </a:solidFill>
              </a:rPr>
              <a:t>много </a:t>
            </a:r>
            <a:r>
              <a:rPr lang="ru-RU" sz="2800" b="1" dirty="0">
                <a:solidFill>
                  <a:srgbClr val="002060"/>
                </a:solidFill>
              </a:rPr>
              <a:t>- дождливая</a:t>
            </a:r>
            <a:r>
              <a:rPr lang="ru-RU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0" indent="0">
              <a:buFontTx/>
              <a:buNone/>
              <a:defRPr/>
            </a:pPr>
            <a:endParaRPr lang="ru-RU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1290322">
            <a:off x="179565" y="3031928"/>
            <a:ext cx="4102744" cy="273711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384921">
            <a:off x="4583743" y="2852936"/>
            <a:ext cx="4133220" cy="274629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">
              <a:avLst/>
            </a:prstTxWarp>
          </a:bodyPr>
          <a:lstStyle/>
          <a:p>
            <a:pPr>
              <a:defRPr/>
            </a:pPr>
            <a:r>
              <a:rPr lang="ru-RU" altLang="ru-RU" sz="6600" b="1" dirty="0" smtClean="0">
                <a:solidFill>
                  <a:srgbClr val="003366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Приметы по небу</a:t>
            </a:r>
            <a:endParaRPr lang="ru-RU" altLang="ru-RU" sz="6600" dirty="0" smtClean="0"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Clr>
                <a:srgbClr val="0000CC"/>
              </a:buClr>
              <a:buSzPct val="60000"/>
              <a:buFontTx/>
              <a:buNone/>
              <a:defRPr/>
            </a:pPr>
            <a:r>
              <a:rPr lang="ru-RU" sz="3600" b="1" dirty="0">
                <a:solidFill>
                  <a:srgbClr val="002060"/>
                </a:solidFill>
              </a:rPr>
              <a:t>Красная вечерняя заря к ветру, бледная - к </a:t>
            </a:r>
            <a:r>
              <a:rPr lang="ru-RU" sz="3600" b="1" dirty="0" smtClean="0">
                <a:solidFill>
                  <a:srgbClr val="002060"/>
                </a:solidFill>
              </a:rPr>
              <a:t>дождю. </a:t>
            </a:r>
            <a:endParaRPr lang="ru-RU" sz="3600" b="1" dirty="0">
              <a:solidFill>
                <a:srgbClr val="002060"/>
              </a:solidFill>
            </a:endParaRPr>
          </a:p>
          <a:p>
            <a:pPr>
              <a:defRPr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80928"/>
            <a:ext cx="4277782" cy="320833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782748">
            <a:off x="4020726" y="2885849"/>
            <a:ext cx="4615855" cy="259641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">
              <a:avLst/>
            </a:prstTxWarp>
          </a:bodyPr>
          <a:lstStyle/>
          <a:p>
            <a:pPr>
              <a:defRPr/>
            </a:pPr>
            <a:r>
              <a:rPr lang="ru-RU" altLang="ru-RU" sz="4000" b="1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ПРИМЕТЫ ПО ЯВЛЕНИЯМ ПРИРОДЫ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altLang="ru-RU" b="1" dirty="0" smtClean="0">
                <a:solidFill>
                  <a:srgbClr val="002060"/>
                </a:solidFill>
              </a:rPr>
              <a:t>Гром в сентябре предвещает тёплую осень.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779183">
            <a:off x="4645196" y="3222722"/>
            <a:ext cx="3396305" cy="22442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864166">
            <a:off x="513486" y="2771377"/>
            <a:ext cx="3772470" cy="28293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">
              <a:avLst/>
            </a:prstTxWarp>
          </a:bodyPr>
          <a:lstStyle/>
          <a:p>
            <a:pPr>
              <a:defRPr/>
            </a:pPr>
            <a:r>
              <a:rPr lang="ru-RU" altLang="ru-RU" sz="4000" b="1" dirty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ПРИМЕТЫ ПО ЯВЛЕНИЯМ ПРИРОДЫ</a:t>
            </a:r>
            <a:endParaRPr lang="ru-RU" dirty="0"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altLang="ru-RU" b="1" dirty="0" smtClean="0">
                <a:solidFill>
                  <a:srgbClr val="002060"/>
                </a:solidFill>
              </a:rPr>
              <a:t>Осенний иней – к сухой и солнечной погоде.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0682765">
            <a:off x="683567" y="2724732"/>
            <a:ext cx="2488257" cy="18661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87793" y="2210463"/>
            <a:ext cx="2524476" cy="289473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322888"/>
            <a:ext cx="3332017" cy="250157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InflateTop">
              <a:avLst/>
            </a:prstTxWarp>
          </a:bodyPr>
          <a:lstStyle/>
          <a:p>
            <a:pPr>
              <a:defRPr/>
            </a:pPr>
            <a:r>
              <a:rPr lang="ru-RU" sz="5400" b="1" u="sng" dirty="0" smtClean="0">
                <a:solidFill>
                  <a:srgbClr val="002060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ОСЕННИЕ ПРИМЕТЫ</a:t>
            </a:r>
            <a:endParaRPr lang="ru-RU" dirty="0">
              <a:solidFill>
                <a:srgbClr val="002060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Если </a:t>
            </a:r>
            <a:r>
              <a:rPr lang="ru-RU" sz="2800" b="1" dirty="0">
                <a:solidFill>
                  <a:srgbClr val="002060"/>
                </a:solidFill>
              </a:rPr>
              <a:t>журавли летят высоко, не спеша и "разговаривают", будет стоять хорошая осень. 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ru-RU" sz="2800" b="1" dirty="0" smtClean="0">
                <a:solidFill>
                  <a:srgbClr val="002060"/>
                </a:solidFill>
              </a:rPr>
              <a:t>Пока </a:t>
            </a:r>
            <a:r>
              <a:rPr lang="ru-RU" sz="2800" b="1" dirty="0">
                <a:solidFill>
                  <a:srgbClr val="002060"/>
                </a:solidFill>
              </a:rPr>
              <a:t>лист с вишен не опал, сколько б снегу ни выпало, оттепель его сгонит.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ru-RU" sz="2800" b="1" dirty="0">
                <a:solidFill>
                  <a:srgbClr val="002060"/>
                </a:solidFill>
              </a:rPr>
              <a:t> Облака редкие - будет ясно и холодно.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ru-RU" sz="2800" b="1" dirty="0">
                <a:solidFill>
                  <a:srgbClr val="002060"/>
                </a:solidFill>
              </a:rPr>
              <a:t> Если орехов много, а грибов нет - зима будет снежная и суровая.</a:t>
            </a:r>
          </a:p>
          <a:p>
            <a:pPr marL="533400" indent="-533400" eaLnBrk="1" hangingPunct="1">
              <a:lnSpc>
                <a:spcPct val="90000"/>
              </a:lnSpc>
              <a:defRPr/>
            </a:pPr>
            <a:r>
              <a:rPr lang="ru-RU" sz="2800" b="1" dirty="0">
                <a:solidFill>
                  <a:srgbClr val="002060"/>
                </a:solidFill>
              </a:rPr>
              <a:t> Если осенью березы желтеют с верхушки, следующая весна будет ранняя, а если снизу, то поздняя.</a:t>
            </a:r>
          </a:p>
          <a:p>
            <a:pPr>
              <a:defRPr/>
            </a:pP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9600" b="1" dirty="0" smtClean="0">
                <a:solidFill>
                  <a:srgbClr val="00206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</a:t>
            </a:r>
            <a:endParaRPr lang="ru-RU" sz="9600" b="1" dirty="0">
              <a:solidFill>
                <a:srgbClr val="00206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ru-RU" altLang="ru-RU" sz="4800" b="1" dirty="0" smtClean="0">
                <a:solidFill>
                  <a:srgbClr val="002060"/>
                </a:solidFill>
              </a:rPr>
              <a:t>               Найдите начало</a:t>
            </a:r>
          </a:p>
          <a:p>
            <a:pPr marL="0" indent="0">
              <a:buFontTx/>
              <a:buNone/>
            </a:pPr>
            <a:r>
              <a:rPr lang="ru-RU" altLang="ru-RU" sz="4800" b="1" dirty="0" smtClean="0">
                <a:solidFill>
                  <a:srgbClr val="002060"/>
                </a:solidFill>
              </a:rPr>
              <a:t>               и  конец каждой</a:t>
            </a:r>
          </a:p>
          <a:p>
            <a:pPr marL="0" indent="0">
              <a:buFontTx/>
              <a:buNone/>
            </a:pPr>
            <a:r>
              <a:rPr lang="ru-RU" altLang="ru-RU" sz="4800" b="1" dirty="0" smtClean="0">
                <a:solidFill>
                  <a:srgbClr val="002060"/>
                </a:solidFill>
              </a:rPr>
              <a:t>               приметы.</a:t>
            </a:r>
          </a:p>
          <a:p>
            <a:pPr marL="0" indent="0">
              <a:buFontTx/>
              <a:buNone/>
            </a:pPr>
            <a:endParaRPr lang="ru-RU" altLang="ru-RU" sz="4800" b="1" dirty="0" smtClean="0">
              <a:solidFill>
                <a:srgbClr val="002060"/>
              </a:solidFill>
            </a:endParaRPr>
          </a:p>
          <a:p>
            <a:pPr marL="0" indent="0">
              <a:buFontTx/>
              <a:buNone/>
            </a:pPr>
            <a:endParaRPr lang="ru-RU" altLang="ru-RU" sz="4800" b="1" dirty="0" smtClean="0">
              <a:solidFill>
                <a:srgbClr val="00206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5627" y="2393453"/>
            <a:ext cx="2880759" cy="2835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375150"/>
            <a:ext cx="1374996" cy="228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375150"/>
            <a:ext cx="1350962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303</Words>
  <Application>Microsoft Office PowerPoint</Application>
  <PresentationFormat>Экран (4:3)</PresentationFormat>
  <Paragraphs>52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Оформление по умолчанию</vt:lpstr>
      <vt:lpstr>ПРИМЕТЫ ОСЕНИ</vt:lpstr>
      <vt:lpstr>ЧТО ТАКОЕ ПРИМЕТА?</vt:lpstr>
      <vt:lpstr>ПРИМЕТЫ ПО ПТИЦАМ</vt:lpstr>
      <vt:lpstr>ПРИМЕТЫ ПО ДЕРЕВЬЯМ</vt:lpstr>
      <vt:lpstr>Приметы по небу</vt:lpstr>
      <vt:lpstr>ПРИМЕТЫ ПО ЯВЛЕНИЯМ ПРИРОДЫ</vt:lpstr>
      <vt:lpstr>ПРИМЕТЫ ПО ЯВЛЕНИЯМ ПРИРОДЫ</vt:lpstr>
      <vt:lpstr>ОСЕННИЕ ПРИМЕТЫ</vt:lpstr>
      <vt:lpstr>ЗАДАНИЕ</vt:lpstr>
      <vt:lpstr>ПРИМЕТА №1</vt:lpstr>
      <vt:lpstr>ПРИМЕТА №2</vt:lpstr>
      <vt:lpstr>ПРИМЕТА №3</vt:lpstr>
      <vt:lpstr>ПРИМЕТА №4</vt:lpstr>
      <vt:lpstr>ПРИМЕТА №5</vt:lpstr>
      <vt:lpstr>Слайд 15</vt:lpstr>
      <vt:lpstr>Слайд 16</vt:lpstr>
      <vt:lpstr>Использованные источники: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Roman</cp:lastModifiedBy>
  <cp:revision>38</cp:revision>
  <dcterms:created xsi:type="dcterms:W3CDTF">2010-06-10T05:46:55Z</dcterms:created>
  <dcterms:modified xsi:type="dcterms:W3CDTF">2014-02-26T20:32:10Z</dcterms:modified>
</cp:coreProperties>
</file>