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4" r:id="rId2"/>
    <p:sldId id="314" r:id="rId3"/>
    <p:sldId id="315" r:id="rId4"/>
    <p:sldId id="350" r:id="rId5"/>
    <p:sldId id="281" r:id="rId6"/>
    <p:sldId id="282" r:id="rId7"/>
    <p:sldId id="284" r:id="rId8"/>
    <p:sldId id="317" r:id="rId9"/>
    <p:sldId id="287" r:id="rId10"/>
    <p:sldId id="331" r:id="rId11"/>
    <p:sldId id="294" r:id="rId12"/>
    <p:sldId id="318" r:id="rId13"/>
    <p:sldId id="320" r:id="rId14"/>
    <p:sldId id="321" r:id="rId15"/>
    <p:sldId id="322" r:id="rId16"/>
    <p:sldId id="326" r:id="rId17"/>
    <p:sldId id="325" r:id="rId18"/>
    <p:sldId id="324" r:id="rId19"/>
    <p:sldId id="323" r:id="rId20"/>
    <p:sldId id="328" r:id="rId21"/>
    <p:sldId id="327" r:id="rId22"/>
    <p:sldId id="319" r:id="rId23"/>
    <p:sldId id="304" r:id="rId24"/>
    <p:sldId id="288" r:id="rId25"/>
    <p:sldId id="307" r:id="rId26"/>
    <p:sldId id="312" r:id="rId27"/>
    <p:sldId id="311" r:id="rId28"/>
    <p:sldId id="310" r:id="rId29"/>
    <p:sldId id="308" r:id="rId30"/>
    <p:sldId id="309" r:id="rId31"/>
    <p:sldId id="330" r:id="rId32"/>
    <p:sldId id="313" r:id="rId33"/>
    <p:sldId id="316" r:id="rId34"/>
    <p:sldId id="300" r:id="rId35"/>
    <p:sldId id="291" r:id="rId36"/>
    <p:sldId id="301" r:id="rId37"/>
    <p:sldId id="302" r:id="rId38"/>
    <p:sldId id="303" r:id="rId39"/>
    <p:sldId id="292" r:id="rId40"/>
    <p:sldId id="339" r:id="rId41"/>
    <p:sldId id="335" r:id="rId42"/>
    <p:sldId id="332" r:id="rId43"/>
    <p:sldId id="333" r:id="rId44"/>
    <p:sldId id="306" r:id="rId45"/>
    <p:sldId id="337" r:id="rId46"/>
    <p:sldId id="334" r:id="rId47"/>
    <p:sldId id="336" r:id="rId48"/>
    <p:sldId id="338" r:id="rId49"/>
    <p:sldId id="344" r:id="rId50"/>
    <p:sldId id="342" r:id="rId51"/>
    <p:sldId id="343" r:id="rId52"/>
    <p:sldId id="346" r:id="rId53"/>
    <p:sldId id="340" r:id="rId54"/>
    <p:sldId id="347" r:id="rId55"/>
    <p:sldId id="349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4545" autoAdjust="0"/>
    <p:restoredTop sz="94660"/>
  </p:normalViewPr>
  <p:slideViewPr>
    <p:cSldViewPr>
      <p:cViewPr varScale="1">
        <p:scale>
          <a:sx n="69" d="100"/>
          <a:sy n="69" d="100"/>
        </p:scale>
        <p:origin x="-96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6190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5436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3667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7323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197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3320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2590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359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3254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5441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6287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E721B-5299-434C-818E-14E5226933B1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C0CE1-86A0-4B04-B3D5-0CF386D2C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52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2983\&#1055;&#1088;&#1077;&#1079;&#1077;&#1085;&#1090;&#1072;&#1094;&#1080;&#1103;\&#1055;&#1077;&#1089;&#1077;&#1085;&#1082;&#1072;%20&#1076;&#1088;&#1091;&#1079;&#1077;&#1081;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24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2983\&#1055;&#1088;&#1077;&#1079;&#1077;&#1085;&#1090;&#1072;&#1094;&#1080;&#1103;\&#1055;&#1077;&#1089;&#1077;&#1085;&#1082;&#1072;%20&#1076;&#1088;&#1091;&#1079;&#1077;&#1081;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jpeg"/><Relationship Id="rId7" Type="http://schemas.openxmlformats.org/officeDocument/2006/relationships/image" Target="../media/image40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2983\&#1055;&#1088;&#1077;&#1079;&#1077;&#1085;&#1090;&#1072;&#1094;&#1080;&#1103;\&#1063;&#1072;&#1081;&#1082;&#1086;&#1074;&#1089;&#1082;&#1080;&#1081;.mp3" TargetMode="Externa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gif"/><Relationship Id="rId3" Type="http://schemas.openxmlformats.org/officeDocument/2006/relationships/image" Target="../media/image37.jpeg"/><Relationship Id="rId7" Type="http://schemas.openxmlformats.org/officeDocument/2006/relationships/image" Target="../media/image5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47.png"/><Relationship Id="rId4" Type="http://schemas.openxmlformats.org/officeDocument/2006/relationships/image" Target="../media/image57.png"/><Relationship Id="rId9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2983\&#1055;&#1088;&#1077;&#1079;&#1077;&#1085;&#1090;&#1072;&#1094;&#1080;&#1103;\&#1055;&#1077;&#1089;&#1077;&#1085;&#1082;&#1072;%20&#1076;&#1088;&#1091;&#1079;&#1077;&#1081;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2983\&#1055;&#1088;&#1077;&#1079;&#1077;&#1085;&#1090;&#1072;&#1094;&#1080;&#1103;\&#1056;&#1099;&#1073;&#1085;&#1080;&#1082;&#1086;&#1074;.mp3" TargetMode="External"/><Relationship Id="rId6" Type="http://schemas.openxmlformats.org/officeDocument/2006/relationships/image" Target="../media/image72.gif"/><Relationship Id="rId5" Type="http://schemas.openxmlformats.org/officeDocument/2006/relationships/image" Target="../media/image71.gif"/><Relationship Id="rId4" Type="http://schemas.openxmlformats.org/officeDocument/2006/relationships/image" Target="../media/image70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audio" Target="../media/audio1.wav"/><Relationship Id="rId7" Type="http://schemas.openxmlformats.org/officeDocument/2006/relationships/image" Target="../media/image7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2983\&#1055;&#1088;&#1077;&#1079;&#1077;&#1085;&#1090;&#1072;&#1094;&#1080;&#1103;\&#1055;&#1077;&#1089;&#1077;&#1085;&#1082;&#1072;%20&#1076;&#1088;&#1091;&#1079;&#1077;&#1081;.mp3" TargetMode="External"/><Relationship Id="rId6" Type="http://schemas.openxmlformats.org/officeDocument/2006/relationships/image" Target="../media/image74.png"/><Relationship Id="rId11" Type="http://schemas.openxmlformats.org/officeDocument/2006/relationships/image" Target="../media/image23.png"/><Relationship Id="rId5" Type="http://schemas.openxmlformats.org/officeDocument/2006/relationships/image" Target="../media/image73.jpeg"/><Relationship Id="rId10" Type="http://schemas.openxmlformats.org/officeDocument/2006/relationships/image" Target="../media/image78.png"/><Relationship Id="rId4" Type="http://schemas.openxmlformats.org/officeDocument/2006/relationships/image" Target="../media/image1.jpeg"/><Relationship Id="rId9" Type="http://schemas.openxmlformats.org/officeDocument/2006/relationships/image" Target="../media/image7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http://fotki.yandex.ru/users/irabilyk/album/284809/" TargetMode="External"/><Relationship Id="rId13" Type="http://schemas.openxmlformats.org/officeDocument/2006/relationships/hyperlink" Target="http://muzyaka.com/song/3709" TargetMode="External"/><Relationship Id="rId18" Type="http://schemas.openxmlformats.org/officeDocument/2006/relationships/hyperlink" Target="http://www.gazeta.lv/story/17205.html" TargetMode="External"/><Relationship Id="rId26" Type="http://schemas.openxmlformats.org/officeDocument/2006/relationships/hyperlink" Target="http://liubavyshka.ru/photo/76-0-11790" TargetMode="External"/><Relationship Id="rId3" Type="http://schemas.openxmlformats.org/officeDocument/2006/relationships/hyperlink" Target="http://hq-wallpapers.ru/wallpapers/city/pic36887_raz1920x1200" TargetMode="External"/><Relationship Id="rId21" Type="http://schemas.openxmlformats.org/officeDocument/2006/relationships/hyperlink" Target="http://sevastopol.su/free.php?id=17829" TargetMode="External"/><Relationship Id="rId34" Type="http://schemas.openxmlformats.org/officeDocument/2006/relationships/hyperlink" Target="http://by-anna.ucoz.ru/publ/rastenija/derevja_i_kustarniki/155-19-2" TargetMode="External"/><Relationship Id="rId7" Type="http://schemas.openxmlformats.org/officeDocument/2006/relationships/hyperlink" Target="http://all4gift.ru/blog/?p=586" TargetMode="External"/><Relationship Id="rId12" Type="http://schemas.openxmlformats.org/officeDocument/2006/relationships/hyperlink" Target="http://www.poznayka.ru/2007/04/12/detskie_raskraski__raskraska_mashinka.html" TargetMode="External"/><Relationship Id="rId17" Type="http://schemas.openxmlformats.org/officeDocument/2006/relationships/hyperlink" Target="http://www.wiki.vladimir.i-edu.ru/images/6/6e/%D0%A3%D1%87%D0%B8%D1%82%D0%B5%D0%BB%D1%8C_%D1%81_%D1%83%D0%BA%D0%B0%D0%B7%D0%BA%D0%BE%D0%B9.jpg" TargetMode="External"/><Relationship Id="rId25" Type="http://schemas.openxmlformats.org/officeDocument/2006/relationships/hyperlink" Target="http://muzofon.com/search/%D0%B1%D0%B0%D0%B1%D0%B0%20%D1%8F%D0%B3%D0%B0" TargetMode="External"/><Relationship Id="rId33" Type="http://schemas.openxmlformats.org/officeDocument/2006/relationships/hyperlink" Target="http://www.yapfiles.ru/show/525170/c0d0e0c59134fa62fad75dc9feffeb0e.png.html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uralcons.org/uchashhimsya/professiya-stroitel.html" TargetMode="External"/><Relationship Id="rId20" Type="http://schemas.openxmlformats.org/officeDocument/2006/relationships/hyperlink" Target="http://www.dreams4kids.ru/wp-content/uploads/2012/03/E06051.png" TargetMode="External"/><Relationship Id="rId29" Type="http://schemas.openxmlformats.org/officeDocument/2006/relationships/hyperlink" Target="http://www.lenagold.ru/fon/clipart/t/trav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ubavyshka.ru/photo/76" TargetMode="External"/><Relationship Id="rId11" Type="http://schemas.openxmlformats.org/officeDocument/2006/relationships/hyperlink" Target="http://www.raskraskin.ru/velosiped/" TargetMode="External"/><Relationship Id="rId24" Type="http://schemas.openxmlformats.org/officeDocument/2006/relationships/hyperlink" Target="http://globator.net/photomontage/613-krasnaya-shapochka-v-opasnom-lesu.html" TargetMode="External"/><Relationship Id="rId32" Type="http://schemas.openxmlformats.org/officeDocument/2006/relationships/hyperlink" Target="http://www.abc-color.com/color/trees/001/oak-tree/oak-tree-picture-color-ru.shtml" TargetMode="External"/><Relationship Id="rId5" Type="http://schemas.openxmlformats.org/officeDocument/2006/relationships/hyperlink" Target="http://pixelbrush.ru/2012/12/11/backgrounds-predmety-stariny-pismo-bumaga-pero-fony-subjects-of-olden-letter-paper-feather-klyuchi-vintazh-keys-vintage-photography-fo.html" TargetMode="External"/><Relationship Id="rId15" Type="http://schemas.openxmlformats.org/officeDocument/2006/relationships/hyperlink" Target="http://img-fotki.yandex.ru/get/6433/981986.1f/0_822ab_8f9772ee_orig" TargetMode="External"/><Relationship Id="rId23" Type="http://schemas.openxmlformats.org/officeDocument/2006/relationships/hyperlink" Target="http://www.picgifs.com/job-graphics/cashier/kassiere05-894503/" TargetMode="External"/><Relationship Id="rId28" Type="http://schemas.openxmlformats.org/officeDocument/2006/relationships/hyperlink" Target="http://fotki.yandex.ru/users/kur-valentina/view/475675?page=1" TargetMode="External"/><Relationship Id="rId10" Type="http://schemas.openxmlformats.org/officeDocument/2006/relationships/hyperlink" Target="http://umeika.com.ua/razvivalki/raskraski/28-raskraski-dlya-samyh-malenkih.html" TargetMode="External"/><Relationship Id="rId19" Type="http://schemas.openxmlformats.org/officeDocument/2006/relationships/hyperlink" Target="http://ai-cdr.ucoz.ru/news/shntangist_v_vektore/2009-11-26-185" TargetMode="External"/><Relationship Id="rId31" Type="http://schemas.openxmlformats.org/officeDocument/2006/relationships/hyperlink" Target="http://k.foto.radikal.ru/0702/4c06c5bf7d9c.png" TargetMode="External"/><Relationship Id="rId4" Type="http://schemas.openxmlformats.org/officeDocument/2006/relationships/hyperlink" Target="http://s60.radikal.ru/i168/1109/6a/016b9040e659.png" TargetMode="External"/><Relationship Id="rId9" Type="http://schemas.openxmlformats.org/officeDocument/2006/relationships/hyperlink" Target="http://www.mumsite.ru/raskraski.php" TargetMode="External"/><Relationship Id="rId14" Type="http://schemas.openxmlformats.org/officeDocument/2006/relationships/hyperlink" Target="http://ramki-vsem.ru/narisovannye-fony2.html" TargetMode="External"/><Relationship Id="rId22" Type="http://schemas.openxmlformats.org/officeDocument/2006/relationships/hyperlink" Target="http://www.profirk.ru/work/profession/1488/" TargetMode="External"/><Relationship Id="rId27" Type="http://schemas.openxmlformats.org/officeDocument/2006/relationships/hyperlink" Target="http://fotki.yandex.ru/users/inmira/album/70653/" TargetMode="External"/><Relationship Id="rId30" Type="http://schemas.openxmlformats.org/officeDocument/2006/relationships/hyperlink" Target="http://img-fotki.yandex.ru/get/5634/981986.2d/0_83587_f1c3244e_orig" TargetMode="Externa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5645/981986.1f/0_822dd_d388b211_orig" TargetMode="External"/><Relationship Id="rId13" Type="http://schemas.openxmlformats.org/officeDocument/2006/relationships/hyperlink" Target="http://b-track.ru/" TargetMode="External"/><Relationship Id="rId18" Type="http://schemas.openxmlformats.org/officeDocument/2006/relationships/hyperlink" Target="http://ru.freepik.com/free-vector/cute-cartoon-zoo-with-colorful-animals_684705.htm" TargetMode="External"/><Relationship Id="rId26" Type="http://schemas.openxmlformats.org/officeDocument/2006/relationships/hyperlink" Target="http://www.chitalnya.ru/work/179487/" TargetMode="External"/><Relationship Id="rId3" Type="http://schemas.openxmlformats.org/officeDocument/2006/relationships/hyperlink" Target="http://hq-wallpapers.ru/wallpapers/city/pic36887_raz1920x1200" TargetMode="External"/><Relationship Id="rId21" Type="http://schemas.openxmlformats.org/officeDocument/2006/relationships/hyperlink" Target="http://i036.radikal.ru/0711/38/84c887d3a4aa.png" TargetMode="External"/><Relationship Id="rId7" Type="http://schemas.openxmlformats.org/officeDocument/2006/relationships/hyperlink" Target="http://ramki-vsem.ru/narisovannye-fony3.html" TargetMode="External"/><Relationship Id="rId12" Type="http://schemas.openxmlformats.org/officeDocument/2006/relationships/hyperlink" Target="http://muzofon.com/search/%D0%BC%D1%83%D0%B7%D1%8B%D0%BA%D0%B0%20%D1%83%D1%81%D0%B0%D1%82%D1%8B%D0%B9%20%D0%BD%D1%8F%D0%BD%D1%8C" TargetMode="External"/><Relationship Id="rId17" Type="http://schemas.openxmlformats.org/officeDocument/2006/relationships/hyperlink" Target="http://ramki-vsem.ru/narisovannye-fony2.html" TargetMode="External"/><Relationship Id="rId25" Type="http://schemas.openxmlformats.org/officeDocument/2006/relationships/hyperlink" Target="http://www.liveinternet.ru/journalshowcomments.php?jpostid=132307111&amp;journalid=3450091&amp;go=next&amp;categ=1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ramki-vsem.ru/png/clipart13.png" TargetMode="External"/><Relationship Id="rId20" Type="http://schemas.openxmlformats.org/officeDocument/2006/relationships/hyperlink" Target="http://lenagold.narod.ru/fon/clipart/l/lev/leon53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6723/981986.4f/0_8880e_eea2051_orig" TargetMode="External"/><Relationship Id="rId11" Type="http://schemas.openxmlformats.org/officeDocument/2006/relationships/hyperlink" Target="http://www.lenagold.ru/fon/clipart/b/bab/babochka134.gif" TargetMode="External"/><Relationship Id="rId24" Type="http://schemas.openxmlformats.org/officeDocument/2006/relationships/hyperlink" Target="http://png2.ru/zhivotnie/verbludi/item/19-%D0%B2%D0%B5%D1%81%D0%B5%D0%BB%D1%8B%D0%B9-%D0%BE%D1%80%D0%B0%D0%BD%D0%B6%D0%B5%D0%B2%D1%8B%D0%B9-%D0%B2%D0%B5%D1%80%D0%B1%D0%BB%D1%8E%D0%B6%D0%BE%D0%BD%D0%BE%D0%BA.html" TargetMode="External"/><Relationship Id="rId5" Type="http://schemas.openxmlformats.org/officeDocument/2006/relationships/hyperlink" Target="http://s54.radikal.ru/i143/0810/88/b2d9a3342fb5.png" TargetMode="External"/><Relationship Id="rId15" Type="http://schemas.openxmlformats.org/officeDocument/2006/relationships/hyperlink" Target="http://ramki-vsem.ru/narisovannye-fony.html" TargetMode="External"/><Relationship Id="rId23" Type="http://schemas.openxmlformats.org/officeDocument/2006/relationships/hyperlink" Target="http://lenagold.narod.ru/fon/clipart/m/med/medved247.png" TargetMode="External"/><Relationship Id="rId10" Type="http://schemas.openxmlformats.org/officeDocument/2006/relationships/hyperlink" Target="http://ramki-vsem.ru/fony-nebo.html" TargetMode="External"/><Relationship Id="rId19" Type="http://schemas.openxmlformats.org/officeDocument/2006/relationships/hyperlink" Target="http://p.foto.radikal.ru/0702/0ad44876b09a.png" TargetMode="External"/><Relationship Id="rId4" Type="http://schemas.openxmlformats.org/officeDocument/2006/relationships/hyperlink" Target="http://s59.radikal.ru/i165/1010/85/df1df5fcff96.png" TargetMode="External"/><Relationship Id="rId9" Type="http://schemas.openxmlformats.org/officeDocument/2006/relationships/hyperlink" Target="http://img-fotki.yandex.ru/get/6425/981986.1f/0_822e6_1c5c3d32_orig" TargetMode="External"/><Relationship Id="rId14" Type="http://schemas.openxmlformats.org/officeDocument/2006/relationships/hyperlink" Target="http://muzofon.com/" TargetMode="External"/><Relationship Id="rId22" Type="http://schemas.openxmlformats.org/officeDocument/2006/relationships/hyperlink" Target="http://r.foto.radikal.ru/0702/24866c8143ae.png" TargetMode="External"/><Relationship Id="rId27" Type="http://schemas.openxmlformats.org/officeDocument/2006/relationships/hyperlink" Target="http://blazer911wvub.com/pop-stop-song-of-the-day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sp>
        <p:nvSpPr>
          <p:cNvPr id="3" name="TextBox 2"/>
          <p:cNvSpPr txBox="1"/>
          <p:nvPr/>
        </p:nvSpPr>
        <p:spPr>
          <a:xfrm>
            <a:off x="1259632" y="275155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Урок русского языка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643050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Закрепление знаний учащихся о роли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суффиксов</a:t>
            </a:r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 нашей речи. 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3356992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класс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7606" y="4941168"/>
            <a:ext cx="5368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Насекина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Олеся Алексеевна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МБОУ Лицей №113 г. Новосибирск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07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1268760"/>
            <a:ext cx="1966184" cy="43651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9" y="1268760"/>
            <a:ext cx="2125266" cy="450912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0978" y="353414"/>
            <a:ext cx="83794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Ребята, у вас всё получится!</a:t>
            </a:r>
            <a:endParaRPr lang="ru-RU" sz="5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337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406" y="188640"/>
            <a:ext cx="8643074" cy="6410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789" y="923926"/>
            <a:ext cx="1885203" cy="15040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95023" flipH="1">
            <a:off x="1118230" y="2924944"/>
            <a:ext cx="1505797" cy="14856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685968" flipH="1">
            <a:off x="303578" y="3923358"/>
            <a:ext cx="1753810" cy="11788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63359" flipH="1">
            <a:off x="1019632" y="4725144"/>
            <a:ext cx="1574981" cy="155857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55576" y="321247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Вперёд!</a:t>
            </a:r>
            <a:endParaRPr lang="ru-RU" sz="80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Песенка друз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214282" y="28572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137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6 -2.96296E-6 L 0.67882 0.05625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41" y="28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L 0.59063 0.05232 " pathEditMode="relative" rAng="0" ptsTypes="AA">
                                      <p:cBhvr>
                                        <p:cTn id="10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31" y="261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0.63785 0.02963 " pathEditMode="relative" rAng="0" ptsTypes="AA">
                                      <p:cBhvr>
                                        <p:cTn id="12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92" y="148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0.65677 0.00185 " pathEditMode="relative" rAng="0" ptsTypes="AA">
                                      <p:cBhvr>
                                        <p:cTn id="14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30" y="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331640" y="548680"/>
            <a:ext cx="3024336" cy="2339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548679"/>
            <a:ext cx="2512053" cy="2339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901" y="188639"/>
            <a:ext cx="1030350" cy="10081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8394" y="3665849"/>
            <a:ext cx="3024336" cy="22853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5" y="3665849"/>
            <a:ext cx="2512053" cy="23144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234265" y="3049217"/>
            <a:ext cx="321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АВТОМОБИЛИСТЫ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64777" y="3030612"/>
            <a:ext cx="2483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МАШИНИСТЫ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68408" y="6229093"/>
            <a:ext cx="1750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ЛЁТЧИКИ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68686" y="6248400"/>
            <a:ext cx="317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ВЕЛОСИПЕДИСТЫ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81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82193" cy="691200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7452" y="260648"/>
            <a:ext cx="8575027" cy="6316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7063" y="1484784"/>
            <a:ext cx="7455803" cy="37831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3696" y="4830217"/>
            <a:ext cx="658340" cy="14615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040" y="4781061"/>
            <a:ext cx="712046" cy="151072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5786" y="908720"/>
            <a:ext cx="7858180" cy="936103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0599552"/>
              </a:avLst>
            </a:prstTxWarp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МАСТЕРОВ</a:t>
            </a:r>
            <a:endParaRPr lang="ru-RU" sz="6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3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82193" cy="6912000"/>
          </a:xfrm>
        </p:spPr>
      </p:pic>
      <p:sp>
        <p:nvSpPr>
          <p:cNvPr id="3" name="TextBox 2"/>
          <p:cNvSpPr txBox="1"/>
          <p:nvPr/>
        </p:nvSpPr>
        <p:spPr>
          <a:xfrm>
            <a:off x="2571736" y="5000636"/>
            <a:ext cx="39333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Строитель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4857752" y="4929198"/>
            <a:ext cx="720080" cy="34442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5572132" y="4929198"/>
            <a:ext cx="720080" cy="34442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8860" y="500042"/>
            <a:ext cx="4381500" cy="3810000"/>
          </a:xfrm>
          <a:prstGeom prst="rect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63663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82193" cy="6912000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4714876" y="4929198"/>
            <a:ext cx="720080" cy="34442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5429256" y="4929198"/>
            <a:ext cx="720080" cy="34442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04117" y="404664"/>
            <a:ext cx="3358277" cy="3855567"/>
          </a:xfrm>
          <a:prstGeom prst="rect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928926" y="5000636"/>
            <a:ext cx="36004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546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2193" cy="6912000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4714876" y="4929198"/>
            <a:ext cx="720080" cy="34442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5429256" y="4929198"/>
            <a:ext cx="720080" cy="34442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396221"/>
            <a:ext cx="3501005" cy="4034561"/>
          </a:xfrm>
          <a:prstGeom prst="rect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928926" y="4929198"/>
            <a:ext cx="33575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Дворник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412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2193" cy="6912000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5072066" y="4929198"/>
            <a:ext cx="576064" cy="40108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5643570" y="4929198"/>
            <a:ext cx="548285" cy="37086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4612" y="571480"/>
            <a:ext cx="3847488" cy="3809014"/>
          </a:xfrm>
          <a:prstGeom prst="rect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643174" y="5000636"/>
            <a:ext cx="41148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Штангист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88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82193" cy="6912000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5220072" y="5085981"/>
            <a:ext cx="720080" cy="34442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5914121" y="5085981"/>
            <a:ext cx="720080" cy="34442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1072" y="404664"/>
            <a:ext cx="3149005" cy="4281569"/>
          </a:xfrm>
          <a:prstGeom prst="rect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255892" y="5110468"/>
            <a:ext cx="46410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Барабанщик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431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82193" cy="6912000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5049957" y="4887754"/>
            <a:ext cx="720080" cy="34442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5734743" y="4887754"/>
            <a:ext cx="720080" cy="34442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764704"/>
            <a:ext cx="5522956" cy="3528392"/>
          </a:xfrm>
          <a:prstGeom prst="rect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367047" y="4922572"/>
            <a:ext cx="43012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Крановщик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91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82193" cy="6912000"/>
          </a:xfrm>
        </p:spPr>
      </p:pic>
      <p:sp>
        <p:nvSpPr>
          <p:cNvPr id="3" name="TextBox 2"/>
          <p:cNvSpPr txBox="1"/>
          <p:nvPr/>
        </p:nvSpPr>
        <p:spPr>
          <a:xfrm>
            <a:off x="0" y="18863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нужно работать в группе?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5334" y="1251992"/>
            <a:ext cx="5013332" cy="46071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7957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82193" cy="6912000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5409997" y="4887755"/>
            <a:ext cx="360040" cy="26943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5734743" y="4887755"/>
            <a:ext cx="360040" cy="26943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768554" y="4870142"/>
            <a:ext cx="42211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Гримёр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460074"/>
            <a:ext cx="5904656" cy="3762219"/>
          </a:xfrm>
          <a:prstGeom prst="rect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314168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82193" cy="6912000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4983224" y="5137856"/>
            <a:ext cx="452872" cy="20297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5397687" y="5137854"/>
            <a:ext cx="421433" cy="20297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187689" y="5013176"/>
            <a:ext cx="4176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     Кассир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kassiere0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00166" y="571480"/>
            <a:ext cx="6266688" cy="3950208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39957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406" y="188640"/>
            <a:ext cx="8643074" cy="6410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789" y="923926"/>
            <a:ext cx="1885203" cy="15040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95023" flipH="1">
            <a:off x="1118230" y="2924944"/>
            <a:ext cx="1505797" cy="14856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685968" flipH="1">
            <a:off x="303578" y="3923358"/>
            <a:ext cx="1753810" cy="11788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63359" flipH="1">
            <a:off x="1019632" y="4725144"/>
            <a:ext cx="1574981" cy="1558573"/>
          </a:xfrm>
          <a:prstGeom prst="rect">
            <a:avLst/>
          </a:prstGeom>
        </p:spPr>
      </p:pic>
      <p:pic>
        <p:nvPicPr>
          <p:cNvPr id="12" name="Песенка друз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9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6 -2.96296E-6 L 0.67882 0.05625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41" y="28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L 0.59063 0.05232 " pathEditMode="relative" rAng="0" ptsTypes="AA">
                                      <p:cBhvr>
                                        <p:cTn id="10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31" y="261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0.63785 0.02963 " pathEditMode="relative" rAng="0" ptsTypes="AA">
                                      <p:cBhvr>
                                        <p:cTn id="12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92" y="148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0.65677 0.00185 " pathEditMode="relative" rAng="0" ptsTypes="AA">
                                      <p:cBhvr>
                                        <p:cTn id="14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3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129" y="205475"/>
            <a:ext cx="8640960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252536" y="764704"/>
            <a:ext cx="3355538" cy="2130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48901" y="3284984"/>
            <a:ext cx="3810720" cy="38107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1538" y="4000504"/>
            <a:ext cx="2251372" cy="1873896"/>
          </a:xfrm>
          <a:prstGeom prst="rect">
            <a:avLst/>
          </a:prstGeom>
        </p:spPr>
      </p:pic>
      <p:pic>
        <p:nvPicPr>
          <p:cNvPr id="11" name="Чайковски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tretch>
            <a:fillRect/>
          </a:stretch>
        </p:blipFill>
        <p:spPr>
          <a:xfrm>
            <a:off x="142844" y="21429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952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3 0.06412 C -0.0184 0.03565 -0.00937 0.00879 0.01354 0.00532 C 0.03959 0.00162 0.05035 0.02569 0.06111 0.05254 C 0.07483 0.08102 0.08611 0.11041 0.11511 0.10741 C 0.14063 0.10254 0.14688 0.07106 0.15591 0.03866 C 0.15851 0.01134 0.16875 -0.01667 0.19393 -0.01991 C 0.21632 -0.02338 0.23073 0.00046 0.24184 0.02685 C 0.25261 0.05579 0.26702 0.08403 0.29271 0.08102 C 0.31875 0.07731 0.33368 0.01342 0.33368 0.01366 C 0.33976 -0.01505 0.3467 -0.0419 0.37188 -0.04514 C 0.39844 -0.04931 0.40938 -0.02523 0.41927 0.00162 C 0.43247 0.03055 0.44479 0.05926 0.47344 0.05509 C 0.49879 0.05185 0.50486 0.02014 0.51111 -0.01111 C 0.52049 -0.04144 0.52604 -0.06713 0.55226 -0.07107 C 0.57657 -0.07431 0.58889 -0.05023 0.6007 -0.02431 C 0.61146 0.00509 0.6257 0.0331 0.65139 0.03009 C 0.67674 0.02639 0.68316 -0.00509 0.69271 -0.03727 " pathEditMode="relative" rAng="-360309" ptsTypes="fffffffffffffffff">
                                      <p:cBhvr>
                                        <p:cTn id="23" dur="1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85" y="-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sp>
        <p:nvSpPr>
          <p:cNvPr id="3" name="TextBox 2"/>
          <p:cNvSpPr txBox="1"/>
          <p:nvPr/>
        </p:nvSpPr>
        <p:spPr>
          <a:xfrm>
            <a:off x="971600" y="4437112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Солнце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836712"/>
            <a:ext cx="3341674" cy="334837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2186" y="1085613"/>
            <a:ext cx="3027461" cy="302746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810607" y="4496208"/>
            <a:ext cx="36706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Солнышко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6483337" y="4437112"/>
            <a:ext cx="752959" cy="36004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223922" y="4437112"/>
            <a:ext cx="666697" cy="36004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1177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404664"/>
            <a:ext cx="3500063" cy="26910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4327847"/>
            <a:ext cx="20706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Трава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7239" y="515728"/>
            <a:ext cx="2808312" cy="24689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0" y="3095733"/>
            <a:ext cx="409323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Травка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Травушка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Травинка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6975715" y="3212976"/>
            <a:ext cx="208856" cy="2880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160096" y="3212976"/>
            <a:ext cx="252028" cy="2880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160096" y="3962400"/>
            <a:ext cx="649898" cy="2586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6488325" y="3962400"/>
            <a:ext cx="696246" cy="2586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184571" y="4789512"/>
            <a:ext cx="585447" cy="29472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6618616" y="4789512"/>
            <a:ext cx="598613" cy="29472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9052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670" y="231911"/>
            <a:ext cx="3096344" cy="42707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018167"/>
            <a:ext cx="2645880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74032" y="4941168"/>
            <a:ext cx="1670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Заяц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3139" y="4941168"/>
            <a:ext cx="2484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Зайчик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6804248" y="4941168"/>
            <a:ext cx="510669" cy="2880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294716" y="4941168"/>
            <a:ext cx="564770" cy="2880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4644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528" y="116632"/>
            <a:ext cx="5925674" cy="45194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519943"/>
            <a:ext cx="4363214" cy="30096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79712" y="5157192"/>
            <a:ext cx="13473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Дуб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64011" y="5157192"/>
            <a:ext cx="20804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Дубок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7043684" y="5141437"/>
            <a:ext cx="336628" cy="2880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331716" y="5141437"/>
            <a:ext cx="323393" cy="30115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2995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1556791"/>
            <a:ext cx="2552087" cy="24670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92696"/>
            <a:ext cx="4464496" cy="35366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7" y="4629247"/>
            <a:ext cx="1641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Куст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895" y="4619105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Кустик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7092280" y="4619104"/>
            <a:ext cx="360040" cy="31192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7434911" y="4619103"/>
            <a:ext cx="360040" cy="31192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6008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27584" y="332656"/>
            <a:ext cx="3971886" cy="39526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1613790"/>
            <a:ext cx="2330465" cy="24208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8" y="4869160"/>
            <a:ext cx="17475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Лист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72399" y="4869160"/>
            <a:ext cx="25458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Листик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7109657" y="4861520"/>
            <a:ext cx="360040" cy="36004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7452320" y="4861520"/>
            <a:ext cx="360039" cy="3524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2927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3250"/>
          </a:xfrm>
        </p:spPr>
      </p:pic>
      <p:sp>
        <p:nvSpPr>
          <p:cNvPr id="6" name="Прямоугольник 5"/>
          <p:cNvSpPr/>
          <p:nvPr/>
        </p:nvSpPr>
        <p:spPr>
          <a:xfrm>
            <a:off x="467544" y="332657"/>
            <a:ext cx="7704856" cy="6408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Слушать друг друга.</a:t>
            </a:r>
          </a:p>
          <a:p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Говорить шёпотом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своих группах.</a:t>
            </a:r>
          </a:p>
          <a:p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Помогать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 другу.</a:t>
            </a:r>
          </a:p>
          <a:p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Принимать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 сообща.</a:t>
            </a:r>
          </a:p>
          <a:p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ссориться.</a:t>
            </a:r>
          </a:p>
          <a:p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Отвечать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очереди.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208" y="4437112"/>
            <a:ext cx="2304574" cy="21075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45611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411757"/>
            <a:ext cx="3168352" cy="4500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940152" y="1844824"/>
            <a:ext cx="1657857" cy="22564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47664" y="5199583"/>
            <a:ext cx="20288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Ветка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67942" y="5199583"/>
            <a:ext cx="27392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Веточка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6908711" y="5177946"/>
            <a:ext cx="504056" cy="33928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7390591" y="5177946"/>
            <a:ext cx="504056" cy="31764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7483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sp>
        <p:nvSpPr>
          <p:cNvPr id="5" name="TextBox 4"/>
          <p:cNvSpPr txBox="1"/>
          <p:nvPr/>
        </p:nvSpPr>
        <p:spPr>
          <a:xfrm>
            <a:off x="1547664" y="5199583"/>
            <a:ext cx="22697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Гнездо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5199583"/>
            <a:ext cx="37851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Гнёздышко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6752601" y="5177946"/>
            <a:ext cx="660166" cy="31764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7390591" y="5177947"/>
            <a:ext cx="637793" cy="3176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544" y="1412776"/>
            <a:ext cx="4738602" cy="28197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1628800"/>
            <a:ext cx="3081182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540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129" y="205475"/>
            <a:ext cx="8640960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526" y="446005"/>
            <a:ext cx="1620178" cy="16201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5" y="1198973"/>
            <a:ext cx="6976283" cy="53207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8050" y="1198974"/>
            <a:ext cx="6976283" cy="53207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620" y="4293096"/>
            <a:ext cx="2448272" cy="19394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3914" y="4418809"/>
            <a:ext cx="2448272" cy="19394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687" y="5155414"/>
            <a:ext cx="8451844" cy="140571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3443" y="4653136"/>
            <a:ext cx="1789561" cy="17051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91880" y="332764"/>
            <a:ext cx="3600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7027" y="3068960"/>
            <a:ext cx="1134679" cy="874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748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406" y="188640"/>
            <a:ext cx="8643074" cy="6410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789" y="923926"/>
            <a:ext cx="1885203" cy="15040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95023" flipH="1">
            <a:off x="1118230" y="2924944"/>
            <a:ext cx="1505797" cy="14856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685968" flipH="1">
            <a:off x="303578" y="3923358"/>
            <a:ext cx="1753810" cy="11788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63359" flipH="1">
            <a:off x="1019632" y="4725144"/>
            <a:ext cx="1574981" cy="1558573"/>
          </a:xfrm>
          <a:prstGeom prst="rect">
            <a:avLst/>
          </a:prstGeom>
        </p:spPr>
      </p:pic>
      <p:pic>
        <p:nvPicPr>
          <p:cNvPr id="12" name="Песенка друз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39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6 -2.96296E-6 L 0.67882 0.05625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41" y="28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L 0.59063 0.05232 " pathEditMode="relative" rAng="0" ptsTypes="AA">
                                      <p:cBhvr>
                                        <p:cTn id="10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31" y="261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0.63785 0.02963 " pathEditMode="relative" rAng="0" ptsTypes="AA">
                                      <p:cBhvr>
                                        <p:cTn id="12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92" y="148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0.65677 0.00185 " pathEditMode="relative" rAng="0" ptsTypes="AA">
                                      <p:cBhvr>
                                        <p:cTn id="14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3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32656"/>
            <a:ext cx="8424936" cy="6159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3" y="1700808"/>
            <a:ext cx="2376265" cy="4532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Помогите нам вернуться на свои улицы!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031958"/>
            <a:ext cx="1624041" cy="34456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28249" y="3031012"/>
            <a:ext cx="1512098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39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4601" y="1727"/>
            <a:ext cx="9144000" cy="6883250"/>
          </a:xfr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267" y="123089"/>
            <a:ext cx="927212" cy="9071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2236" y="1234175"/>
            <a:ext cx="280831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Улочка Лилипутов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267" y="1916832"/>
            <a:ext cx="3096282" cy="18577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1791188"/>
            <a:ext cx="2376264" cy="19608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940152" y="1234174"/>
            <a:ext cx="280831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Великанов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455" y="1030289"/>
            <a:ext cx="2605602" cy="511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5691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4601" y="1727"/>
            <a:ext cx="9144000" cy="6883250"/>
          </a:xfrm>
        </p:spPr>
      </p:pic>
      <p:sp>
        <p:nvSpPr>
          <p:cNvPr id="5" name="TextBox 4"/>
          <p:cNvSpPr txBox="1"/>
          <p:nvPr/>
        </p:nvSpPr>
        <p:spPr>
          <a:xfrm>
            <a:off x="362236" y="1234175"/>
            <a:ext cx="280831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Улочка Лилипутов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267" y="1916832"/>
            <a:ext cx="3096282" cy="18577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1791188"/>
            <a:ext cx="2376264" cy="19608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940152" y="1234174"/>
            <a:ext cx="280831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Великанов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4149080"/>
            <a:ext cx="122501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ИК</a:t>
            </a:r>
          </a:p>
          <a:p>
            <a:pPr algn="ctr"/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22031" y="4496572"/>
            <a:ext cx="14830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ИЩ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971600" y="3933056"/>
            <a:ext cx="612507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584107" y="3933056"/>
            <a:ext cx="539621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1043608" y="5589240"/>
            <a:ext cx="540499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584107" y="5589240"/>
            <a:ext cx="539621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6731801" y="4223388"/>
            <a:ext cx="612507" cy="3710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344308" y="4223388"/>
            <a:ext cx="695993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1943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30763"/>
            <a:ext cx="8568952" cy="6205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279" y="430007"/>
            <a:ext cx="1453441" cy="11267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548680"/>
            <a:ext cx="1453442" cy="11267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279" y="5094245"/>
            <a:ext cx="1453442" cy="112678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279" y="575657"/>
            <a:ext cx="1453442" cy="11267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9745" y="5094245"/>
            <a:ext cx="1453442" cy="11267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86050" y="1844824"/>
            <a:ext cx="3771900" cy="29241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2054" y="1844824"/>
            <a:ext cx="3771900" cy="292417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25000" y="2204864"/>
            <a:ext cx="6566010" cy="707886"/>
          </a:xfrm>
          <a:prstGeom prst="rect">
            <a:avLst/>
          </a:prstGeo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Счастливого пути, ребята!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ыбник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285720" y="21429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43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8148E-6 L 0.71198 1.48148E-6 L 0.71198 0.71782 L -1.11111E-6 0.71782 L -1.11111E-6 1.48148E-6 Z " pathEditMode="relative" rAng="0" ptsTypes="FFFFF">
                                      <p:cBhvr>
                                        <p:cTn id="8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90" y="3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L 0.71198 0.71782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90" y="3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198 0.71782 L 0.71198 -0.00671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198 -0.00672 L 0.00329 0.71782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34" y="3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0.71782 L -0.00243 -0.00671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3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91 0.36042 C -0.05191 0.53982 0.03889 0.68611 0.14983 0.68611 C 0.2809 0.68611 0.32847 0.52384 0.34861 0.4257 L 0.3691 0.29445 C 0.38889 0.19653 0.43976 0.03519 0.58767 0.03519 C 0.68247 0.03519 0.79063 0.18056 0.79063 0.36042 C 0.79063 0.53982 0.68247 0.68611 0.58767 0.68611 C 0.43976 0.68611 0.38889 0.52384 0.3691 0.4257 L 0.34861 0.29445 C 0.32847 0.19653 0.2809 0.03519 0.14983 0.03519 C 0.03889 0.03519 -0.05191 0.18056 -0.05191 0.36042 Z " pathEditMode="relative" rAng="0" ptsTypes="ffFffffFfff">
                                      <p:cBhvr>
                                        <p:cTn id="23" dur="7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18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0"/>
                            </p:stCondLst>
                            <p:childTnLst>
                              <p:par>
                                <p:cTn id="2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91 0.36042 L -0.00243 0.0037 " pathEditMode="relative" rAng="0" ptsTypes="AA">
                                      <p:cBhvr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" y="-1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750"/>
                            </p:stCondLst>
                            <p:childTnLst>
                              <p:par>
                                <p:cTn id="2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22222E-6 L 0.36007 -2.22222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750"/>
                            </p:stCondLst>
                            <p:childTnLst>
                              <p:par>
                                <p:cTn id="3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07 -2.22222E-6 C 0.51858 -2.22222E-6 0.64775 0.15996 0.64775 0.35695 C 0.64775 0.55394 0.51858 0.71389 0.36007 0.71389 C 0.20174 0.71389 0.07292 0.55394 0.07292 0.35695 C 0.07292 0.15996 0.20174 -2.22222E-6 0.36007 -2.22222E-6 Z " pathEditMode="relative" rAng="0" ptsTypes="fffff">
                                      <p:cBhvr>
                                        <p:cTn id="3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750"/>
                            </p:stCondLst>
                            <p:childTnLst>
                              <p:par>
                                <p:cTn id="34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07 -2.22222E-6 C 0.20347 -2.22222E-6 0.07656 0.16065 0.07656 0.3588 C 0.07656 0.55695 0.20347 0.71759 0.36007 0.71759 C 0.51597 0.71759 0.64358 0.55695 0.64358 0.3588 C 0.64358 0.16065 0.51597 -2.22222E-6 0.36007 -2.22222E-6 Z " pathEditMode="relative" rAng="0" ptsTypes="fffff">
                                      <p:cBhvr>
                                        <p:cTn id="3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750"/>
                            </p:stCondLst>
                            <p:childTnLst>
                              <p:par>
                                <p:cTn id="3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25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0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0"/>
                            </p:stCondLst>
                            <p:childTnLst>
                              <p:par>
                                <p:cTn id="5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7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0"/>
                            </p:stCondLst>
                            <p:childTnLst>
                              <p:par>
                                <p:cTn id="5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500"/>
                            </p:stCondLst>
                            <p:childTnLst>
                              <p:par>
                                <p:cTn id="6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2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000"/>
                            </p:stCondLst>
                            <p:childTnLst>
                              <p:par>
                                <p:cTn id="6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3000"/>
                            </p:stCondLst>
                            <p:childTnLst>
                              <p:par>
                                <p:cTn id="72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75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4500"/>
                            </p:stCondLst>
                            <p:childTnLst>
                              <p:par>
                                <p:cTn id="8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6500"/>
                            </p:stCondLst>
                            <p:childTnLst>
                              <p:par>
                                <p:cTn id="8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9000"/>
                            </p:stCondLst>
                            <p:childTnLst>
                              <p:par>
                                <p:cTn id="93" presetID="30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0250"/>
                            </p:stCondLst>
                            <p:childTnLst>
                              <p:par>
                                <p:cTn id="9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1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3000"/>
                            </p:stCondLst>
                            <p:childTnLst>
                              <p:par>
                                <p:cTn id="111" presetID="30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1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7750"/>
                            </p:stCondLst>
                            <p:childTnLst>
                              <p:par>
                                <p:cTn id="129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6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6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3750"/>
                            </p:stCondLst>
                            <p:childTnLst>
                              <p:par>
                                <p:cTn id="135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7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6" grpId="0" animBg="1"/>
      <p:bldP spid="16" grpId="1" animBg="1"/>
      <p:bldP spid="16" grpId="2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32656"/>
            <a:ext cx="8424936" cy="619268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61128" y="4349704"/>
            <a:ext cx="1224136" cy="10475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349554" y="4873481"/>
            <a:ext cx="1599377" cy="1189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267744" y="5179742"/>
            <a:ext cx="1383740" cy="13456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1719" y="3030783"/>
            <a:ext cx="1363234" cy="10876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1277" y="2513175"/>
            <a:ext cx="3865793" cy="3210420"/>
          </a:xfrm>
          <a:prstGeom prst="rect">
            <a:avLst/>
          </a:prstGeom>
        </p:spPr>
      </p:pic>
      <p:pic>
        <p:nvPicPr>
          <p:cNvPr id="12" name="Песенка друз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email"/>
          <a:stretch>
            <a:fillRect/>
          </a:stretch>
        </p:blipFill>
        <p:spPr>
          <a:xfrm>
            <a:off x="214282" y="28572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349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0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0.25 4.81481E-6 " pathEditMode="relative" rAng="0" ptsTypes="AA">
                                      <p:cBhvr>
                                        <p:cTn id="12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81481E-6 L 0.44097 0.33588 " pathEditMode="relative" rAng="0" ptsTypes="AA">
                                      <p:cBhvr>
                                        <p:cTn id="14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49" y="1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688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709" y="404664"/>
            <a:ext cx="5833459" cy="609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284258" y="705449"/>
            <a:ext cx="25290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РЫБ       А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8184" y="1484784"/>
            <a:ext cx="13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2412756"/>
            <a:ext cx="268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БАЯН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63213" y="3357573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ЛЕС 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63213" y="4251267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ЯГОД        А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6300" y="2705144"/>
            <a:ext cx="742511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28978" y="5183613"/>
            <a:ext cx="79861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3608" y="5373216"/>
            <a:ext cx="1340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44593" y="3480683"/>
            <a:ext cx="16850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084" y="4328211"/>
            <a:ext cx="1340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ИК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84258" y="5152836"/>
            <a:ext cx="2874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ЗВЕР            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5" y="453728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ЮШК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329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8422E-6 L -1.38889E-6 -0.16262 C -1.38889E-6 -0.23594 0.17518 -0.32523 0.31823 -0.32523 L 0.63698 -0.32523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40" y="-16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02244E-6 L 0.35434 -1.02244E-6 C 0.51337 -1.02244E-6 0.7092 -0.12491 0.7092 -0.22577 L 0.7092 -0.45107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51" y="-225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49294E-7 L 0.52344 -0.179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63" y="-89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1964E-6 L 5.55556E-7 -0.16285 C 5.55556E-7 -0.23617 0.18212 -0.32593 0.33056 -0.32593 L 0.66146 -0.32593 " pathEditMode="relative" rAng="0" ptsTypes="FfFF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3" y="-163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76035E-6 L 0.3092 -0.1781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51" y="-89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61925E-6 L 0.5434 0.0844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70" y="4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88640"/>
            <a:ext cx="1358329" cy="13290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28662" y="1500174"/>
            <a:ext cx="68836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 У В Ш Д З М К Й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2500306"/>
            <a:ext cx="47644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 О Н Ъ О Ь К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3643314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 О И У К А Ы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4714884"/>
            <a:ext cx="48974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 Е О Ё К Ю Я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0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5" name="Рисунок 4" descr="zoo_lovely_vector_1568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642918"/>
            <a:ext cx="7308768" cy="5038750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4286256"/>
            <a:ext cx="1032857" cy="21913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29586" y="4214818"/>
            <a:ext cx="1025320" cy="227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388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332656"/>
            <a:ext cx="4075252" cy="42260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5075465"/>
            <a:ext cx="395332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Слонёнок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4644008" y="4941168"/>
            <a:ext cx="829919" cy="4320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436096" y="4941168"/>
            <a:ext cx="906900" cy="4320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2333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2250" y="332656"/>
            <a:ext cx="3497215" cy="41436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078" y="4869160"/>
            <a:ext cx="34499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Лисёнок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4450857" y="4724849"/>
            <a:ext cx="841223" cy="4320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280730" y="4724849"/>
            <a:ext cx="907385" cy="4320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17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188640"/>
            <a:ext cx="4026905" cy="39919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95736" y="4793376"/>
            <a:ext cx="45743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Медвежонок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5072066" y="4714884"/>
            <a:ext cx="714380" cy="42862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5715008" y="4714884"/>
            <a:ext cx="785818" cy="42862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76324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6050" y="571480"/>
            <a:ext cx="3571900" cy="35504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488" y="5000636"/>
            <a:ext cx="35141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Тигрёнок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4572000" y="4857760"/>
            <a:ext cx="785818" cy="42862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5357818" y="4857760"/>
            <a:ext cx="785818" cy="42862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2464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4612" y="642918"/>
            <a:ext cx="3643328" cy="3643328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000232" y="5000636"/>
            <a:ext cx="50291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Верблюжонок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5286380" y="5000636"/>
            <a:ext cx="785818" cy="35719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6072198" y="5000636"/>
            <a:ext cx="857256" cy="35719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7229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3240" y="714356"/>
            <a:ext cx="3000396" cy="36793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488" y="5072074"/>
            <a:ext cx="3195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Львёнок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4357686" y="4929198"/>
            <a:ext cx="785818" cy="42862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5143504" y="4929198"/>
            <a:ext cx="785818" cy="42862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1634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3174" y="571480"/>
            <a:ext cx="3587860" cy="3532662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928926" y="5000636"/>
            <a:ext cx="30712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Котёнок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4286248" y="4857760"/>
            <a:ext cx="785818" cy="35719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>
            <a:off x="5072066" y="4857760"/>
            <a:ext cx="785818" cy="35719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2902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285728"/>
            <a:ext cx="3299828" cy="40507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4612" y="5000636"/>
            <a:ext cx="39059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Бельчонок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4857752" y="4929198"/>
            <a:ext cx="785818" cy="42862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5643570" y="4929198"/>
            <a:ext cx="857256" cy="42862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1388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sp>
        <p:nvSpPr>
          <p:cNvPr id="4" name="TextBox 3"/>
          <p:cNvSpPr txBox="1"/>
          <p:nvPr/>
        </p:nvSpPr>
        <p:spPr>
          <a:xfrm>
            <a:off x="1214414" y="2000240"/>
            <a:ext cx="664373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Суффикс</a:t>
            </a:r>
          </a:p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Корень                                       </a:t>
            </a:r>
          </a:p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Окончание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071802" y="1857364"/>
            <a:ext cx="30968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Предлог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857232"/>
            <a:ext cx="40007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Приставка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88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9344" y="-25250"/>
            <a:ext cx="9144000" cy="6883250"/>
          </a:xfrm>
        </p:spPr>
      </p:pic>
      <p:sp>
        <p:nvSpPr>
          <p:cNvPr id="19" name="TextBox 18"/>
          <p:cNvSpPr txBox="1"/>
          <p:nvPr/>
        </p:nvSpPr>
        <p:spPr>
          <a:xfrm>
            <a:off x="3131840" y="912235"/>
            <a:ext cx="29523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УШК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47864" y="2348880"/>
            <a:ext cx="33123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ОНОК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79912" y="3717032"/>
            <a:ext cx="1800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ИК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05114" y="5218179"/>
            <a:ext cx="13497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ОК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V="1">
            <a:off x="3228865" y="433331"/>
            <a:ext cx="1296144" cy="72008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525009" y="440668"/>
            <a:ext cx="1368152" cy="64807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3311860" y="2020229"/>
            <a:ext cx="1296144" cy="54467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585387" y="2020231"/>
            <a:ext cx="1440160" cy="54467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3491880" y="4941168"/>
            <a:ext cx="1188131" cy="5760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3347864" y="3373982"/>
            <a:ext cx="1232520" cy="64807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573657" y="3366443"/>
            <a:ext cx="1310309" cy="67462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680012" y="4941168"/>
            <a:ext cx="1296144" cy="5760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8059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sp>
        <p:nvSpPr>
          <p:cNvPr id="5" name="TextBox 4"/>
          <p:cNvSpPr txBox="1"/>
          <p:nvPr/>
        </p:nvSpPr>
        <p:spPr>
          <a:xfrm>
            <a:off x="2000232" y="1214422"/>
            <a:ext cx="46604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Мышка</a:t>
            </a:r>
          </a:p>
          <a:p>
            <a:pPr algn="ctr"/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Зимушка 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Полюшко 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Стаканчик</a:t>
            </a:r>
            <a:endParaRPr lang="ru-RU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2571736" y="428604"/>
            <a:ext cx="37317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4929198"/>
            <a:ext cx="26490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Дворник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2571736" y="1928802"/>
            <a:ext cx="3500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Бревнище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4786314" y="1357298"/>
            <a:ext cx="142876" cy="1428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V="1">
            <a:off x="4929190" y="1357298"/>
            <a:ext cx="142876" cy="1428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143372" y="2071678"/>
            <a:ext cx="57150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>
            <a:off x="4714876" y="2071678"/>
            <a:ext cx="57150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10800000" flipV="1">
            <a:off x="4143372" y="3071810"/>
            <a:ext cx="571504" cy="285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714876" y="3071810"/>
            <a:ext cx="571504" cy="285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4857752" y="3929066"/>
            <a:ext cx="500066" cy="285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0800000">
            <a:off x="5357818" y="3929065"/>
            <a:ext cx="571504" cy="285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1388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00208 -0.08681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4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48148E-6 L -1.38889E-6 -0.05231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07407E-6 L 0.00312 -0.02708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sp>
        <p:nvSpPr>
          <p:cNvPr id="4" name="Прямоугольник 3"/>
          <p:cNvSpPr/>
          <p:nvPr/>
        </p:nvSpPr>
        <p:spPr>
          <a:xfrm>
            <a:off x="714348" y="928670"/>
            <a:ext cx="792961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зёрнышко, горлышко…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4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зайчата, галчата…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4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снежинка, изюминка… </a:t>
            </a:r>
            <a:endParaRPr lang="ru-RU" sz="54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214546" y="928670"/>
            <a:ext cx="57150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786050" y="928670"/>
            <a:ext cx="642942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5429256" y="928670"/>
            <a:ext cx="57150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000760" y="928670"/>
            <a:ext cx="642942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2285984" y="2714620"/>
            <a:ext cx="285752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571736" y="2714620"/>
            <a:ext cx="285752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4714876" y="2714620"/>
            <a:ext cx="285752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000628" y="2714620"/>
            <a:ext cx="357190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2500298" y="4857760"/>
            <a:ext cx="500066" cy="285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000364" y="4857760"/>
            <a:ext cx="500066" cy="285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5572132" y="4857760"/>
            <a:ext cx="500066" cy="285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072198" y="4857760"/>
            <a:ext cx="571504" cy="285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1388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3250"/>
          </a:xfrm>
        </p:spPr>
      </p:pic>
      <p:sp>
        <p:nvSpPr>
          <p:cNvPr id="6" name="TextBox 5"/>
          <p:cNvSpPr txBox="1"/>
          <p:nvPr/>
        </p:nvSpPr>
        <p:spPr>
          <a:xfrm>
            <a:off x="1071538" y="1142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214282" y="500042"/>
            <a:ext cx="5072098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Суффикс – это</a:t>
            </a:r>
            <a:endParaRPr kumimoji="0" lang="ru-RU" sz="5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4500570"/>
            <a:ext cx="72972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Суффикс служит для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1714488"/>
            <a:ext cx="724745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часть речи</a:t>
            </a:r>
          </a:p>
          <a:p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- главная часть слова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4414" y="2571744"/>
            <a:ext cx="41989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часть слова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2571744"/>
            <a:ext cx="4203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-</a:t>
            </a:r>
            <a:endParaRPr lang="ru-RU" sz="6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5572140"/>
            <a:ext cx="86907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образования новых слов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58082" y="4500570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88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36597 -0.2993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00" y="-150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2" grpId="1"/>
      <p:bldP spid="10" grpId="0"/>
      <p:bldP spid="14" grpId="0"/>
      <p:bldP spid="14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32" y="1000108"/>
            <a:ext cx="5902185" cy="41394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4612" y="1857364"/>
            <a:ext cx="1428760" cy="30313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6314" y="1857364"/>
            <a:ext cx="1347100" cy="29906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5984" y="285728"/>
            <a:ext cx="44746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7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88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23528" y="116632"/>
            <a:ext cx="8064896" cy="604867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hlinkClick r:id="rId3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hlinkClick r:id="rId3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http://fotoramochki.com/fon/svetyj/fon67.jpg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  фон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http://www.openlesson.ru/?p=20393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4"/>
              </a:rPr>
              <a:t>http://s60.radikal.ru/i168/1109/6a/016b9040e659.png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лист и ручка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http://pixelbrush.ru/2012/12/11/backgrounds-predmety-stariny-pismo-bumaga-pero-fony-subjects-of-olden-letter-paper-feather-klyuchi-vintazh-keys-vintage-photography-fo.html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бумага и перо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http://liubavyshka.ru/photo/76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колдунья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7"/>
              </a:rPr>
              <a:t>http://all4gift.ru/blog/?p=586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замок колдуньи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8"/>
              </a:rPr>
              <a:t>http://fotki.yandex.ru/users/irabilyk/album/284809/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летучие мыши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9"/>
              </a:rPr>
              <a:t>http://www.mumsite.ru/raskraski.php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самолет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0"/>
              </a:rPr>
              <a:t>http://umeika.com.ua/razvivalki/raskraski/28-raskraski-dlya-samyh-malenkih.html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паровоз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1"/>
              </a:rPr>
              <a:t>http://www.raskraskin.ru/velosiped/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велосипед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2"/>
              </a:rPr>
              <a:t>http://www.poznayka.ru/2007/04/12/detskie_raskraski__raskraska_mashinka.html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автомобиль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3"/>
              </a:rPr>
              <a:t>http://muzyaka.com/song/3709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мы едем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едем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едем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http://ramki-vsem.ru/narisovannye-fony2.html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слайд 11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5"/>
              </a:rPr>
              <a:t>http://img-fotki.yandex.ru/get/6433/981986.1f/0_822ab_8f9772ee_orig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город мастеров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6"/>
              </a:rPr>
              <a:t>http://uralcons.org/uchashhimsya/professiya-stroitel.html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строитель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7"/>
              </a:rPr>
              <a:t>http://www.wiki.vladimir.i-edu.ru/images/6/6e/%D0%A3%D1%87%D0%B8%D1%82%D0%B5%D0%BB%D1%8C_%D1%81_%D1%83%D0%BA%D0%B0%D0%B7%D0%BA%D0%BE%D0%B9.jpg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учитель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8"/>
              </a:rPr>
              <a:t>http://www.gazeta.lv/story/17205.html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дворник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9"/>
              </a:rPr>
              <a:t>http://ai-cdr.ucoz.ru/news/shntangist_v_vektore/2009-11-26-185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штангист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0"/>
              </a:rPr>
              <a:t>http://www.dreams4kids.ru/wp-content/uploads/2012/03/E06051.png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барабанщик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1"/>
              </a:rPr>
              <a:t>http://sevastopol.su/free.php?id=17829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крановщик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2"/>
              </a:rPr>
              <a:t>http://www.profirk.ru/work/profession/1488/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гримёр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300" dirty="0" smtClean="0">
                <a:latin typeface="Times New Roman" pitchFamily="18" charset="0"/>
                <a:cs typeface="Times New Roman" pitchFamily="18" charset="0"/>
                <a:hlinkClick r:id="rId23"/>
              </a:rPr>
              <a:t>http://www.picgifs.com/job-graphics/cashier/kassiere05-894503/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кассир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4"/>
              </a:rPr>
              <a:t>Http://globator.net/photomontage/613-krasnaya-shapochka-v-opasnom-lesu.html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тёмный лес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5"/>
              </a:rPr>
              <a:t>http://muzofon.com/search/%D0%B1%D0%B0%D0%B1%D0%B0%20%D1%8F%D0%B3%D0%B0</a:t>
            </a: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музыка со слайда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6"/>
              </a:rPr>
              <a:t>http://liubavyshka.ru/photo/76-0-11790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колдунья на метле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7"/>
              </a:rPr>
              <a:t>http://fotki.yandex.ru/users/inmira/album/70653/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солнце лист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8"/>
              </a:rPr>
              <a:t>http://fotki.yandex.ru/users/kur-valentina/view/475675?page=1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солнышко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9"/>
              </a:rPr>
              <a:t>http://www.lenagold.ru/fon/clipart/t/trav.html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трава, травка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0"/>
              </a:rPr>
              <a:t>http://img-fotki.yandex.ru/get/5634/981986.2d/0_83587_f1c3244e_orig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заяц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1"/>
              </a:rPr>
              <a:t>http://k.foto.radikal.ru/0702/4c06c5bf7d9c.png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зайчик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2"/>
              </a:rPr>
              <a:t>http://www.abc-color.com/color/trees/001/oak-tree/oak-tree-picture-color-ru.shtml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дуб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3"/>
              </a:rPr>
              <a:t>http://www.yapfiles.ru/show/525170/c0d0e0c59134fa62fad75dc9feffeb0e.png.html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куст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4"/>
              </a:rPr>
              <a:t>http://by-anna.ucoz.ru/publ/rastenija/derevja_i_kustarniki/155-19-2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кустик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hlinkClick r:id="rId3"/>
              </a:rPr>
              <a:t>http://lenagold.narod.ru/fon/clipart/k/klen/klen50.png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лист</a:t>
            </a:r>
            <a:endParaRPr lang="ru-RU" sz="1400" dirty="0" smtClean="0">
              <a:hlinkClick r:id="rId3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88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95536" y="332656"/>
            <a:ext cx="8291264" cy="579350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lvl="0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http://fotki.yandex.ru/users/mobil-photo/view/497108?page=9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ветка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4"/>
              </a:rPr>
              <a:t>http://s59.radikal.ru/i165/1010/85/df1df5fcff96.png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гнездо 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http://s54.radikal.ru/i143/0810/88/b2d9a3342fb5.png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гнёздышко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Http://img-fotki.yandex.ru/get/6723/981986.4f/0_8880e_eea2051_orig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гнездо  трава с нарциссами</a:t>
            </a:r>
          </a:p>
          <a:p>
            <a:pPr marL="342900" lvl="0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http://s16.radikal.ru/i190/1302/4b/72777a702c44.png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трава с нарциссами зайчик прыгающий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marL="342900" lvl="0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http://www.lenagold.ru/fon/clipart/z/zay/zajats48.gif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зайчик прыгающий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7"/>
              </a:rPr>
              <a:t>http://ramki-vsem.ru/narisovannye-fony3.html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слайды 34 и 37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8"/>
              </a:rPr>
              <a:t>http://img-fotki.yandex.ru/get/5645/981986.1f/0_822dd_d388b211_orig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улочка лилипутов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9"/>
              </a:rPr>
              <a:t>http://img-fotki.yandex.ru/get/6425/981986.1f/0_822e6_1c5c3d32_orig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улица великанов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0"/>
              </a:rPr>
              <a:t>http://ramki-vsem.ru/fony-nebo.html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слайд 12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1"/>
              </a:rPr>
              <a:t>http://www.lenagold.ru/fon/clipart/b/bab/babochka134.gif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бабочка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2"/>
              </a:rPr>
              <a:t>http://muzofon.com/search/%D0%BC%D1%83%D0%B7%D1%8B%D0%BA%D0%B0%20%D1%83%D1%81%D0%B0%D1%82%D1%8B%D0%B9%20%D0%BD%D1%8F%D0%BD%D1%8C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мелодия, физкультминутка для глаз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3"/>
              </a:rPr>
              <a:t>http://b-track.ru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мы едем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едем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4"/>
              </a:rPr>
              <a:t>http://muzofon.com/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музыка тёмного леса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5"/>
              </a:rPr>
              <a:t>http://ramki-vsem.ru/narisovannye-fony.html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слайды  37, 38, 39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6"/>
              </a:rPr>
              <a:t>http://ramki-vsem.ru/png/clipart13.png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озеро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7"/>
              </a:rPr>
              <a:t>http://ramki-vsem.ru/narisovannye-fony2.html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дорога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8"/>
              </a:rPr>
              <a:t>http://ru.freepik.com/free-vector/cute-cartoon-zoo-with-colorful-animals_684705.htm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зоопарк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19"/>
              </a:rPr>
              <a:t>http://p.foto.radikal.ru/0702/0ad44876b09a.png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бельчонок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0"/>
              </a:rPr>
              <a:t>http://lenagold.narod.ru/fon/clipart/l/lev/leon53.png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львёнок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1"/>
              </a:rPr>
              <a:t>http://i036.radikal.ru/0711/38/84c887d3a4aa.png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слонёнок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2"/>
              </a:rPr>
              <a:t>http://r.foto.radikal.ru/0702/24866c8143ae.png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лисёнок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3"/>
              </a:rPr>
              <a:t>http://lenagold.narod.ru/fon/clipart/m/med/medved247.png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медвежонок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4"/>
              </a:rPr>
              <a:t>http://png2.ru/zhivotnie/verbludi/item/19-%D0%B2%D0%B5%D1%81%D0%B5%D0%BB%D1%8B%D0%B9-%D0%BE%D1%80%D0%B0%D0%BD%D0%B6%D0%B5%D0%B2%D1%8B%D0%B9-%D0%B2%D0%B5%D1%80%D0%B1%D0%BB%D1%8E%D0%B6%D0%BE%D0%BD%D0%BE%D0%BA.html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верблюжонок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5"/>
              </a:rPr>
              <a:t>http://www.liveinternet.ru/journalshowcomments.php?jpostid=132307111&amp;journalid=3450091&amp;go=next&amp;categ=1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котёнок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6"/>
              </a:rPr>
              <a:t>http://www.chitalnya.ru/work/179487/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тигрёнок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7"/>
              </a:rPr>
              <a:t>http://blazer911wvub.com/pop-stop-song-of-the-day/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зоопарк</a:t>
            </a:r>
          </a:p>
        </p:txBody>
      </p:sp>
    </p:spTree>
    <p:extLst>
      <p:ext uri="{BB962C8B-B14F-4D97-AF65-F5344CB8AC3E}">
        <p14:creationId xmlns:p14="http://schemas.microsoft.com/office/powerpoint/2010/main" xmlns="" val="311388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3250"/>
          </a:xfrm>
        </p:spPr>
      </p:pic>
      <p:sp>
        <p:nvSpPr>
          <p:cNvPr id="3" name="TextBox 2"/>
          <p:cNvSpPr txBox="1"/>
          <p:nvPr/>
        </p:nvSpPr>
        <p:spPr>
          <a:xfrm>
            <a:off x="467544" y="1598019"/>
            <a:ext cx="3442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Часть слова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420195"/>
            <a:ext cx="4858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Стоит после корня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3320731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Служит для образования новых слов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4351971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Обозначается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792" y="332656"/>
            <a:ext cx="3600400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Суффикс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41371" y="3861048"/>
            <a:ext cx="230425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 smtClean="0">
                <a:latin typeface="Times New Roman" pitchFamily="18" charset="0"/>
                <a:cs typeface="Times New Roman" pitchFamily="18" charset="0"/>
              </a:rPr>
              <a:t>^</a:t>
            </a:r>
            <a:endParaRPr lang="ru-RU" sz="1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311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4" name="Picture 2" descr="D:\!ОЛЕСЯ\ВСЁ ДЛЯ ФОТОШОП\httpfotoramochki.comfonfon_90.jpg\fony_2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3134"/>
            <a:ext cx="6696744" cy="6655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15816" y="1196752"/>
            <a:ext cx="46085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     Злая </a:t>
            </a: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колдунья Ошибка </a:t>
            </a:r>
          </a:p>
          <a:p>
            <a:pPr lvl="0" algn="ctr"/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заколдовала Суффиксоград</a:t>
            </a: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.</a:t>
            </a:r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 </a:t>
            </a:r>
            <a:endParaRPr lang="ru-RU" sz="2800" b="1" dirty="0">
              <a:solidFill>
                <a:prstClr val="black"/>
              </a:solidFill>
              <a:latin typeface="Monotype Corsiva" pitchFamily="66" charset="0"/>
            </a:endParaRPr>
          </a:p>
          <a:p>
            <a:pPr lvl="0" algn="ctr"/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Все </a:t>
            </a: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суффиксы этого </a:t>
            </a:r>
          </a:p>
          <a:p>
            <a:pPr lvl="0" algn="ctr"/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города исчезли, и от </a:t>
            </a:r>
          </a:p>
          <a:p>
            <a:pPr lvl="0" algn="ctr"/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этого страдаем все </a:t>
            </a:r>
          </a:p>
          <a:p>
            <a:pPr lvl="0" algn="ctr"/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мы, жители </a:t>
            </a:r>
          </a:p>
          <a:p>
            <a:pPr lvl="0" algn="ctr"/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волшебной </a:t>
            </a:r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страны, </a:t>
            </a: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и просим </a:t>
            </a:r>
            <a:endParaRPr lang="ru-RU" sz="2800" b="1" dirty="0" smtClean="0">
              <a:solidFill>
                <a:prstClr val="black"/>
              </a:solidFill>
              <a:latin typeface="Monotype Corsiva" pitchFamily="66" charset="0"/>
            </a:endParaRPr>
          </a:p>
          <a:p>
            <a:pPr lvl="0" algn="ctr"/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вас</a:t>
            </a: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, дорогие ребята ,помочь!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0134" y="5062872"/>
            <a:ext cx="564060" cy="11967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32976" y="5062872"/>
            <a:ext cx="57149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943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9" y="352887"/>
            <a:ext cx="8496944" cy="6109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7736" y="2525532"/>
            <a:ext cx="1272141" cy="1526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1142958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897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5250"/>
            <a:ext cx="9144000" cy="688325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331640" y="548680"/>
            <a:ext cx="3024336" cy="2339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548679"/>
            <a:ext cx="2512053" cy="2339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8394" y="3665849"/>
            <a:ext cx="3024336" cy="22853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5" y="3665849"/>
            <a:ext cx="2512053" cy="23144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234265" y="3049217"/>
            <a:ext cx="321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АВТОМОБИЛИСТЫ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64777" y="3030612"/>
            <a:ext cx="2483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МАШИНИСТЫ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68408" y="6229093"/>
            <a:ext cx="1750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ЛЁТЧИКИ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68686" y="6248400"/>
            <a:ext cx="317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ВЕЛОСИПЕДИСТЫ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396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3892</TotalTime>
  <Words>613</Words>
  <Application>Microsoft Office PowerPoint</Application>
  <PresentationFormat>Экран (4:3)</PresentationFormat>
  <Paragraphs>213</Paragraphs>
  <Slides>55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                        </vt:lpstr>
      <vt:lpstr>Слайд 38</vt:lpstr>
      <vt:lpstr>Слайд 39</vt:lpstr>
      <vt:lpstr>Слайд 40</vt:lpstr>
      <vt:lpstr>ф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Г У В Ш Д З М К И 2. О Н Ъ О Ь К 3. О У К А Ы 4. Е О Ё К Ю Я</dc:title>
  <dc:creator>Насекины</dc:creator>
  <cp:lastModifiedBy>Tata</cp:lastModifiedBy>
  <cp:revision>258</cp:revision>
  <dcterms:created xsi:type="dcterms:W3CDTF">2013-11-10T11:55:56Z</dcterms:created>
  <dcterms:modified xsi:type="dcterms:W3CDTF">2014-03-01T14:54:33Z</dcterms:modified>
</cp:coreProperties>
</file>