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media/media1.gif" ContentType="video/unknown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3"/>
  </p:notesMasterIdLst>
  <p:sldIdLst>
    <p:sldId id="331" r:id="rId2"/>
    <p:sldId id="350" r:id="rId3"/>
    <p:sldId id="256" r:id="rId4"/>
    <p:sldId id="351" r:id="rId5"/>
    <p:sldId id="257" r:id="rId6"/>
    <p:sldId id="258" r:id="rId7"/>
    <p:sldId id="259" r:id="rId8"/>
    <p:sldId id="263" r:id="rId9"/>
    <p:sldId id="260" r:id="rId10"/>
    <p:sldId id="261" r:id="rId11"/>
    <p:sldId id="262" r:id="rId12"/>
    <p:sldId id="271" r:id="rId13"/>
    <p:sldId id="273" r:id="rId14"/>
    <p:sldId id="264" r:id="rId15"/>
    <p:sldId id="265" r:id="rId16"/>
    <p:sldId id="275" r:id="rId17"/>
    <p:sldId id="352" r:id="rId18"/>
    <p:sldId id="292" r:id="rId19"/>
    <p:sldId id="293" r:id="rId20"/>
    <p:sldId id="294" r:id="rId21"/>
    <p:sldId id="295" r:id="rId22"/>
    <p:sldId id="296" r:id="rId23"/>
    <p:sldId id="297" r:id="rId24"/>
    <p:sldId id="299" r:id="rId25"/>
    <p:sldId id="298" r:id="rId26"/>
    <p:sldId id="300" r:id="rId27"/>
    <p:sldId id="301" r:id="rId28"/>
    <p:sldId id="302" r:id="rId29"/>
    <p:sldId id="304" r:id="rId30"/>
    <p:sldId id="305" r:id="rId31"/>
    <p:sldId id="306" r:id="rId32"/>
    <p:sldId id="307" r:id="rId33"/>
    <p:sldId id="308" r:id="rId34"/>
    <p:sldId id="354" r:id="rId35"/>
    <p:sldId id="277" r:id="rId36"/>
    <p:sldId id="278" r:id="rId37"/>
    <p:sldId id="279" r:id="rId38"/>
    <p:sldId id="280" r:id="rId39"/>
    <p:sldId id="282" r:id="rId40"/>
    <p:sldId id="283" r:id="rId41"/>
    <p:sldId id="284" r:id="rId42"/>
    <p:sldId id="285" r:id="rId43"/>
    <p:sldId id="286" r:id="rId44"/>
    <p:sldId id="287" r:id="rId45"/>
    <p:sldId id="288" r:id="rId46"/>
    <p:sldId id="289" r:id="rId47"/>
    <p:sldId id="290" r:id="rId48"/>
    <p:sldId id="291" r:id="rId49"/>
    <p:sldId id="353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9" r:id="rId69"/>
    <p:sldId id="330" r:id="rId70"/>
    <p:sldId id="328" r:id="rId71"/>
    <p:sldId id="355" r:id="rId72"/>
    <p:sldId id="341" r:id="rId73"/>
    <p:sldId id="342" r:id="rId74"/>
    <p:sldId id="343" r:id="rId75"/>
    <p:sldId id="344" r:id="rId76"/>
    <p:sldId id="345" r:id="rId77"/>
    <p:sldId id="346" r:id="rId78"/>
    <p:sldId id="347" r:id="rId79"/>
    <p:sldId id="348" r:id="rId80"/>
    <p:sldId id="349" r:id="rId81"/>
    <p:sldId id="356" r:id="rId82"/>
    <p:sldId id="332" r:id="rId83"/>
    <p:sldId id="333" r:id="rId84"/>
    <p:sldId id="334" r:id="rId85"/>
    <p:sldId id="335" r:id="rId86"/>
    <p:sldId id="336" r:id="rId87"/>
    <p:sldId id="339" r:id="rId88"/>
    <p:sldId id="340" r:id="rId89"/>
    <p:sldId id="337" r:id="rId90"/>
    <p:sldId id="338" r:id="rId91"/>
    <p:sldId id="357" r:id="rId9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67D2"/>
    <a:srgbClr val="086C20"/>
    <a:srgbClr val="FF9999"/>
    <a:srgbClr val="66FF33"/>
    <a:srgbClr val="A6D335"/>
    <a:srgbClr val="C924E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89540" autoAdjust="0"/>
  </p:normalViewPr>
  <p:slideViewPr>
    <p:cSldViewPr>
      <p:cViewPr varScale="1">
        <p:scale>
          <a:sx n="62" d="100"/>
          <a:sy n="62" d="100"/>
        </p:scale>
        <p:origin x="-13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4F2ED4-92B4-4AF7-848A-5EE5CD4EA852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86EE46-0A58-4057-9D67-0B6E7D6B2349}">
      <dgm:prSet phldrT="[Текст]"/>
      <dgm:spPr/>
      <dgm:t>
        <a:bodyPr/>
        <a:lstStyle/>
        <a:p>
          <a:r>
            <a:rPr lang="ru-RU" dirty="0" smtClean="0"/>
            <a:t>Свойства суспензий</a:t>
          </a:r>
          <a:r>
            <a:rPr lang="en-US" dirty="0" smtClean="0"/>
            <a:t>:</a:t>
          </a:r>
          <a:endParaRPr lang="ru-RU" dirty="0"/>
        </a:p>
      </dgm:t>
    </dgm:pt>
    <dgm:pt modelId="{0AA6F57B-6066-492A-AF09-475B33EDB2A4}" type="parTrans" cxnId="{593FF400-A10C-4F7F-A594-46CCD5833413}">
      <dgm:prSet/>
      <dgm:spPr/>
      <dgm:t>
        <a:bodyPr/>
        <a:lstStyle/>
        <a:p>
          <a:endParaRPr lang="ru-RU"/>
        </a:p>
      </dgm:t>
    </dgm:pt>
    <dgm:pt modelId="{7B1AF702-4E39-4A3B-B06C-B8955878A10A}" type="sibTrans" cxnId="{593FF400-A10C-4F7F-A594-46CCD5833413}">
      <dgm:prSet/>
      <dgm:spPr/>
      <dgm:t>
        <a:bodyPr/>
        <a:lstStyle/>
        <a:p>
          <a:endParaRPr lang="ru-RU"/>
        </a:p>
      </dgm:t>
    </dgm:pt>
    <dgm:pt modelId="{590875C9-2290-47BC-A79A-63899E0A5F38}">
      <dgm:prSet phldrT="[Текст]"/>
      <dgm:spPr/>
      <dgm:t>
        <a:bodyPr/>
        <a:lstStyle/>
        <a:p>
          <a:r>
            <a:rPr lang="ru-RU" dirty="0" smtClean="0"/>
            <a:t>Не обладают способностью</a:t>
          </a:r>
        </a:p>
        <a:p>
          <a:r>
            <a:rPr lang="ru-RU" dirty="0" smtClean="0"/>
            <a:t>диффундировать</a:t>
          </a:r>
          <a:endParaRPr lang="ru-RU" dirty="0"/>
        </a:p>
      </dgm:t>
    </dgm:pt>
    <dgm:pt modelId="{FD9ABF1B-654B-4F9C-AEFC-362F1BEA6F79}" type="parTrans" cxnId="{B7E3895D-4F96-43C6-8DCE-32CA54D9763F}">
      <dgm:prSet/>
      <dgm:spPr/>
      <dgm:t>
        <a:bodyPr/>
        <a:lstStyle/>
        <a:p>
          <a:endParaRPr lang="ru-RU"/>
        </a:p>
      </dgm:t>
    </dgm:pt>
    <dgm:pt modelId="{A84841C9-21F2-4FE3-B9E5-0915398B248C}" type="sibTrans" cxnId="{B7E3895D-4F96-43C6-8DCE-32CA54D9763F}">
      <dgm:prSet/>
      <dgm:spPr/>
      <dgm:t>
        <a:bodyPr/>
        <a:lstStyle/>
        <a:p>
          <a:endParaRPr lang="ru-RU"/>
        </a:p>
      </dgm:t>
    </dgm:pt>
    <dgm:pt modelId="{9236D1D5-7BED-442D-A518-1971ECCC66A5}">
      <dgm:prSet phldrT="[Текст]"/>
      <dgm:spPr/>
      <dgm:t>
        <a:bodyPr/>
        <a:lstStyle/>
        <a:p>
          <a:r>
            <a:rPr lang="ru-RU" dirty="0" smtClean="0"/>
            <a:t>Не обладают осмотическим давлением</a:t>
          </a:r>
          <a:endParaRPr lang="ru-RU" dirty="0"/>
        </a:p>
      </dgm:t>
    </dgm:pt>
    <dgm:pt modelId="{B41B0C42-87FD-41F2-ACF8-3A1E6B08AACD}" type="parTrans" cxnId="{FA330881-BB02-4C2D-99A0-4D98FB8B649F}">
      <dgm:prSet/>
      <dgm:spPr/>
      <dgm:t>
        <a:bodyPr/>
        <a:lstStyle/>
        <a:p>
          <a:endParaRPr lang="ru-RU"/>
        </a:p>
      </dgm:t>
    </dgm:pt>
    <dgm:pt modelId="{7F726628-7561-4CBD-8954-EE760814EE22}" type="sibTrans" cxnId="{FA330881-BB02-4C2D-99A0-4D98FB8B649F}">
      <dgm:prSet/>
      <dgm:spPr/>
      <dgm:t>
        <a:bodyPr/>
        <a:lstStyle/>
        <a:p>
          <a:endParaRPr lang="ru-RU"/>
        </a:p>
      </dgm:t>
    </dgm:pt>
    <dgm:pt modelId="{E4337DBC-D559-48DD-AF97-4A01DBCBCAB4}">
      <dgm:prSet phldrT="[Текст]"/>
      <dgm:spPr/>
      <dgm:t>
        <a:bodyPr/>
        <a:lstStyle/>
        <a:p>
          <a:r>
            <a:rPr lang="ru-RU" dirty="0" smtClean="0"/>
            <a:t>Отсутствует броуновское движение</a:t>
          </a:r>
          <a:endParaRPr lang="ru-RU" dirty="0"/>
        </a:p>
      </dgm:t>
    </dgm:pt>
    <dgm:pt modelId="{7A4A64ED-71F1-4351-AC00-708AA153ABA5}" type="parTrans" cxnId="{6256E9AF-CE89-44F0-8F0C-A6A574CCC86A}">
      <dgm:prSet/>
      <dgm:spPr/>
      <dgm:t>
        <a:bodyPr/>
        <a:lstStyle/>
        <a:p>
          <a:endParaRPr lang="ru-RU"/>
        </a:p>
      </dgm:t>
    </dgm:pt>
    <dgm:pt modelId="{4CB0F374-522E-4B9E-AAB9-E893E1FF55CC}" type="sibTrans" cxnId="{6256E9AF-CE89-44F0-8F0C-A6A574CCC86A}">
      <dgm:prSet/>
      <dgm:spPr/>
      <dgm:t>
        <a:bodyPr/>
        <a:lstStyle/>
        <a:p>
          <a:endParaRPr lang="ru-RU"/>
        </a:p>
      </dgm:t>
    </dgm:pt>
    <dgm:pt modelId="{B737DAC4-926A-448E-BA87-E4EDE4EE5CD9}">
      <dgm:prSet phldrT="[Текст]"/>
      <dgm:spPr/>
      <dgm:t>
        <a:bodyPr/>
        <a:lstStyle/>
        <a:p>
          <a:r>
            <a:rPr lang="ru-RU" dirty="0" smtClean="0"/>
            <a:t>Способны к отстаиванию</a:t>
          </a:r>
          <a:endParaRPr lang="ru-RU" dirty="0"/>
        </a:p>
      </dgm:t>
    </dgm:pt>
    <dgm:pt modelId="{16F6E965-B24D-40D7-8D50-C9A7BF8BA61E}" type="parTrans" cxnId="{3C3DDD67-09AD-4AAC-B9D2-0AB03296D7DD}">
      <dgm:prSet/>
      <dgm:spPr/>
      <dgm:t>
        <a:bodyPr/>
        <a:lstStyle/>
        <a:p>
          <a:endParaRPr lang="ru-RU"/>
        </a:p>
      </dgm:t>
    </dgm:pt>
    <dgm:pt modelId="{02AB67C4-C016-485C-BAF2-025F9BB99038}" type="sibTrans" cxnId="{3C3DDD67-09AD-4AAC-B9D2-0AB03296D7DD}">
      <dgm:prSet/>
      <dgm:spPr/>
      <dgm:t>
        <a:bodyPr/>
        <a:lstStyle/>
        <a:p>
          <a:endParaRPr lang="ru-RU"/>
        </a:p>
      </dgm:t>
    </dgm:pt>
    <dgm:pt modelId="{5272B231-B6EB-4C54-8E01-EF1E30E8E081}" type="pres">
      <dgm:prSet presAssocID="{D74F2ED4-92B4-4AF7-848A-5EE5CD4EA85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78AF7A8-D18A-4687-B7DF-2CC4C2F48B32}" type="pres">
      <dgm:prSet presAssocID="{9A86EE46-0A58-4057-9D67-0B6E7D6B2349}" presName="roof" presStyleLbl="dkBgShp" presStyleIdx="0" presStyleCnt="2" custLinFactNeighborX="-4260" custLinFactNeighborY="-92431"/>
      <dgm:spPr/>
      <dgm:t>
        <a:bodyPr/>
        <a:lstStyle/>
        <a:p>
          <a:endParaRPr lang="ru-RU"/>
        </a:p>
      </dgm:t>
    </dgm:pt>
    <dgm:pt modelId="{D878939A-3008-4C31-A7AE-A3E194AC0DC2}" type="pres">
      <dgm:prSet presAssocID="{9A86EE46-0A58-4057-9D67-0B6E7D6B2349}" presName="pillars" presStyleCnt="0"/>
      <dgm:spPr/>
    </dgm:pt>
    <dgm:pt modelId="{0596EAEC-809E-4713-AED2-3AC530BACFB7}" type="pres">
      <dgm:prSet presAssocID="{9A86EE46-0A58-4057-9D67-0B6E7D6B2349}" presName="pillar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9EA68E-0F0C-489D-8CA2-BE19D9782C01}" type="pres">
      <dgm:prSet presAssocID="{9236D1D5-7BED-442D-A518-1971ECCC66A5}" presName="pillar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BDB067-CF10-4B75-B98B-F1B9C5ECEA2B}" type="pres">
      <dgm:prSet presAssocID="{E4337DBC-D559-48DD-AF97-4A01DBCBCAB4}" presName="pillar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D95C72-C3A2-41B8-B9DD-77B8EA7585F5}" type="pres">
      <dgm:prSet presAssocID="{B737DAC4-926A-448E-BA87-E4EDE4EE5CD9}" presName="pillar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09C664-E75C-4745-974E-10EE187C4619}" type="pres">
      <dgm:prSet presAssocID="{9A86EE46-0A58-4057-9D67-0B6E7D6B2349}" presName="base" presStyleLbl="dkBgShp" presStyleIdx="1" presStyleCnt="2"/>
      <dgm:spPr/>
    </dgm:pt>
  </dgm:ptLst>
  <dgm:cxnLst>
    <dgm:cxn modelId="{FA330881-BB02-4C2D-99A0-4D98FB8B649F}" srcId="{9A86EE46-0A58-4057-9D67-0B6E7D6B2349}" destId="{9236D1D5-7BED-442D-A518-1971ECCC66A5}" srcOrd="1" destOrd="0" parTransId="{B41B0C42-87FD-41F2-ACF8-3A1E6B08AACD}" sibTransId="{7F726628-7561-4CBD-8954-EE760814EE22}"/>
    <dgm:cxn modelId="{E4396F0F-1D6E-419F-83D1-CB3F5FB5806F}" type="presOf" srcId="{E4337DBC-D559-48DD-AF97-4A01DBCBCAB4}" destId="{36BDB067-CF10-4B75-B98B-F1B9C5ECEA2B}" srcOrd="0" destOrd="0" presId="urn:microsoft.com/office/officeart/2005/8/layout/hList3"/>
    <dgm:cxn modelId="{5BBCF03C-A586-4F0F-949A-DA3ECC997264}" type="presOf" srcId="{590875C9-2290-47BC-A79A-63899E0A5F38}" destId="{0596EAEC-809E-4713-AED2-3AC530BACFB7}" srcOrd="0" destOrd="0" presId="urn:microsoft.com/office/officeart/2005/8/layout/hList3"/>
    <dgm:cxn modelId="{A0FFF4E5-A1FB-4743-88D8-F220D9063FA1}" type="presOf" srcId="{D74F2ED4-92B4-4AF7-848A-5EE5CD4EA852}" destId="{5272B231-B6EB-4C54-8E01-EF1E30E8E081}" srcOrd="0" destOrd="0" presId="urn:microsoft.com/office/officeart/2005/8/layout/hList3"/>
    <dgm:cxn modelId="{5EA091C8-67A5-4932-9CFB-E8C9ED66E54C}" type="presOf" srcId="{9236D1D5-7BED-442D-A518-1971ECCC66A5}" destId="{5E9EA68E-0F0C-489D-8CA2-BE19D9782C01}" srcOrd="0" destOrd="0" presId="urn:microsoft.com/office/officeart/2005/8/layout/hList3"/>
    <dgm:cxn modelId="{B7E3895D-4F96-43C6-8DCE-32CA54D9763F}" srcId="{9A86EE46-0A58-4057-9D67-0B6E7D6B2349}" destId="{590875C9-2290-47BC-A79A-63899E0A5F38}" srcOrd="0" destOrd="0" parTransId="{FD9ABF1B-654B-4F9C-AEFC-362F1BEA6F79}" sibTransId="{A84841C9-21F2-4FE3-B9E5-0915398B248C}"/>
    <dgm:cxn modelId="{3C3DDD67-09AD-4AAC-B9D2-0AB03296D7DD}" srcId="{9A86EE46-0A58-4057-9D67-0B6E7D6B2349}" destId="{B737DAC4-926A-448E-BA87-E4EDE4EE5CD9}" srcOrd="3" destOrd="0" parTransId="{16F6E965-B24D-40D7-8D50-C9A7BF8BA61E}" sibTransId="{02AB67C4-C016-485C-BAF2-025F9BB99038}"/>
    <dgm:cxn modelId="{2BA96CFD-516D-4841-BD88-898F615F79F5}" type="presOf" srcId="{B737DAC4-926A-448E-BA87-E4EDE4EE5CD9}" destId="{5ED95C72-C3A2-41B8-B9DD-77B8EA7585F5}" srcOrd="0" destOrd="0" presId="urn:microsoft.com/office/officeart/2005/8/layout/hList3"/>
    <dgm:cxn modelId="{6256E9AF-CE89-44F0-8F0C-A6A574CCC86A}" srcId="{9A86EE46-0A58-4057-9D67-0B6E7D6B2349}" destId="{E4337DBC-D559-48DD-AF97-4A01DBCBCAB4}" srcOrd="2" destOrd="0" parTransId="{7A4A64ED-71F1-4351-AC00-708AA153ABA5}" sibTransId="{4CB0F374-522E-4B9E-AAB9-E893E1FF55CC}"/>
    <dgm:cxn modelId="{45633D47-23AD-44C5-B5D6-28BA2652FDA4}" type="presOf" srcId="{9A86EE46-0A58-4057-9D67-0B6E7D6B2349}" destId="{B78AF7A8-D18A-4687-B7DF-2CC4C2F48B32}" srcOrd="0" destOrd="0" presId="urn:microsoft.com/office/officeart/2005/8/layout/hList3"/>
    <dgm:cxn modelId="{593FF400-A10C-4F7F-A594-46CCD5833413}" srcId="{D74F2ED4-92B4-4AF7-848A-5EE5CD4EA852}" destId="{9A86EE46-0A58-4057-9D67-0B6E7D6B2349}" srcOrd="0" destOrd="0" parTransId="{0AA6F57B-6066-492A-AF09-475B33EDB2A4}" sibTransId="{7B1AF702-4E39-4A3B-B06C-B8955878A10A}"/>
    <dgm:cxn modelId="{535C5CAE-4987-4698-A6C8-23ABD6EBF33D}" type="presParOf" srcId="{5272B231-B6EB-4C54-8E01-EF1E30E8E081}" destId="{B78AF7A8-D18A-4687-B7DF-2CC4C2F48B32}" srcOrd="0" destOrd="0" presId="urn:microsoft.com/office/officeart/2005/8/layout/hList3"/>
    <dgm:cxn modelId="{1CBE21C2-A206-4670-9726-01CF8469A85F}" type="presParOf" srcId="{5272B231-B6EB-4C54-8E01-EF1E30E8E081}" destId="{D878939A-3008-4C31-A7AE-A3E194AC0DC2}" srcOrd="1" destOrd="0" presId="urn:microsoft.com/office/officeart/2005/8/layout/hList3"/>
    <dgm:cxn modelId="{AC13BE0A-E1DF-4087-BD6E-1E2EC47F7722}" type="presParOf" srcId="{D878939A-3008-4C31-A7AE-A3E194AC0DC2}" destId="{0596EAEC-809E-4713-AED2-3AC530BACFB7}" srcOrd="0" destOrd="0" presId="urn:microsoft.com/office/officeart/2005/8/layout/hList3"/>
    <dgm:cxn modelId="{CD1B7BE2-D811-496F-B87B-4D18BCC51D1B}" type="presParOf" srcId="{D878939A-3008-4C31-A7AE-A3E194AC0DC2}" destId="{5E9EA68E-0F0C-489D-8CA2-BE19D9782C01}" srcOrd="1" destOrd="0" presId="urn:microsoft.com/office/officeart/2005/8/layout/hList3"/>
    <dgm:cxn modelId="{BA421434-3377-4E66-B044-AC07B38C90E8}" type="presParOf" srcId="{D878939A-3008-4C31-A7AE-A3E194AC0DC2}" destId="{36BDB067-CF10-4B75-B98B-F1B9C5ECEA2B}" srcOrd="2" destOrd="0" presId="urn:microsoft.com/office/officeart/2005/8/layout/hList3"/>
    <dgm:cxn modelId="{9B4C7277-3534-47DD-8FDA-AF0A1F073035}" type="presParOf" srcId="{D878939A-3008-4C31-A7AE-A3E194AC0DC2}" destId="{5ED95C72-C3A2-41B8-B9DD-77B8EA7585F5}" srcOrd="3" destOrd="0" presId="urn:microsoft.com/office/officeart/2005/8/layout/hList3"/>
    <dgm:cxn modelId="{D273764C-6695-4E41-AD45-F8867F11C190}" type="presParOf" srcId="{5272B231-B6EB-4C54-8E01-EF1E30E8E081}" destId="{3C09C664-E75C-4745-974E-10EE187C461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A9E67D-F4D8-4682-BB72-3632680929D8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15452F-252F-4AC9-BEA4-C73ADDB64C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5452F-252F-4AC9-BEA4-C73ADDB64CE9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5452F-252F-4AC9-BEA4-C73ADDB64CE9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51C441A-A89C-404F-9B36-7930DD020AD9}" type="datetimeFigureOut">
              <a:rPr lang="ru-RU" smtClean="0"/>
              <a:pPr/>
              <a:t>26.12.2013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053B16C-52AF-411F-8D81-ACBB7C0B79B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C%D1%8B%D0%BB%D1%8C%D0%BD%D1%8B%D0%B9_%D0%BA%D0%BE%D1%80%D0%B5%D0%BD%D1%8C" TargetMode="External"/><Relationship Id="rId2" Type="http://schemas.openxmlformats.org/officeDocument/2006/relationships/hyperlink" Target="http://ru.wikipedia.org/wiki/%D0%A1%D0%B0%D0%BF%D0%BE%D0%BD%D0%B8%D0%B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%D0%9B%D0%B5%D1%86%D0%B8%D1%82%D0%B8%D0%B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://upload.wikimedia.org/wikipedia/commons/d/dd/WaterAndFlourSuspensionLiquid.jpg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://www.horss.ru/p91-2074.jpg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4%D0%B8%D1%81%D0%BF%D0%B5%D1%80%D1%81%D0%BD%D0%B0%D1%8F_%D1%81%D1%80%D0%B5%D0%B4%D0%B0" TargetMode="External"/><Relationship Id="rId2" Type="http://schemas.openxmlformats.org/officeDocument/2006/relationships/hyperlink" Target="http://ru.wikipedia.org/wiki/%D0%94%D0%B8%D1%81%D0%BF%D0%B5%D1%80%D1%81%D0%BD%D0%B0%D1%8F_%D1%81%D0%B8%D1%81%D1%82%D0%B5%D0%BC%D0%B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ru.wikipedia.org/wiki/%D0%9B%D0%B8%D0%BE%D1%84%D0%BE%D0%B1%D0%BD%D0%BE%D1%81%D1%82%D1%8C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media" Target="../media/media1.gif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1.gif"/><Relationship Id="rId4" Type="http://schemas.openxmlformats.org/officeDocument/2006/relationships/image" Target="../media/image89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9408" y="3861048"/>
            <a:ext cx="7414592" cy="1222375"/>
          </a:xfrm>
        </p:spPr>
        <p:txBody>
          <a:bodyPr/>
          <a:lstStyle/>
          <a:p>
            <a:r>
              <a:rPr lang="ru-RU" dirty="0" smtClean="0">
                <a:solidFill>
                  <a:srgbClr val="7030A0"/>
                </a:solidFill>
              </a:rPr>
              <a:t>Дисперсные системы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9632" y="5661248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Капустина Татьяна Анатольевна учитель химии МОУ СОШ №17 с углубленным изучением математики г Твери №253- 712- 864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1198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Устойчивость эмульсий зависит от: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135455"/>
          </a:xfrm>
        </p:spPr>
        <p:txBody>
          <a:bodyPr>
            <a:normAutofit fontScale="92500" lnSpcReduction="10000"/>
          </a:bodyPr>
          <a:lstStyle/>
          <a:p>
            <a:pPr marL="578358" indent="-514350"/>
            <a:r>
              <a:rPr lang="ru-RU" sz="2800" dirty="0" smtClean="0"/>
              <a:t>Поверхностного натяжения;</a:t>
            </a:r>
          </a:p>
          <a:p>
            <a:pPr marL="578358" indent="-514350"/>
            <a:r>
              <a:rPr lang="ru-RU" sz="2800" dirty="0" smtClean="0"/>
              <a:t>наличия стабилизатора, способного существенно понизить свободную энергию на границе раздела фаз;</a:t>
            </a:r>
          </a:p>
          <a:p>
            <a:pPr marL="578358" indent="-514350"/>
            <a:r>
              <a:rPr lang="ru-RU" sz="2800" dirty="0" smtClean="0"/>
              <a:t>Свойств и структуры граничных слоев.</a:t>
            </a:r>
            <a:endParaRPr lang="ru-RU" sz="2800" dirty="0"/>
          </a:p>
        </p:txBody>
      </p:sp>
      <p:pic>
        <p:nvPicPr>
          <p:cNvPr id="5" name="Содержимое 4" descr="14532094574072013540292080052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76775" y="1819275"/>
            <a:ext cx="4286250" cy="42862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Как повысить устойчивость эмульсий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Повышения устойчивости лиофобных эмульсий достигают введением веществ эмульгаторов, способных стабилизировать эмульсии.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 Эмульгаторы – это вещества, делающие возможным или облегчающие получение эмульсий и стабилизирующие последние. </a:t>
            </a:r>
            <a:endParaRPr lang="ru-RU" dirty="0"/>
          </a:p>
        </p:txBody>
      </p:sp>
      <p:pic>
        <p:nvPicPr>
          <p:cNvPr id="5" name="Содержимое 4" descr="882431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00562" y="1857364"/>
            <a:ext cx="4214842" cy="37147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620688"/>
            <a:ext cx="8229600" cy="1143000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/>
              <a:t>Эмульгаторы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9221" name="Прямоугольник 5"/>
          <p:cNvSpPr>
            <a:spLocks noChangeArrowheads="1"/>
          </p:cNvSpPr>
          <p:nvPr/>
        </p:nvSpPr>
        <p:spPr bwMode="auto">
          <a:xfrm>
            <a:off x="227013" y="1633734"/>
            <a:ext cx="8712200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latin typeface="Constantia" pitchFamily="18" charset="0"/>
              </a:rPr>
              <a:t>      </a:t>
            </a:r>
            <a:r>
              <a:rPr lang="ru-RU" dirty="0" smtClean="0"/>
              <a:t>Природные эмульгаторы - натуральные стабилизаторы эмульсии окружающие нас. Их традиционно использовали в качестве компонентов пищевых продуктов, а также в парфюмерии и гигиене. К числу старейших можно отнести желток и белок жидкого яйца, </a:t>
            </a:r>
            <a:r>
              <a:rPr lang="ru-RU" dirty="0" smtClean="0">
                <a:hlinkClick r:id="rId2" tooltip="Сапонин"/>
              </a:rPr>
              <a:t>сапонины</a:t>
            </a:r>
            <a:r>
              <a:rPr lang="ru-RU" dirty="0" smtClean="0"/>
              <a:t> (например, отвар </a:t>
            </a:r>
            <a:r>
              <a:rPr lang="ru-RU" dirty="0" smtClean="0">
                <a:hlinkClick r:id="rId3" tooltip="Мыльный корень"/>
              </a:rPr>
              <a:t>мыльного корня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Для образования эмульсии недостаточно только перемешивания двух несмешивающихся жидкостей. Если взять чистую воду и маслянистую жидкость, то сколько бы мы их ни перемешивали, эмульсия не образуется. Чтобы она образовалась, необходимо наличие в смеси особых веществ — природных эмульгаторов. Такие природные эмульгаторы в том или ином количестве всегда содержатся в воде. К ним относятся соли, </a:t>
            </a:r>
            <a:r>
              <a:rPr lang="ru-RU" dirty="0" err="1" smtClean="0"/>
              <a:t>асфальтены</a:t>
            </a:r>
            <a:r>
              <a:rPr lang="ru-RU" dirty="0" smtClean="0"/>
              <a:t>, смолы, </a:t>
            </a:r>
            <a:r>
              <a:rPr lang="ru-RU" dirty="0" err="1" smtClean="0"/>
              <a:t>нефтерастворимые</a:t>
            </a:r>
            <a:r>
              <a:rPr lang="ru-RU" dirty="0" smtClean="0"/>
              <a:t> органические кислоты и мельчайшие примеси, как ил и глина и др.</a:t>
            </a:r>
          </a:p>
          <a:p>
            <a:r>
              <a:rPr lang="ru-RU" dirty="0" smtClean="0"/>
              <a:t>Современная промышленность использует в основном синтетические вещества, а также </a:t>
            </a:r>
            <a:r>
              <a:rPr lang="ru-RU" dirty="0" smtClean="0">
                <a:hlinkClick r:id="rId4" tooltip="Лецитин"/>
              </a:rPr>
              <a:t>лецитин</a:t>
            </a:r>
            <a:r>
              <a:rPr lang="ru-RU" dirty="0" smtClean="0"/>
              <a:t> (преимущественно соевый).</a:t>
            </a:r>
          </a:p>
          <a:p>
            <a:r>
              <a:rPr lang="ru-RU" dirty="0">
                <a:latin typeface="Constantia" pitchFamily="18" charset="0"/>
              </a:rPr>
              <a:t> </a:t>
            </a:r>
            <a:endParaRPr lang="ru-RU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509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 Эмульсии в природе</a:t>
            </a: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179388" y="1268413"/>
            <a:ext cx="8507412" cy="5589587"/>
          </a:xfrm>
        </p:spPr>
        <p:txBody>
          <a:bodyPr/>
          <a:lstStyle/>
          <a:p>
            <a:r>
              <a:rPr lang="ru-RU" sz="2800" b="1" dirty="0" smtClean="0"/>
              <a:t>   </a:t>
            </a:r>
            <a:r>
              <a:rPr lang="ru-RU" sz="2400" dirty="0" smtClean="0"/>
              <a:t>Молоко (капли жира в воде, стабилизированные смесями белков, в основном  казеина и </a:t>
            </a:r>
            <a:r>
              <a:rPr lang="ru-RU" sz="2400" dirty="0" err="1" smtClean="0"/>
              <a:t>фосфолипидов</a:t>
            </a:r>
            <a:r>
              <a:rPr lang="ru-RU" sz="2400" dirty="0" smtClean="0"/>
              <a:t>).</a:t>
            </a:r>
          </a:p>
          <a:p>
            <a:r>
              <a:rPr lang="ru-RU" sz="2400" dirty="0" smtClean="0"/>
              <a:t> Млечный сок растений, например  каучуконосов.</a:t>
            </a:r>
          </a:p>
          <a:p>
            <a:r>
              <a:rPr lang="ru-RU" sz="2400" dirty="0" smtClean="0"/>
              <a:t>Нефтяные эмульсии, </a:t>
            </a:r>
            <a:r>
              <a:rPr lang="ru-RU" sz="2400" dirty="0" err="1" smtClean="0"/>
              <a:t>деэмульгирование</a:t>
            </a:r>
            <a:r>
              <a:rPr lang="ru-RU" sz="2400" dirty="0" smtClean="0"/>
              <a:t> которых для освобождения от сильно засоленной воды является важнейшей задачей первичной переработки нефти.</a:t>
            </a:r>
          </a:p>
          <a:p>
            <a:r>
              <a:rPr lang="ru-RU" sz="2400" dirty="0" smtClean="0"/>
              <a:t> Близки к эмульсиям кровь, а также системы, содержащие </a:t>
            </a:r>
            <a:r>
              <a:rPr lang="ru-RU" sz="2400" dirty="0" err="1" smtClean="0"/>
              <a:t>липосомы</a:t>
            </a:r>
            <a:r>
              <a:rPr lang="ru-RU" sz="2400" dirty="0" smtClean="0"/>
              <a:t> и микроорганизмы. </a:t>
            </a:r>
          </a:p>
        </p:txBody>
      </p:sp>
      <p:pic>
        <p:nvPicPr>
          <p:cNvPr id="11268" name="Рисунок 4" descr="1315393108foto1_bi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373216"/>
            <a:ext cx="3492500" cy="1484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Содержимое 3" descr="White-Oil-Soft-Paraffi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58408"/>
            <a:ext cx="3168352" cy="1899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4953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Разрушение эмульсий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5186370" cy="4525963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Химическое разрушение защитных пленок эмульгатора соответствующим реагентом;</a:t>
            </a:r>
          </a:p>
          <a:p>
            <a:r>
              <a:rPr lang="ru-RU" i="1" dirty="0" smtClean="0"/>
              <a:t>Прибавление эмульгатора;</a:t>
            </a:r>
          </a:p>
          <a:p>
            <a:r>
              <a:rPr lang="ru-RU" i="1" dirty="0" smtClean="0"/>
              <a:t>Адсорбционное замещение </a:t>
            </a:r>
          </a:p>
          <a:p>
            <a:r>
              <a:rPr lang="ru-RU" i="1" dirty="0" smtClean="0"/>
              <a:t>эмульгатора</a:t>
            </a:r>
            <a:r>
              <a:rPr lang="en-US" i="1" dirty="0" smtClean="0"/>
              <a:t>;</a:t>
            </a:r>
            <a:endParaRPr lang="ru-RU" i="1" dirty="0" smtClean="0"/>
          </a:p>
          <a:p>
            <a:pPr lvl="0"/>
            <a:r>
              <a:rPr lang="ru-RU" i="1" dirty="0" smtClean="0"/>
              <a:t>Термическое разрушение</a:t>
            </a:r>
            <a:r>
              <a:rPr lang="en-US" i="1" dirty="0" smtClean="0"/>
              <a:t>;</a:t>
            </a:r>
            <a:endParaRPr lang="ru-RU" dirty="0" smtClean="0"/>
          </a:p>
          <a:p>
            <a:pPr lvl="0"/>
            <a:r>
              <a:rPr lang="ru-RU" i="1" dirty="0" smtClean="0"/>
              <a:t>Механическое воздействие</a:t>
            </a:r>
            <a:r>
              <a:rPr lang="en-US" i="1" dirty="0" smtClean="0"/>
              <a:t>;</a:t>
            </a:r>
            <a:r>
              <a:rPr lang="ru-RU" dirty="0" smtClean="0"/>
              <a:t> </a:t>
            </a:r>
          </a:p>
          <a:p>
            <a:r>
              <a:rPr lang="ru-RU" i="1" dirty="0" smtClean="0"/>
              <a:t>Действие электрического тока или электролитов.</a:t>
            </a:r>
          </a:p>
          <a:p>
            <a:endParaRPr lang="ru-RU" dirty="0"/>
          </a:p>
        </p:txBody>
      </p:sp>
      <p:pic>
        <p:nvPicPr>
          <p:cNvPr id="5" name="Содержимое 4" descr="73663.jpe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580112" y="1960092"/>
            <a:ext cx="3411488" cy="40046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Применение эмульсий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186238" cy="45259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Пищевая промышленность</a:t>
            </a:r>
          </a:p>
          <a:p>
            <a:r>
              <a:rPr lang="ru-RU" dirty="0" smtClean="0"/>
              <a:t>Мыловарение;</a:t>
            </a:r>
          </a:p>
          <a:p>
            <a:r>
              <a:rPr lang="ru-RU" dirty="0" smtClean="0"/>
              <a:t>Переработка натурального каучука;</a:t>
            </a:r>
          </a:p>
          <a:p>
            <a:r>
              <a:rPr lang="ru-RU" dirty="0" smtClean="0"/>
              <a:t>Строительная промышленность;</a:t>
            </a:r>
          </a:p>
          <a:p>
            <a:r>
              <a:rPr lang="ru-RU" dirty="0" smtClean="0"/>
              <a:t>Автомобильная промышленность;</a:t>
            </a:r>
          </a:p>
          <a:p>
            <a:r>
              <a:rPr lang="ru-RU" dirty="0" smtClean="0"/>
              <a:t>Сельское хозяйство;</a:t>
            </a:r>
          </a:p>
          <a:p>
            <a:r>
              <a:rPr lang="ru-RU" dirty="0" smtClean="0"/>
              <a:t>Медицина;</a:t>
            </a:r>
          </a:p>
          <a:p>
            <a:r>
              <a:rPr lang="ru-RU" dirty="0" smtClean="0"/>
              <a:t>Живопись.</a:t>
            </a:r>
          </a:p>
          <a:p>
            <a:endParaRPr lang="ru-RU" dirty="0"/>
          </a:p>
        </p:txBody>
      </p:sp>
      <p:pic>
        <p:nvPicPr>
          <p:cNvPr id="5" name="Содержимое 4" descr="skipall600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648200" y="2434454"/>
            <a:ext cx="4343400" cy="30558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3315" name="Содержимое 3" descr="561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00338" y="3817938"/>
            <a:ext cx="2870200" cy="3040062"/>
          </a:xfrm>
        </p:spPr>
      </p:pic>
      <p:pic>
        <p:nvPicPr>
          <p:cNvPr id="13316" name="Рисунок 4" descr="84924_829428_16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89" y="0"/>
            <a:ext cx="4572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5" descr="1236166385_3_bulkish.ru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400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6" descr="Deta_emulsia_6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56088"/>
            <a:ext cx="2601913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7" descr="img224804_9-6_Margarin.jpe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994150"/>
            <a:ext cx="34925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81847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rgbClr val="7030A0"/>
                </a:solidFill>
              </a:rPr>
              <a:t>Задания для повторения</a:t>
            </a:r>
            <a:endParaRPr lang="ru-RU" sz="3200" i="1" dirty="0">
              <a:solidFill>
                <a:srgbClr val="7030A0"/>
              </a:solidFill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dirty="0" smtClean="0"/>
              <a:t>Охарактеризуйте  дисперсную систему эмульсии.</a:t>
            </a:r>
          </a:p>
          <a:p>
            <a:r>
              <a:rPr lang="ru-RU" sz="2400" dirty="0" smtClean="0"/>
              <a:t>Как получают эмульсии?</a:t>
            </a:r>
          </a:p>
          <a:p>
            <a:r>
              <a:rPr lang="ru-RU" sz="2400" dirty="0" smtClean="0"/>
              <a:t>Расскажите о способах разрушения эмульсий</a:t>
            </a:r>
          </a:p>
          <a:p>
            <a:r>
              <a:rPr lang="ru-RU" sz="2400" dirty="0" smtClean="0"/>
              <a:t>Что такое эмульгаторы? Какова их природа? Где они применяются?</a:t>
            </a:r>
          </a:p>
          <a:p>
            <a:endParaRPr lang="ru-RU" sz="2400" dirty="0" smtClean="0"/>
          </a:p>
          <a:p>
            <a:r>
              <a:rPr lang="ru-RU" sz="2400" dirty="0" smtClean="0"/>
              <a:t>Вы держите в руках бутылку молока. Как, не пробуя его на вкус, приблизительно определить степень свежести молока в бутылке? </a:t>
            </a:r>
          </a:p>
          <a:p>
            <a:endParaRPr lang="ru-RU" sz="24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2132856"/>
            <a:ext cx="6172200" cy="189388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6600" dirty="0" smtClean="0">
                <a:latin typeface="Times New Roman" pitchFamily="18" charset="0"/>
                <a:cs typeface="Times New Roman" pitchFamily="18" charset="0"/>
              </a:rPr>
              <a:t>Суспензии</a:t>
            </a:r>
            <a:endParaRPr lang="ru-RU" sz="6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77212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99392"/>
            <a:ext cx="7467600" cy="1143000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Определение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395536" y="980728"/>
            <a:ext cx="4104456" cy="5214937"/>
          </a:xfrm>
        </p:spPr>
        <p:txBody>
          <a:bodyPr>
            <a:noAutofit/>
          </a:bodyPr>
          <a:lstStyle/>
          <a:p>
            <a:r>
              <a:rPr lang="ru-RU" sz="2200" dirty="0" smtClean="0">
                <a:latin typeface="+mj-lt"/>
                <a:cs typeface="Times New Roman" pitchFamily="18" charset="0"/>
              </a:rPr>
              <a:t>Суспензия — это грубодисперсная система с твёрдой дисперсной фазой и жидкой дисперсионной средой</a:t>
            </a:r>
            <a:r>
              <a:rPr lang="en-US" sz="2200" dirty="0" smtClean="0">
                <a:latin typeface="+mj-lt"/>
                <a:cs typeface="Times New Roman" pitchFamily="18" charset="0"/>
              </a:rPr>
              <a:t>.</a:t>
            </a:r>
            <a:r>
              <a:rPr lang="ru-RU" sz="2200" dirty="0" smtClean="0">
                <a:latin typeface="+mj-lt"/>
              </a:rPr>
              <a:t> Обычно частицы дисперсной фазы настолько велики что оседают под действием силы тяжести. В концентрированных суспензиях легко возникают дисперсные структуры.</a:t>
            </a:r>
          </a:p>
          <a:p>
            <a:endParaRPr lang="ru-RU" sz="2200" dirty="0" smtClean="0">
              <a:latin typeface="+mj-lt"/>
              <a:cs typeface="Times New Roman" pitchFamily="18" charset="0"/>
            </a:endParaRPr>
          </a:p>
        </p:txBody>
      </p:sp>
      <p:pic>
        <p:nvPicPr>
          <p:cNvPr id="9220" name="Рисунок 3" descr="Файл:WaterAndFlourSuspensionLiquid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268760"/>
            <a:ext cx="3024336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Прямоугольник 4"/>
          <p:cNvSpPr>
            <a:spLocks noChangeArrowheads="1"/>
          </p:cNvSpPr>
          <p:nvPr/>
        </p:nvSpPr>
        <p:spPr bwMode="auto">
          <a:xfrm>
            <a:off x="5148064" y="5661248"/>
            <a:ext cx="3000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dirty="0">
                <a:latin typeface="Century Schoolbook" pitchFamily="18" charset="0"/>
              </a:rPr>
              <a:t> Взвешенная в воде мука </a:t>
            </a:r>
          </a:p>
        </p:txBody>
      </p:sp>
    </p:spTree>
    <p:extLst>
      <p:ext uri="{BB962C8B-B14F-4D97-AF65-F5344CB8AC3E}">
        <p14:creationId xmlns="" xmlns:p14="http://schemas.microsoft.com/office/powerpoint/2010/main" val="49112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3">
                    <a:lumMod val="75000"/>
                  </a:schemeClr>
                </a:solidFill>
              </a:rPr>
              <a:t>Дисперсия- рассеивание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b="1" i="1" u="sng" dirty="0" smtClean="0">
                <a:solidFill>
                  <a:schemeClr val="accent4">
                    <a:lumMod val="75000"/>
                  </a:schemeClr>
                </a:solidFill>
              </a:rPr>
              <a:t>Дисперсные системы</a:t>
            </a:r>
            <a:r>
              <a:rPr lang="ru-RU" dirty="0" smtClean="0"/>
              <a:t>, это системы в которых одно вещество распределено (</a:t>
            </a:r>
            <a:r>
              <a:rPr lang="ru-RU" dirty="0" err="1" smtClean="0"/>
              <a:t>диспергировано</a:t>
            </a:r>
            <a:r>
              <a:rPr lang="ru-RU" dirty="0" smtClean="0"/>
              <a:t>) в виде очень мелких частиц в другом.</a:t>
            </a:r>
          </a:p>
          <a:p>
            <a:r>
              <a:rPr lang="ru-RU" b="1" i="1" u="sng" dirty="0" smtClean="0">
                <a:solidFill>
                  <a:schemeClr val="accent4">
                    <a:lumMod val="75000"/>
                  </a:schemeClr>
                </a:solidFill>
              </a:rPr>
              <a:t>Дисперсная фаза- </a:t>
            </a:r>
            <a:r>
              <a:rPr lang="ru-RU" dirty="0" smtClean="0"/>
              <a:t>это вещество, которое в меньшем количестве распределено в объеме другого.</a:t>
            </a:r>
          </a:p>
          <a:p>
            <a:r>
              <a:rPr lang="ru-RU" b="1" i="1" u="sng" dirty="0" smtClean="0">
                <a:solidFill>
                  <a:schemeClr val="accent4">
                    <a:lumMod val="75000"/>
                  </a:schemeClr>
                </a:solidFill>
              </a:rPr>
              <a:t>Дисперсная среда- </a:t>
            </a:r>
            <a:r>
              <a:rPr lang="ru-RU" dirty="0" smtClean="0"/>
              <a:t>это вещество в большем количестве в объеме которого распределена дисперсная фаза.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0" y="1124744"/>
          <a:ext cx="914400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16561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Получение суспензий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>
          <a:xfrm>
            <a:off x="457200" y="2000250"/>
            <a:ext cx="7467600" cy="4071938"/>
          </a:xfr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ru-RU" smtClean="0"/>
              <a:t>   </a:t>
            </a:r>
            <a:r>
              <a:rPr lang="ru-RU" smtClean="0">
                <a:latin typeface="Times New Roman" pitchFamily="18" charset="0"/>
                <a:cs typeface="Times New Roman" pitchFamily="18" charset="0"/>
              </a:rPr>
              <a:t>Существует два основных способа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1) Смешение сухих порошков с жидкостью или измельчение твердых тел в жидкости (методы диспергирования)</a:t>
            </a:r>
          </a:p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2) Выделение твердой фазы из жидкой среды (методы конденсации).</a:t>
            </a:r>
          </a:p>
        </p:txBody>
      </p:sp>
    </p:spTree>
    <p:extLst>
      <p:ext uri="{BB962C8B-B14F-4D97-AF65-F5344CB8AC3E}">
        <p14:creationId xmlns="" xmlns:p14="http://schemas.microsoft.com/office/powerpoint/2010/main" val="405953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1"/>
          <p:cNvSpPr>
            <a:spLocks noChangeArrowheads="1"/>
          </p:cNvSpPr>
          <p:nvPr/>
        </p:nvSpPr>
        <p:spPr bwMode="auto">
          <a:xfrm>
            <a:off x="539552" y="332656"/>
            <a:ext cx="8208963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dirty="0">
              <a:latin typeface="Calibri" pitchFamily="34" charset="0"/>
            </a:endParaRPr>
          </a:p>
          <a:p>
            <a:r>
              <a:rPr lang="ru-RU" sz="3200" dirty="0">
                <a:solidFill>
                  <a:schemeClr val="accent1"/>
                </a:solidFill>
                <a:latin typeface="Calibri" pitchFamily="34" charset="0"/>
              </a:rPr>
              <a:t>В природе </a:t>
            </a:r>
            <a:r>
              <a:rPr lang="ru-RU" sz="3200" dirty="0">
                <a:latin typeface="Calibri" pitchFamily="34" charset="0"/>
              </a:rPr>
              <a:t>условиях образование суспензий происходит при диспергировании почв, грунтов и скальных пород под воздействием сил прибоя, приливно-отливных явлений, при движении ледников, в результате выветривания и выщелачивания, при загрязнении водоемов атмосферной пылью.</a:t>
            </a:r>
          </a:p>
        </p:txBody>
      </p:sp>
    </p:spTree>
    <p:extLst>
      <p:ext uri="{BB962C8B-B14F-4D97-AF65-F5344CB8AC3E}">
        <p14:creationId xmlns="" xmlns:p14="http://schemas.microsoft.com/office/powerpoint/2010/main" val="214462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395288" y="-26988"/>
            <a:ext cx="8208962" cy="664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chemeClr val="accent1"/>
                </a:solidFill>
                <a:latin typeface="Calibri" pitchFamily="34" charset="0"/>
              </a:rPr>
              <a:t>Суспензии классифицируются по нескольким признакам:</a:t>
            </a:r>
          </a:p>
          <a:p>
            <a:endParaRPr lang="ru-RU">
              <a:latin typeface="Calibri" pitchFamily="34" charset="0"/>
            </a:endParaRPr>
          </a:p>
          <a:p>
            <a:r>
              <a:rPr lang="ru-RU" sz="2400">
                <a:solidFill>
                  <a:schemeClr val="accent1"/>
                </a:solidFill>
                <a:latin typeface="Calibri" pitchFamily="34" charset="0"/>
              </a:rPr>
              <a:t>1. </a:t>
            </a:r>
            <a:r>
              <a:rPr lang="ru-RU" sz="2400">
                <a:latin typeface="Calibri" pitchFamily="34" charset="0"/>
              </a:rPr>
              <a:t>По природе дисперсионной среды: органосуспензии (дисперсионная среда - органическая жидкость) и водные суспензии.</a:t>
            </a:r>
          </a:p>
          <a:p>
            <a:endParaRPr lang="ru-RU" sz="2400">
              <a:latin typeface="Calibri" pitchFamily="34" charset="0"/>
            </a:endParaRPr>
          </a:p>
          <a:p>
            <a:r>
              <a:rPr lang="ru-RU" sz="2400">
                <a:solidFill>
                  <a:schemeClr val="accent1"/>
                </a:solidFill>
                <a:latin typeface="Calibri" pitchFamily="34" charset="0"/>
              </a:rPr>
              <a:t>2. </a:t>
            </a:r>
            <a:r>
              <a:rPr lang="ru-RU" sz="2400">
                <a:latin typeface="Calibri" pitchFamily="34" charset="0"/>
              </a:rPr>
              <a:t>По размерам частиц дисперсной фазы: грубые суспензии (d &gt; 10-2 см), тонкие суспензии (-510-5&lt; d &lt; 10-2 см), мути (110-5&lt; d &lt; 510-5 см).</a:t>
            </a:r>
          </a:p>
          <a:p>
            <a:endParaRPr lang="ru-RU" sz="2400">
              <a:latin typeface="Calibri" pitchFamily="34" charset="0"/>
            </a:endParaRPr>
          </a:p>
          <a:p>
            <a:r>
              <a:rPr lang="ru-RU" sz="2400">
                <a:latin typeface="Calibri" pitchFamily="34" charset="0"/>
              </a:rPr>
              <a:t>Частицы грубодис-персных С. не проходят через бумажные фильтры, видимы в оптич. микроскоп, практически не участвуют в броуновском движении и диффузии. </a:t>
            </a:r>
          </a:p>
          <a:p>
            <a:endParaRPr lang="ru-RU" sz="2400">
              <a:latin typeface="Calibri" pitchFamily="34" charset="0"/>
            </a:endParaRPr>
          </a:p>
          <a:p>
            <a:r>
              <a:rPr lang="ru-RU" sz="2400">
                <a:solidFill>
                  <a:schemeClr val="accent1"/>
                </a:solidFill>
                <a:latin typeface="Calibri" pitchFamily="34" charset="0"/>
              </a:rPr>
              <a:t>3. </a:t>
            </a:r>
            <a:r>
              <a:rPr lang="ru-RU" sz="2400">
                <a:latin typeface="Calibri" pitchFamily="34" charset="0"/>
              </a:rPr>
              <a:t>По концентрации частиц дисперсной фазы: разбавленные суспензии (взвеси) и концентрированные суспензии (пасты).</a:t>
            </a:r>
          </a:p>
        </p:txBody>
      </p:sp>
    </p:spTree>
    <p:extLst>
      <p:ext uri="{BB962C8B-B14F-4D97-AF65-F5344CB8AC3E}">
        <p14:creationId xmlns="" xmlns:p14="http://schemas.microsoft.com/office/powerpoint/2010/main" val="281353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Устойчивость суспензий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7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r>
              <a:rPr lang="ru-RU" smtClean="0">
                <a:latin typeface="Times New Roman" pitchFamily="18" charset="0"/>
                <a:cs typeface="Times New Roman" pitchFamily="18" charset="0"/>
              </a:rPr>
              <a:t>Грубодисперсные суспензии седиментационно неустойчивы. Скорость седиментации (или всплывания частиц) зависит от их размера, формы, разности плотностей частиц и среды, вязкости среды. </a:t>
            </a:r>
          </a:p>
          <a:p>
            <a:endParaRPr lang="ru-RU" smtClean="0"/>
          </a:p>
        </p:txBody>
      </p:sp>
      <p:pic>
        <p:nvPicPr>
          <p:cNvPr id="11268" name="Рисунок 3" descr="4096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725144"/>
            <a:ext cx="6643688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5371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>
            <a:off x="250825" y="333375"/>
            <a:ext cx="8785225" cy="483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latin typeface="Calibri" pitchFamily="34" charset="0"/>
              </a:rPr>
              <a:t>В </a:t>
            </a:r>
            <a:r>
              <a:rPr lang="ru-RU" sz="2800" u="sng">
                <a:latin typeface="Calibri" pitchFamily="34" charset="0"/>
              </a:rPr>
              <a:t>разбавленных</a:t>
            </a:r>
            <a:r>
              <a:rPr lang="ru-RU" sz="2800">
                <a:latin typeface="Calibri" pitchFamily="34" charset="0"/>
              </a:rPr>
              <a:t> суспензиях частицы свободно перемещаются в жидкости, сцепление между частицами отсутствует и каждая частица кинетически независима. Разбавленные суспензии - это свободнодисперсные бесструктурные системы.</a:t>
            </a:r>
          </a:p>
          <a:p>
            <a:endParaRPr lang="ru-RU" sz="2800">
              <a:latin typeface="Calibri" pitchFamily="34" charset="0"/>
            </a:endParaRPr>
          </a:p>
          <a:p>
            <a:r>
              <a:rPr lang="ru-RU" sz="2800">
                <a:latin typeface="Calibri" pitchFamily="34" charset="0"/>
              </a:rPr>
              <a:t>В </a:t>
            </a:r>
            <a:r>
              <a:rPr lang="ru-RU" sz="2800" u="sng">
                <a:latin typeface="Calibri" pitchFamily="34" charset="0"/>
              </a:rPr>
              <a:t>концентрированных</a:t>
            </a:r>
            <a:r>
              <a:rPr lang="ru-RU" sz="2800">
                <a:latin typeface="Calibri" pitchFamily="34" charset="0"/>
              </a:rPr>
              <a:t> суспензиях (пастах) между частицами действуют силы, приводящие к образованию определенной структуры (пространственной сетки). Таким образом, концентрированные суспензии - это связнодисперсные структурированные системы.</a:t>
            </a:r>
          </a:p>
        </p:txBody>
      </p:sp>
    </p:spTree>
    <p:extLst>
      <p:ext uri="{BB962C8B-B14F-4D97-AF65-F5344CB8AC3E}">
        <p14:creationId xmlns="" xmlns:p14="http://schemas.microsoft.com/office/powerpoint/2010/main" val="34988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Применение в быту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56792"/>
            <a:ext cx="7467600" cy="4873752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/>
              <a:t>Суспензии мы постоянно встречаем в нашей повседневной жизни. Когда готовим, стираем, пьем кофе, принимаем лекарства, делаем ремонт.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93638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Содержимое 3" descr="8 Мука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548680"/>
            <a:ext cx="3357562" cy="5229225"/>
          </a:xfrm>
        </p:spPr>
      </p:pic>
      <p:pic>
        <p:nvPicPr>
          <p:cNvPr id="12292" name="Рисунок 4" descr="кофе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475" y="620713"/>
            <a:ext cx="3671888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98273" y="5842337"/>
            <a:ext cx="2376264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Взвесь муки в воде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796136" y="5842337"/>
            <a:ext cx="2736304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Кофе</a:t>
            </a:r>
          </a:p>
        </p:txBody>
      </p:sp>
    </p:spTree>
    <p:extLst>
      <p:ext uri="{BB962C8B-B14F-4D97-AF65-F5344CB8AC3E}">
        <p14:creationId xmlns="" xmlns:p14="http://schemas.microsoft.com/office/powerpoint/2010/main" val="291054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 smtClean="0"/>
              <a:t>Суспензии в медицине.</a:t>
            </a:r>
            <a:endParaRPr lang="ru-RU" dirty="0"/>
          </a:p>
        </p:txBody>
      </p:sp>
      <p:sp>
        <p:nvSpPr>
          <p:cNvPr id="13315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550" indent="0" eaLnBrk="1" hangingPunct="1">
              <a:buFont typeface="Wingdings 2" pitchFamily="18" charset="2"/>
              <a:buNone/>
            </a:pPr>
            <a:r>
              <a:rPr lang="ru-RU" smtClean="0"/>
              <a:t>В медицинской практике наиболее часто применяют суспензии, в которых дисперсионной средой являются вода, водные вытяжки лекарственных растений, глицерин или жирные масла, а дисперсионной фазой-различные порошкообразные вещества.</a:t>
            </a:r>
          </a:p>
        </p:txBody>
      </p:sp>
    </p:spTree>
    <p:extLst>
      <p:ext uri="{BB962C8B-B14F-4D97-AF65-F5344CB8AC3E}">
        <p14:creationId xmlns="" xmlns:p14="http://schemas.microsoft.com/office/powerpoint/2010/main" val="32625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568" y="116632"/>
            <a:ext cx="8172450" cy="6641976"/>
          </a:xfrm>
        </p:spPr>
      </p:pic>
    </p:spTree>
    <p:extLst>
      <p:ext uri="{BB962C8B-B14F-4D97-AF65-F5344CB8AC3E}">
        <p14:creationId xmlns="" xmlns:p14="http://schemas.microsoft.com/office/powerpoint/2010/main" val="2445471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Эмульсии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24" y="4857760"/>
            <a:ext cx="8062912" cy="1752600"/>
          </a:xfrm>
        </p:spPr>
        <p:txBody>
          <a:bodyPr>
            <a:normAutofit/>
          </a:bodyPr>
          <a:lstStyle/>
          <a:p>
            <a:endParaRPr lang="ru-RU" sz="1800" dirty="0"/>
          </a:p>
        </p:txBody>
      </p:sp>
      <p:pic>
        <p:nvPicPr>
          <p:cNvPr id="4" name="Рисунок 6" descr="0_90ad_2658cbca_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997200"/>
            <a:ext cx="5364162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333_2050-quimica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492375"/>
            <a:ext cx="4283075" cy="403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      Применение суспензий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1" name="Содержимое 2"/>
          <p:cNvSpPr>
            <a:spLocks noGrp="1"/>
          </p:cNvSpPr>
          <p:nvPr>
            <p:ph idx="1"/>
          </p:nvPr>
        </p:nvSpPr>
        <p:spPr>
          <a:xfrm>
            <a:off x="500063" y="1500188"/>
            <a:ext cx="7467600" cy="4873625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Суспензии широко применяются о многих областях промышленности.</a:t>
            </a:r>
          </a:p>
        </p:txBody>
      </p:sp>
      <p:pic>
        <p:nvPicPr>
          <p:cNvPr id="12292" name="i-main-pic" descr="Картинка 5 из 17732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3143250"/>
            <a:ext cx="3857625" cy="3236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4643438" y="4000500"/>
            <a:ext cx="335756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ru-RU" sz="2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Глазурь поставляется в форме водной </a:t>
            </a:r>
            <a:r>
              <a:rPr lang="ru-RU" sz="2400" b="1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суспензии</a:t>
            </a:r>
            <a:r>
              <a:rPr lang="ru-RU" sz="240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240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262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ru-RU" dirty="0" err="1" smtClean="0"/>
              <a:t>Водоугольные</a:t>
            </a:r>
            <a:r>
              <a:rPr lang="ru-RU" dirty="0" smtClean="0"/>
              <a:t> суспензии.</a:t>
            </a:r>
            <a:endParaRPr lang="ru-RU" dirty="0"/>
          </a:p>
        </p:txBody>
      </p:sp>
      <p:sp>
        <p:nvSpPr>
          <p:cNvPr id="18435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82550" indent="0" eaLnBrk="1" hangingPunct="1">
              <a:buFont typeface="Wingdings 2" pitchFamily="18" charset="2"/>
              <a:buNone/>
            </a:pPr>
            <a:r>
              <a:rPr lang="ru-RU" dirty="0" smtClean="0"/>
              <a:t>Используются в теплоэнергетике с конца 50-ых годов </a:t>
            </a:r>
            <a:r>
              <a:rPr lang="en-US" dirty="0" smtClean="0"/>
              <a:t>XX </a:t>
            </a:r>
            <a:r>
              <a:rPr lang="ru-RU" dirty="0" smtClean="0"/>
              <a:t>века.</a:t>
            </a:r>
          </a:p>
          <a:p>
            <a:pPr marL="82550" indent="0" eaLnBrk="1" hangingPunct="1">
              <a:buFont typeface="Wingdings 2" pitchFamily="18" charset="2"/>
              <a:buNone/>
            </a:pPr>
            <a:endParaRPr lang="ru-RU" dirty="0" smtClean="0"/>
          </a:p>
          <a:p>
            <a:pPr marL="82550" indent="0" eaLnBrk="1" hangingPunct="1">
              <a:buFont typeface="Wingdings 2" pitchFamily="18" charset="2"/>
              <a:buNone/>
            </a:pPr>
            <a:r>
              <a:rPr lang="ru-RU" dirty="0" smtClean="0"/>
              <a:t>1)Утилизация угольных шламов, остающихся после обогащения угля на обогатительных фабриках.</a:t>
            </a:r>
          </a:p>
          <a:p>
            <a:pPr marL="82550" indent="0" eaLnBrk="1" hangingPunct="1">
              <a:buFont typeface="Wingdings 2" pitchFamily="18" charset="2"/>
              <a:buNone/>
            </a:pPr>
            <a:r>
              <a:rPr lang="ru-RU" dirty="0" smtClean="0"/>
              <a:t>2)Эффективный процесс горения при малых выбросах серы и азота(парниковые газы).</a:t>
            </a:r>
          </a:p>
        </p:txBody>
      </p:sp>
    </p:spTree>
    <p:extLst>
      <p:ext uri="{BB962C8B-B14F-4D97-AF65-F5344CB8AC3E}">
        <p14:creationId xmlns="" xmlns:p14="http://schemas.microsoft.com/office/powerpoint/2010/main" val="3149766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28" y="0"/>
            <a:ext cx="749808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Водоугольные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суспензии.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9459" name="Содержимое 3" descr="2 водоугольные суспензии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4500" y="1244600"/>
            <a:ext cx="7197725" cy="5399088"/>
          </a:xfrm>
        </p:spPr>
      </p:pic>
    </p:spTree>
    <p:extLst>
      <p:ext uri="{BB962C8B-B14F-4D97-AF65-F5344CB8AC3E}">
        <p14:creationId xmlns="" xmlns:p14="http://schemas.microsoft.com/office/powerpoint/2010/main" val="2334027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dirty="0" smtClean="0">
                <a:solidFill>
                  <a:schemeClr val="tx2">
                    <a:satMod val="130000"/>
                  </a:schemeClr>
                </a:solidFill>
              </a:rPr>
              <a:t>Алмазные пасты, алмазные суспензии.</a:t>
            </a:r>
            <a:endParaRPr lang="ru-RU" dirty="0">
              <a:solidFill>
                <a:schemeClr val="tx2">
                  <a:satMod val="130000"/>
                </a:schemeClr>
              </a:solidFill>
            </a:endParaRPr>
          </a:p>
        </p:txBody>
      </p:sp>
      <p:pic>
        <p:nvPicPr>
          <p:cNvPr id="2048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628800"/>
            <a:ext cx="8120063" cy="50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1252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i="1" dirty="0" smtClean="0">
                <a:solidFill>
                  <a:srgbClr val="7030A0"/>
                </a:solidFill>
              </a:rPr>
              <a:t>Задания для повторения</a:t>
            </a:r>
            <a:endParaRPr lang="ru-RU" sz="3200" i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Охарактеризуйте свойства суспензий(внешний вид, размер частиц, способность осаждаться)</a:t>
            </a:r>
          </a:p>
          <a:p>
            <a:r>
              <a:rPr lang="ru-RU" dirty="0" smtClean="0"/>
              <a:t>Что такое зубная паста? Какие </a:t>
            </a:r>
            <a:r>
              <a:rPr lang="ru-RU" dirty="0" err="1" smtClean="0"/>
              <a:t>требовани</a:t>
            </a:r>
            <a:r>
              <a:rPr lang="ru-RU" dirty="0" smtClean="0"/>
              <a:t> я предъявляются к ней при изготовлении?</a:t>
            </a:r>
          </a:p>
          <a:p>
            <a:r>
              <a:rPr lang="ru-RU" dirty="0" smtClean="0"/>
              <a:t>Почему обычную белую краску, использующуюся для внутренних работ, перед употреблением необходимо тщательно перемешивать?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Пена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24000"/>
            <a:ext cx="4546848" cy="4572000"/>
          </a:xfrm>
        </p:spPr>
        <p:txBody>
          <a:bodyPr>
            <a:normAutofit/>
          </a:bodyPr>
          <a:lstStyle/>
          <a:p>
            <a:r>
              <a:rPr lang="ru-RU" sz="3200" b="1" dirty="0" err="1" smtClean="0"/>
              <a:t>Пе́на</a:t>
            </a:r>
            <a:r>
              <a:rPr lang="ru-RU" sz="3200" dirty="0" smtClean="0"/>
              <a:t> — </a:t>
            </a:r>
            <a:r>
              <a:rPr lang="ru-RU" sz="3200" u="sng" dirty="0" smtClean="0">
                <a:hlinkClick r:id="rId2" tooltip="Дисперсная система"/>
              </a:rPr>
              <a:t>дисперсная система</a:t>
            </a:r>
            <a:r>
              <a:rPr lang="ru-RU" sz="3200" dirty="0" smtClean="0"/>
              <a:t> с газовой дисперсной фазой и жидкой или твердой </a:t>
            </a:r>
            <a:r>
              <a:rPr lang="ru-RU" sz="3200" dirty="0" smtClean="0">
                <a:hlinkClick r:id="rId3" tooltip="Дисперсная среда"/>
              </a:rPr>
              <a:t>дисперсионной средой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132856"/>
            <a:ext cx="3472039" cy="435582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22191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860032" y="1052736"/>
            <a:ext cx="3970784" cy="5475312"/>
          </a:xfrm>
        </p:spPr>
        <p:txBody>
          <a:bodyPr>
            <a:normAutofit fontScale="25000" lnSpcReduction="20000"/>
          </a:bodyPr>
          <a:lstStyle/>
          <a:p>
            <a:r>
              <a:rPr lang="ru-RU" sz="6400" dirty="0" smtClean="0"/>
              <a:t>Пены</a:t>
            </a:r>
            <a:r>
              <a:rPr lang="ru-RU" sz="6400" dirty="0"/>
              <a:t>, в отличие от других дисперсных систем, состав которых определяется концентрацией дисперсной фазы, характеризуются содержанием дисперсионной среды.</a:t>
            </a:r>
          </a:p>
          <a:p>
            <a:r>
              <a:rPr lang="ru-RU" sz="6400" dirty="0"/>
              <a:t>Пены являются крайне неустойчивыми дисперсными системами, так как плотность жидкости в сотни и даже тысячи раз превышает плотность газа, из которого формируются пузырьки пены. Пены считаются грубодисперсными системами: в момент пенообразования невооруженным глазом видны пузырьки пены. Масса и объем газовой дисперсной фазы непостоянны и быстро изменяются, размеры пузырьков сильно разнятся, поэтому пены можно считать полидисперсными системами. Пены являются типичными </a:t>
            </a:r>
            <a:r>
              <a:rPr lang="ru-RU" sz="6400" dirty="0">
                <a:hlinkClick r:id="rId2" tooltip="Лиофобность"/>
              </a:rPr>
              <a:t>лиофобными</a:t>
            </a:r>
            <a:r>
              <a:rPr lang="ru-RU" sz="6400" dirty="0"/>
              <a:t> дисперсными системами.</a:t>
            </a:r>
          </a:p>
          <a:p>
            <a:endParaRPr lang="ru-RU" sz="6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908720"/>
            <a:ext cx="3882008" cy="516155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1401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/>
              <a:t>     Пены являются крайне неустойчивыми дисперсными системами, так как плотность жидкости в сотни и даже тысячи раз превышает плотность газа, из которого формируются пузырьки пены. Пены считаются грубодисперсными системами: в момент пенообразования невооруженным глазом видны пузырьки пены. Масса и объем газовой дисперсной фазы непостоянны и быстро изменяются, размеры пузырьков сильно разнятся, поэтому пены можно считать полидисперсными системами. </a:t>
            </a:r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644900"/>
            <a:ext cx="4464050" cy="302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3644900"/>
            <a:ext cx="410527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60340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WordArt 2"/>
          <p:cNvSpPr>
            <a:spLocks noChangeArrowheads="1" noChangeShapeType="1" noTextEdit="1"/>
          </p:cNvSpPr>
          <p:nvPr/>
        </p:nvSpPr>
        <p:spPr bwMode="auto">
          <a:xfrm>
            <a:off x="2916238" y="188913"/>
            <a:ext cx="3095625" cy="576262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Свойства пен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179388" y="1009650"/>
            <a:ext cx="87852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/>
              <a:t>    1. Пенообразующая способность раствора</a:t>
            </a:r>
            <a:r>
              <a:rPr lang="ru-RU"/>
              <a:t> – количество пены, выражаемое её объемом (см³) или высотой столба (м), которое образуется из заданного постоянного объема пенообразующего раствора при соблюдении некоторых стандартных условий пенообразования в течение постоянного времени.</a:t>
            </a:r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3502025"/>
            <a:ext cx="5400675" cy="32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350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179388" y="188913"/>
            <a:ext cx="878522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/>
              <a:t>     3. Стабильность (устойчивость)</a:t>
            </a:r>
            <a:r>
              <a:rPr lang="ru-RU"/>
              <a:t> пены - ее способность сохранять общий объем, дисперсность и препятствовать вытеканию жидкости (синерезису). Часто в качестве меры стабильности используют время существования («жизни») выделенного элемента пены (отдельного пузырька или пленки) или определенного объема пены.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565400"/>
            <a:ext cx="7416800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20618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coolSlant"/>
            <a:contourClr>
              <a:schemeClr val="accent2">
                <a:shade val="60000"/>
                <a:satMod val="11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Дисперсные системы</a:t>
            </a:r>
            <a:endParaRPr lang="ru-RU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628800"/>
            <a:ext cx="4032448" cy="936104"/>
          </a:xfrm>
          <a:blipFill>
            <a:blip r:embed="rId3" cstate="print"/>
            <a:tile tx="0" ty="0" sx="100000" sy="100000" flip="none" algn="tl"/>
          </a:blipFill>
          <a:scene3d>
            <a:camera prst="perspectiveLef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Грубодисперсные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размеры частиц 100 нм 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>
          <a:xfrm>
            <a:off x="4860032" y="1628800"/>
            <a:ext cx="4032448" cy="1008112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scene3d>
            <a:camera prst="perspectiveRigh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70000"/>
              <a:tabLst/>
              <a:defRPr/>
            </a:pPr>
            <a: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Тонко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дисперсные</a:t>
            </a:r>
          </a:p>
        </p:txBody>
      </p:sp>
      <p:sp>
        <p:nvSpPr>
          <p:cNvPr id="15" name="Штриховая стрелка вправо 14"/>
          <p:cNvSpPr/>
          <p:nvPr/>
        </p:nvSpPr>
        <p:spPr>
          <a:xfrm rot="9422226">
            <a:off x="2859028" y="1275379"/>
            <a:ext cx="1096785" cy="360040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Штриховая стрелка вправо 16"/>
          <p:cNvSpPr/>
          <p:nvPr/>
        </p:nvSpPr>
        <p:spPr>
          <a:xfrm rot="1570749">
            <a:off x="5313765" y="1322133"/>
            <a:ext cx="1127077" cy="360040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107504" y="3068960"/>
            <a:ext cx="1656184" cy="648072"/>
          </a:xfrm>
          <a:prstGeom prst="ellipse">
            <a:avLst/>
          </a:prstGeom>
          <a:solidFill>
            <a:srgbClr val="66FF3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Righ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Эмульсии</a:t>
            </a:r>
            <a:endParaRPr lang="ru-RU" sz="1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395536" y="4149080"/>
            <a:ext cx="1872208" cy="648072"/>
          </a:xfrm>
          <a:prstGeom prst="ellipse">
            <a:avLst/>
          </a:prstGeom>
          <a:solidFill>
            <a:srgbClr val="66FF3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Righ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Суспензии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2555776" y="3356992"/>
            <a:ext cx="1584176" cy="720080"/>
          </a:xfrm>
          <a:prstGeom prst="ellipse">
            <a:avLst/>
          </a:prstGeom>
          <a:solidFill>
            <a:srgbClr val="66FF33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Righ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Аэрозоли</a:t>
            </a:r>
            <a:endParaRPr lang="ru-RU" sz="16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Штриховая стрелка вправо 38"/>
          <p:cNvSpPr/>
          <p:nvPr/>
        </p:nvSpPr>
        <p:spPr>
          <a:xfrm rot="7272158">
            <a:off x="4625632" y="3155212"/>
            <a:ext cx="1462152" cy="444124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Штриховая стрелка вправо 39"/>
          <p:cNvSpPr/>
          <p:nvPr/>
        </p:nvSpPr>
        <p:spPr>
          <a:xfrm rot="3840145">
            <a:off x="6366833" y="3099455"/>
            <a:ext cx="1446448" cy="411252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3491880" y="4077072"/>
            <a:ext cx="2376264" cy="936104"/>
          </a:xfrm>
          <a:prstGeom prst="ellipse">
            <a:avLst/>
          </a:prstGeom>
          <a:solidFill>
            <a:srgbClr val="FD67D2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Lef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Коллоидные системы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1-100нм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444208" y="4005064"/>
            <a:ext cx="2232248" cy="936104"/>
          </a:xfrm>
          <a:prstGeom prst="ellipse">
            <a:avLst/>
          </a:prstGeom>
          <a:solidFill>
            <a:srgbClr val="FD67D2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Lef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Истинные растворы</a:t>
            </a:r>
          </a:p>
          <a:p>
            <a:pPr algn="ctr"/>
            <a:r>
              <a:rPr lang="en-US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&lt;1</a:t>
            </a: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нм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Штриховая стрелка вправо 42"/>
          <p:cNvSpPr/>
          <p:nvPr/>
        </p:nvSpPr>
        <p:spPr>
          <a:xfrm rot="2978856">
            <a:off x="2718611" y="2913011"/>
            <a:ext cx="1080120" cy="360040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Штриховая стрелка вправо 43"/>
          <p:cNvSpPr/>
          <p:nvPr/>
        </p:nvSpPr>
        <p:spPr>
          <a:xfrm rot="6532480">
            <a:off x="1227066" y="3340055"/>
            <a:ext cx="1877168" cy="360040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Штриховая стрелка вправо 44"/>
          <p:cNvSpPr/>
          <p:nvPr/>
        </p:nvSpPr>
        <p:spPr>
          <a:xfrm rot="8728719">
            <a:off x="978524" y="2767256"/>
            <a:ext cx="1080120" cy="360040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/>
          <p:cNvSpPr/>
          <p:nvPr/>
        </p:nvSpPr>
        <p:spPr>
          <a:xfrm>
            <a:off x="1475656" y="5157192"/>
            <a:ext cx="1152128" cy="504056"/>
          </a:xfrm>
          <a:prstGeom prst="ellipse">
            <a:avLst/>
          </a:prstGeom>
          <a:solidFill>
            <a:srgbClr val="FF9999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Золи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2555776" y="5805264"/>
            <a:ext cx="1152128" cy="504056"/>
          </a:xfrm>
          <a:prstGeom prst="ellipse">
            <a:avLst/>
          </a:prstGeom>
          <a:solidFill>
            <a:srgbClr val="FF9999"/>
          </a:solidFill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bliqueTopLef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Гели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Овал 47"/>
          <p:cNvSpPr/>
          <p:nvPr/>
        </p:nvSpPr>
        <p:spPr>
          <a:xfrm>
            <a:off x="4211960" y="5157192"/>
            <a:ext cx="2592288" cy="504056"/>
          </a:xfrm>
          <a:prstGeom prst="ellipse">
            <a:avLst/>
          </a:prstGeom>
          <a:solidFill>
            <a:srgbClr val="A6D335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bliqueBottomLef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Молекулярные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Овал 49"/>
          <p:cNvSpPr/>
          <p:nvPr/>
        </p:nvSpPr>
        <p:spPr>
          <a:xfrm>
            <a:off x="4572000" y="6021288"/>
            <a:ext cx="2952328" cy="504056"/>
          </a:xfrm>
          <a:prstGeom prst="ellipse">
            <a:avLst/>
          </a:prstGeom>
          <a:solidFill>
            <a:srgbClr val="A6D335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bliqueBottomLef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Молекулярно-ионные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7164288" y="5589240"/>
            <a:ext cx="1800200" cy="504056"/>
          </a:xfrm>
          <a:prstGeom prst="ellipse">
            <a:avLst/>
          </a:prstGeom>
          <a:solidFill>
            <a:srgbClr val="A6D335"/>
          </a:solidFill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bliqueBottomLef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Ионные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Штриховая стрелка вправо 51"/>
          <p:cNvSpPr/>
          <p:nvPr/>
        </p:nvSpPr>
        <p:spPr>
          <a:xfrm rot="9217576">
            <a:off x="2272520" y="4721395"/>
            <a:ext cx="1306154" cy="373182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Штриховая стрелка вправо 52"/>
          <p:cNvSpPr/>
          <p:nvPr/>
        </p:nvSpPr>
        <p:spPr>
          <a:xfrm rot="7425148">
            <a:off x="3084221" y="5212374"/>
            <a:ext cx="1182924" cy="344495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Штриховая стрелка вправо 53"/>
          <p:cNvSpPr/>
          <p:nvPr/>
        </p:nvSpPr>
        <p:spPr>
          <a:xfrm rot="8622758">
            <a:off x="5874286" y="4696054"/>
            <a:ext cx="987938" cy="344495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Штриховая стрелка вправо 54"/>
          <p:cNvSpPr/>
          <p:nvPr/>
        </p:nvSpPr>
        <p:spPr>
          <a:xfrm rot="6548532">
            <a:off x="6327110" y="5277147"/>
            <a:ext cx="1261259" cy="344495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Штриховая стрелка вправо 55"/>
          <p:cNvSpPr/>
          <p:nvPr/>
        </p:nvSpPr>
        <p:spPr>
          <a:xfrm rot="2967870">
            <a:off x="7698331" y="5184277"/>
            <a:ext cx="987938" cy="344495"/>
          </a:xfrm>
          <a:prstGeom prst="stripedRightArrow">
            <a:avLst/>
          </a:prstGeom>
          <a:solidFill>
            <a:srgbClr val="00B0F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2"/>
          <p:cNvSpPr>
            <a:spLocks noChangeArrowheads="1" noChangeShapeType="1" noTextEdit="1"/>
          </p:cNvSpPr>
          <p:nvPr/>
        </p:nvSpPr>
        <p:spPr bwMode="auto">
          <a:xfrm>
            <a:off x="2555875" y="188913"/>
            <a:ext cx="3311525" cy="576262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Структура пен</a:t>
            </a: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179388" y="908050"/>
            <a:ext cx="8785225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/>
              <a:t>     Для пен, особенно высокократных, характерна ячеистая пленочно-каналовая структура, в которой заполненные газом ячейки разделены тонкими пленками. Три пленки, расположенные под углом 120°, сливаются в канал, четыре канала с углом между ними около 109° образуют узел. </a:t>
            </a:r>
          </a:p>
        </p:txBody>
      </p:sp>
      <p:pic>
        <p:nvPicPr>
          <p:cNvPr id="30725" name="Picture 5" descr="File:2-dimensional fo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852738"/>
            <a:ext cx="5184775" cy="38369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673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2"/>
          <p:cNvSpPr>
            <a:spLocks noChangeArrowheads="1" noChangeShapeType="1" noTextEdit="1"/>
          </p:cNvSpPr>
          <p:nvPr/>
        </p:nvSpPr>
        <p:spPr bwMode="auto">
          <a:xfrm>
            <a:off x="2771775" y="188913"/>
            <a:ext cx="3313113" cy="647700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Твердые пены</a:t>
            </a:r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79388" y="908050"/>
            <a:ext cx="8964612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/>
              <a:t>     Системы с твердой дисперсионной средой и газовой дисперсной фазой часто называют твердыми пенами. Твердые пены, так же как и жидкие пены, вследствие большого размера пузырьков газовой фазы обычно относят к микрогетерогенным или даже грубодисперсным системам. </a:t>
            </a:r>
          </a:p>
        </p:txBody>
      </p:sp>
      <p:pic>
        <p:nvPicPr>
          <p:cNvPr id="31750" name="Picture 6" descr="48358646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852738"/>
            <a:ext cx="4537075" cy="38163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852738"/>
            <a:ext cx="4105275" cy="382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82151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WordArt 2"/>
          <p:cNvSpPr>
            <a:spLocks noChangeArrowheads="1" noChangeShapeType="1" noTextEdit="1"/>
          </p:cNvSpPr>
          <p:nvPr/>
        </p:nvSpPr>
        <p:spPr bwMode="auto">
          <a:xfrm>
            <a:off x="2843213" y="188913"/>
            <a:ext cx="3384550" cy="690562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Применение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179388" y="908050"/>
            <a:ext cx="878522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/>
              <a:t>     </a:t>
            </a:r>
            <a:r>
              <a:rPr lang="ru-RU" b="1"/>
              <a:t>В пожаротушении</a:t>
            </a:r>
            <a:r>
              <a:rPr lang="ru-RU"/>
              <a:t>: особенно при возгорании ёмкостей с легко воспламеняющимися жидкостями, при тушении пожаров в закрытых помещениях - в подвалах, на судах и в самолетах.</a:t>
            </a:r>
          </a:p>
        </p:txBody>
      </p:sp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565400"/>
            <a:ext cx="4537075" cy="394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65400"/>
            <a:ext cx="4211638" cy="3944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49562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179388" y="404813"/>
            <a:ext cx="8964612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/>
              <a:t>     В быту</a:t>
            </a:r>
            <a:r>
              <a:rPr lang="ru-RU"/>
              <a:t>: пенные моющие средства для ванн, посуды, чистки ковров и мебели. </a:t>
            </a:r>
          </a:p>
          <a:p>
            <a:r>
              <a:rPr lang="ru-RU"/>
              <a:t>     В отделке текстильных материалов.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44824"/>
            <a:ext cx="3744913" cy="370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78135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179388" y="188913"/>
            <a:ext cx="87137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/>
              <a:t>     </a:t>
            </a:r>
            <a:r>
              <a:rPr lang="ru-RU" b="1"/>
              <a:t>В строительстве</a:t>
            </a:r>
            <a:r>
              <a:rPr lang="ru-RU"/>
              <a:t>: устройство кровли, гидроизоляция и утепление фундаментов, звукоизоляция стен.</a:t>
            </a: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557338"/>
            <a:ext cx="5184775" cy="475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412875"/>
            <a:ext cx="3365500" cy="502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80232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23850" y="549275"/>
            <a:ext cx="3276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/>
              <a:t>   </a:t>
            </a:r>
            <a:r>
              <a:rPr lang="ru-RU" b="1"/>
              <a:t>В пищевой промышленности</a:t>
            </a:r>
            <a:r>
              <a:rPr lang="ru-RU"/>
              <a:t>: кондитерские пены, муссы, торты, бисквиты, пиво и др.</a:t>
            </a:r>
          </a:p>
        </p:txBody>
      </p:sp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188913"/>
            <a:ext cx="4897438" cy="368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7" name="Picture 9" descr="39a49ba93c7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213100"/>
            <a:ext cx="4608512" cy="34559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0775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3573463"/>
            <a:ext cx="5194300" cy="310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6" name="Picture 4" descr="82066464_6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4608512" cy="3240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266594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88913"/>
            <a:ext cx="4027487" cy="32400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3455987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2045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79388" y="188913"/>
            <a:ext cx="4321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b="1"/>
              <a:t>     В сфере развлечений</a:t>
            </a:r>
            <a:r>
              <a:rPr lang="ru-RU"/>
              <a:t>: пенные вечеринки, дискотеки, шоу, мыльные пузыри.</a:t>
            </a:r>
          </a:p>
        </p:txBody>
      </p:sp>
      <p:pic>
        <p:nvPicPr>
          <p:cNvPr id="36871" name="Picture 7" descr="90057066_large_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88913"/>
            <a:ext cx="4608513" cy="3251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9" descr="0819c45b065a32aa4f3490a430cc91e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16113"/>
            <a:ext cx="3816350" cy="48133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5" name="Picture 11" descr="8e279837f2c6c79f9415ad04572107274757519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3554413"/>
            <a:ext cx="4635500" cy="31527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3365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179388" y="188913"/>
            <a:ext cx="3960812" cy="337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ru-RU"/>
              <a:t>     Пены с твердыми тонкими стенками (аэрогели, пенопласты) широко используются для изготовления тепло- и звукоизолирующих материалов, спасательных средств, упаковки и др. </a:t>
            </a:r>
          </a:p>
        </p:txBody>
      </p:sp>
      <p:pic>
        <p:nvPicPr>
          <p:cNvPr id="35845" name="Picture 5" descr="File:Aerogel han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644900"/>
            <a:ext cx="4392613" cy="3090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7" name="Picture 7" descr="31082010-08-24199078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33375"/>
            <a:ext cx="4679950" cy="35020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2324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7030A0"/>
                </a:solidFill>
              </a:rPr>
              <a:t>Вопросы для повторени</a:t>
            </a:r>
            <a:r>
              <a:rPr lang="ru-RU" dirty="0" smtClean="0"/>
              <a:t>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Охарактеризуйте данную систему. Приведите примеры пен.</a:t>
            </a:r>
          </a:p>
          <a:p>
            <a:r>
              <a:rPr lang="ru-RU" dirty="0" smtClean="0"/>
              <a:t>Где применяются пены?</a:t>
            </a:r>
          </a:p>
          <a:p>
            <a:endParaRPr lang="ru-RU" dirty="0" smtClean="0"/>
          </a:p>
          <a:p>
            <a:r>
              <a:rPr lang="ru-RU" dirty="0" smtClean="0"/>
              <a:t> Почему пена, образующаяся при открытии бутылки газированной воды, быстро исчезает?</a:t>
            </a:r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Что такое эмульсии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55776" y="2204864"/>
            <a:ext cx="4038600" cy="4525963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Эмульсии — дисперсные системы, состоящие из двух взаимно нерастворимых жидкостей, одна из которых распределена в другой в виде капелек, иногда различимых только в микроскоп. </a:t>
            </a:r>
            <a:endParaRPr lang="ru-RU" dirty="0"/>
          </a:p>
        </p:txBody>
      </p:sp>
      <p:pic>
        <p:nvPicPr>
          <p:cNvPr id="5" name="Содержимое 4" descr="Milk_glas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407495" y="1556792"/>
            <a:ext cx="2736505" cy="3645024"/>
          </a:xfrm>
        </p:spPr>
      </p:pic>
      <p:pic>
        <p:nvPicPr>
          <p:cNvPr id="6" name="Рисунок 6" descr="19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2915815" cy="3725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rgbClr val="FBE4AE"/>
              </a:gs>
              <a:gs pos="13000">
                <a:srgbClr val="BD922A"/>
              </a:gs>
              <a:gs pos="21001">
                <a:srgbClr val="BD922A"/>
              </a:gs>
              <a:gs pos="63000">
                <a:srgbClr val="FBE4AE"/>
              </a:gs>
              <a:gs pos="67000">
                <a:srgbClr val="BD922A"/>
              </a:gs>
              <a:gs pos="69000">
                <a:srgbClr val="835E17"/>
              </a:gs>
              <a:gs pos="82001">
                <a:srgbClr val="A28949"/>
              </a:gs>
              <a:gs pos="100000">
                <a:srgbClr val="FAE3B7"/>
              </a:gs>
            </a:gsLst>
            <a:lin ang="5400000" scaled="0"/>
          </a:gradFill>
        </p:spPr>
        <p:txBody>
          <a:bodyPr/>
          <a:lstStyle/>
          <a:p>
            <a:r>
              <a:rPr lang="ru-RU" dirty="0" smtClean="0"/>
              <a:t>Аэрозоли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Определение</a:t>
            </a:r>
          </a:p>
          <a:p>
            <a:pPr algn="just">
              <a:buNone/>
            </a:pPr>
            <a:r>
              <a:rPr lang="ru-RU" sz="1400" dirty="0" smtClean="0"/>
              <a:t>Аэрозоли </a:t>
            </a:r>
            <a:r>
              <a:rPr lang="en-US" sz="1400" dirty="0" smtClean="0"/>
              <a:t>-</a:t>
            </a:r>
            <a:r>
              <a:rPr lang="ru-RU" sz="1400" dirty="0" smtClean="0"/>
              <a:t>дисперсные системы с газовой дисперсионной средой и твердой или жидкой дисперсной фазой. </a:t>
            </a:r>
          </a:p>
          <a:p>
            <a:pPr algn="just">
              <a:buNone/>
            </a:pPr>
            <a:r>
              <a:rPr lang="ru-RU" sz="1400" dirty="0" smtClean="0"/>
              <a:t> </a:t>
            </a:r>
            <a:endParaRPr lang="ru-RU" sz="1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357562"/>
            <a:ext cx="2081250" cy="3119438"/>
          </a:xfrm>
          <a:prstGeom prst="rect">
            <a:avLst/>
          </a:prstGeom>
          <a:solidFill>
            <a:srgbClr val="E5D281"/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3380444"/>
            <a:ext cx="4643470" cy="3043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052498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Получение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Как и другие дисперсные системы, аэрозоли получают двумя методами: конденсационными и диспергационными.</a:t>
            </a:r>
          </a:p>
          <a:p>
            <a:endParaRPr lang="ru-RU" sz="1800" dirty="0" smtClean="0"/>
          </a:p>
          <a:p>
            <a:pPr algn="ctr">
              <a:buNone/>
            </a:pPr>
            <a:r>
              <a:rPr lang="ru-RU" sz="1800" b="1" dirty="0" smtClean="0"/>
              <a:t>Конденсационный метод</a:t>
            </a:r>
          </a:p>
          <a:p>
            <a:pPr>
              <a:buNone/>
            </a:pPr>
            <a:r>
              <a:rPr lang="ru-RU" sz="1800" dirty="0" smtClean="0"/>
              <a:t>        Дисперсную фазу получают из парообразной путем физического процесса конденсации молекул до частиц коллоидного размера.</a:t>
            </a:r>
          </a:p>
          <a:p>
            <a:pPr>
              <a:buNone/>
            </a:pPr>
            <a:endParaRPr lang="ru-RU" sz="1800" dirty="0" smtClean="0"/>
          </a:p>
          <a:p>
            <a:pPr algn="ctr">
              <a:buNone/>
            </a:pPr>
            <a:r>
              <a:rPr lang="ru-RU" sz="1800" b="1" dirty="0" err="1" smtClean="0"/>
              <a:t>Диспергационные</a:t>
            </a:r>
            <a:r>
              <a:rPr lang="ru-RU" sz="1800" b="1" dirty="0" smtClean="0"/>
              <a:t> методы</a:t>
            </a:r>
          </a:p>
          <a:p>
            <a:pPr>
              <a:buNone/>
            </a:pPr>
            <a:r>
              <a:rPr lang="ru-RU" sz="1800" dirty="0" smtClean="0"/>
              <a:t>        Частицы коллоидных размеров получают измельчением более крупных агрегатов.</a:t>
            </a:r>
          </a:p>
          <a:p>
            <a:endParaRPr lang="ru-RU" sz="1800" dirty="0" smtClean="0"/>
          </a:p>
          <a:p>
            <a:pPr>
              <a:buNone/>
            </a:pPr>
            <a:r>
              <a:rPr lang="ru-RU" sz="1800" dirty="0" smtClean="0"/>
              <a:t>        </a:t>
            </a:r>
            <a:endParaRPr lang="ru-RU" sz="1800" dirty="0"/>
          </a:p>
        </p:txBody>
      </p:sp>
    </p:spTree>
    <p:extLst>
      <p:ext uri="{BB962C8B-B14F-4D97-AF65-F5344CB8AC3E}">
        <p14:creationId xmlns="" xmlns:p14="http://schemas.microsoft.com/office/powerpoint/2010/main" val="5261930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Классификация аэрозолей.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Для аэрозолей сложилась своя классификация в зависимости от агрегатного состояния и размеров частиц дисперсной фазы.</a:t>
            </a:r>
            <a:endParaRPr lang="ru-RU" sz="18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571604" y="2428868"/>
          <a:ext cx="4000528" cy="385765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2000264"/>
                <a:gridCol w="2000264"/>
              </a:tblGrid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Дисперсная фаза	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Название</a:t>
                      </a:r>
                      <a:endParaRPr lang="ru-RU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Твердая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Дым, пыль</a:t>
                      </a:r>
                      <a:endParaRPr lang="ru-RU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Жидкая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Туман, капли</a:t>
                      </a:r>
                      <a:endParaRPr lang="ru-RU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Твердая и жидкая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Смог</a:t>
                      </a:r>
                      <a:endParaRPr lang="ru-RU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Пена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Аэрозольная пена</a:t>
                      </a:r>
                      <a:endParaRPr lang="ru-RU" dirty="0"/>
                    </a:p>
                  </a:txBody>
                  <a:tcPr/>
                </a:tc>
              </a:tr>
              <a:tr h="642942">
                <a:tc>
                  <a:txBody>
                    <a:bodyPr/>
                    <a:lstStyle/>
                    <a:p>
                      <a:r>
                        <a:rPr lang="ru-RU" dirty="0" smtClean="0"/>
                        <a:t>Газовые образования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Клатраты</a:t>
                      </a:r>
                      <a:r>
                        <a:rPr lang="ru-RU" dirty="0" smtClean="0"/>
                        <a:t>, газовые гидраты.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6578" y="2428868"/>
            <a:ext cx="21812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500438"/>
            <a:ext cx="1894381" cy="1412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68" y="4500570"/>
            <a:ext cx="1738313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28762070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Размеры частиц.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Размеры частиц дисперсной фазы аэрозолей в соответствии с классификацией дисперсных систем колеблются в пределах от 10-7 до 10-9 м.</a:t>
            </a:r>
            <a:endParaRPr lang="ru-RU" sz="1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72198" y="2714620"/>
            <a:ext cx="2643186" cy="216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714620"/>
            <a:ext cx="3429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0496" y="3929066"/>
            <a:ext cx="2748878" cy="20145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78475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В зависимости от размеров частиц дисперсной фазы в аэрозолях различают: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484784"/>
            <a:ext cx="5148064" cy="5373216"/>
          </a:xfrm>
        </p:spPr>
        <p:txBody>
          <a:bodyPr/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пыль (величина частиц более 10000 нм), 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облака (10000 нм – 100 нм), 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дымы (100 нм – 1 нм). </a:t>
            </a:r>
          </a:p>
          <a:p>
            <a:endParaRPr lang="ru-RU" dirty="0"/>
          </a:p>
        </p:txBody>
      </p:sp>
      <p:pic>
        <p:nvPicPr>
          <p:cNvPr id="7170" name="Picture 2" descr="D:\Мои документы\колледж\технологи\дисперсные системы\13060541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556792"/>
            <a:ext cx="4038600" cy="3187387"/>
          </a:xfrm>
          <a:prstGeom prst="rect">
            <a:avLst/>
          </a:prstGeom>
          <a:noFill/>
        </p:spPr>
      </p:pic>
      <p:pic>
        <p:nvPicPr>
          <p:cNvPr id="7171" name="Picture 3" descr="D:\Мои документы\колледж\технологи\дисперсные системы\аэрозоли\plao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4841776"/>
            <a:ext cx="3029067" cy="2016224"/>
          </a:xfrm>
          <a:prstGeom prst="rect">
            <a:avLst/>
          </a:prstGeom>
          <a:noFill/>
        </p:spPr>
      </p:pic>
      <p:pic>
        <p:nvPicPr>
          <p:cNvPr id="7172" name="Picture 4" descr="D:\Мои документы\колледж\технологи\из интернета\картинки дисперс системы\0_6cc0a_4da5c186_X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76692"/>
            <a:ext cx="3960440" cy="2866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9610501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Содержимое 2"/>
          <p:cNvSpPr>
            <a:spLocks noGrp="1"/>
          </p:cNvSpPr>
          <p:nvPr>
            <p:ph idx="1"/>
          </p:nvPr>
        </p:nvSpPr>
        <p:spPr>
          <a:xfrm>
            <a:off x="0" y="285750"/>
            <a:ext cx="5643563" cy="2857500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en-US" smtClean="0"/>
              <a:t>    </a:t>
            </a:r>
            <a:r>
              <a:rPr lang="ru-RU" smtClean="0"/>
              <a:t>В зависимости от природы аэрозоли подразделяют на естественные и искусственные.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25"/>
            <a:ext cx="5500688" cy="414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0"/>
            <a:ext cx="36433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4709009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085783"/>
            <a:ext cx="3923927" cy="4287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Естественные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аэрозоли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124744"/>
            <a:ext cx="5040560" cy="554461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3800" b="1" dirty="0" smtClean="0">
                <a:latin typeface="Times New Roman" pitchFamily="18" charset="0"/>
                <a:cs typeface="Times New Roman" pitchFamily="18" charset="0"/>
              </a:rPr>
              <a:t>Естественные аэрозоли образуются вследствие природных сил, например при вулканических извержениях, сочетании эрозии почвы с ветром, явлениях в атмосфере. 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Аэрозоли широко распространены в природе, к ним относятся: туманы, облака, грозовые тучи, почвенная и вулканическая пыль, взвешенная в воздухе, пыльные и песчаные бури (самум) и т. д. 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Облака – важнейшее звено в круговороте воды в природе; поглощая солнечные лучи и тепловое излучение Земли, они умеряют и жару, и холод. 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Пыльца многих растений распространяется ветром в виде аэрозоля. (Поля злаковых растений, цветение березы, тополя и т.д.) Так же распространяются многие семена и особенно споры.  </a:t>
            </a:r>
          </a:p>
          <a:p>
            <a:r>
              <a:rPr lang="ru-RU" sz="3800" dirty="0" smtClean="0">
                <a:latin typeface="Times New Roman" pitchFamily="18" charset="0"/>
                <a:cs typeface="Times New Roman" pitchFamily="18" charset="0"/>
              </a:rPr>
              <a:t>Аэрозоли – туманы над морским прибоем, вблизи водопадов и фонтанов, возникающая в них радуга доставляет человеку радость, эстетическое удовольствие.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6845231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260648"/>
            <a:ext cx="4495800" cy="6408712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Искусственные аэрозоли образуются в результате хозяйственной и производственной деятельности человека при измельчении горных и рудных пород, добыче каменного и бурого угля, сверлении, шлифовке различных материалов, неполном сгорании топлива в силовых установках, при сельскохозяйственных работах, переработке сельскохозяйственной продукции и др.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D:\Мои документы\колледж\технологи\дисперсные системы\83643625ae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2765" y="3212976"/>
            <a:ext cx="4681723" cy="3454688"/>
          </a:xfrm>
          <a:prstGeom prst="rect">
            <a:avLst/>
          </a:prstGeom>
          <a:noFill/>
        </p:spPr>
      </p:pic>
      <p:pic>
        <p:nvPicPr>
          <p:cNvPr id="5123" name="Picture 3" descr="D:\Мои документы\колледж\технологи\дисперсные системы\Dust_Storm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1573" y="188640"/>
            <a:ext cx="4305531" cy="28803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7420913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820472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Разновидности аэрозолей: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5040560"/>
          </a:xfrm>
        </p:spPr>
        <p:txBody>
          <a:bodyPr>
            <a:normAutofit fontScale="925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химическому происхождению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различают органические и неорганические.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 токсичности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токсичные и нетоксичные аэрозоли.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Биологические аэрозоли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аэрозоли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частицы которых несут на себе жизнеспособные микроорганизмы или токсины.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Радиоактивные аэрозоли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естественные или искусственные аэрозоли с радиоактивной дисперсной фазой.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823605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260648"/>
            <a:ext cx="4495800" cy="6408712"/>
          </a:xfrm>
        </p:spPr>
        <p:txBody>
          <a:bodyPr>
            <a:normAutofit fontScale="62500" lnSpcReduction="20000"/>
          </a:bodyPr>
          <a:lstStyle/>
          <a:p>
            <a:r>
              <a:rPr lang="ru-RU" sz="4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Биологические аэрозоли.</a:t>
            </a:r>
            <a:r>
              <a:rPr lang="ru-RU" sz="4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результате испарения и высыхания жидкости и попадания с пылью в воздух экскрементов больных животных и человека, а также при выделении в воздух больными при кашле и чиханье возбудителей некоторых инфекционных болезней образуются биологические аэрозоли. В организм человека они попадают в основном через органы дыхания. В определенных условиях при попадании в организм аэрозоли способны вызывать профессиональные и аллергические заболевания: пневмокониозы, пневмомикозы, бронхиты,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бронхоальвеолиты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бронхиальную астму и др.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D:\Мои документы\колледж\технологи\дисперсные системы\аэрозоли\чихан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890" t="2836" r="10866" b="1418"/>
          <a:stretch>
            <a:fillRect/>
          </a:stretch>
        </p:blipFill>
        <p:spPr bwMode="auto">
          <a:xfrm>
            <a:off x="4264367" y="1791225"/>
            <a:ext cx="4756157" cy="37980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1918696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Типы эмульсий по их свойствам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1. Прямые,  с каплями неполярной жидкости в полярной среде (типа </a:t>
            </a:r>
          </a:p>
          <a:p>
            <a:pPr>
              <a:buNone/>
            </a:pPr>
            <a:r>
              <a:rPr lang="ru-RU" dirty="0" smtClean="0"/>
              <a:t>«масло в воде»)</a:t>
            </a:r>
          </a:p>
          <a:p>
            <a:r>
              <a:rPr lang="ru-RU" dirty="0" smtClean="0"/>
              <a:t>2. Обратные </a:t>
            </a:r>
            <a:r>
              <a:rPr lang="ru-RU" dirty="0" err="1" smtClean="0"/>
              <a:t>илиинвертные</a:t>
            </a:r>
            <a:r>
              <a:rPr lang="ru-RU" dirty="0" smtClean="0"/>
              <a:t> (типа «вода в масле»)</a:t>
            </a:r>
            <a:endParaRPr lang="ru-RU" dirty="0"/>
          </a:p>
        </p:txBody>
      </p:sp>
      <p:pic>
        <p:nvPicPr>
          <p:cNvPr id="7" name="Содержимое 6" descr="36c03e2a679e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283968" y="2420888"/>
            <a:ext cx="4712222" cy="278608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79512" y="260648"/>
            <a:ext cx="4316288" cy="6408712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Токсичные аэрозоли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вызывают острые и хронические отравления. В воздухе производственных помещений и рабочей зоны и в воздухе населенных мест концентрация опасных для здоровья веществ в виде аэрозолей регламентируется предельно допустимыми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концентрациями. 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60648"/>
            <a:ext cx="4495800" cy="6597352"/>
          </a:xfrm>
        </p:spPr>
        <p:txBody>
          <a:bodyPr>
            <a:normAutofit fontScale="47500" lnSpcReduction="20000"/>
          </a:bodyPr>
          <a:lstStyle/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Радиоактивные аэрозоли, частицы которых содержат радиоактивные изотопы, характеризуются, кроме обычных для аэрозолей показателей, величиной радиоактивности в частице, распределением радиоактивности по объему аэрозоля и др. Концентрация радиоактивных аэрозолей выражается в виде количества радиоактивности на единицу объема воздуха. Основная опасность радиоактивных аэрозолей заключается в попадании их в организм человека, где они либо откладываются в тканях легких, либо поступают в кровоток и распределяются в различных органах и тканях. В производственных условиях концентрация радиоактивных аэрозолей регламентируется "Нормами радиационной безопасности" (</a:t>
            </a:r>
            <a:r>
              <a:rPr lang="ru-RU" sz="3600" b="1" dirty="0" err="1" smtClean="0">
                <a:latin typeface="Times New Roman" pitchFamily="18" charset="0"/>
                <a:cs typeface="Times New Roman" pitchFamily="18" charset="0"/>
              </a:rPr>
              <a:t>НРБ</a:t>
            </a: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). </a:t>
            </a:r>
          </a:p>
          <a:p>
            <a:endParaRPr lang="ru-RU" dirty="0"/>
          </a:p>
        </p:txBody>
      </p:sp>
      <p:pic>
        <p:nvPicPr>
          <p:cNvPr id="9219" name="Picture 3" descr="D:\Мои документы\колледж\технологи\дисперсные системы\аэрозоли\800px-Aerosol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573016"/>
            <a:ext cx="4248472" cy="30963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693113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Области применения аэрозолей.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4860032" cy="5949280"/>
          </a:xfrm>
        </p:spPr>
        <p:txBody>
          <a:bodyPr>
            <a:noAutofit/>
          </a:bodyPr>
          <a:lstStyle/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Охлаждение и увлажнение воздуха на фермах, складах, теплицах, позволяет поддерживать комфортные условия для пребывания животных, хранения продукции, роста растений. 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Защита сельскохозяйственных и лесных культур от вредителей, защита животных и птиц от паразитов и болезней.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Изготовление парфюмерно-косметической продукции (дезодоранты, средства по уходу за волосами, муссы, пены, гели, духи, туалетная вода, одеколоны…) 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Продукция бытовой химии (освежители воздуха, полироли, чистящие средства, средства по уходу за мебелью, обувью, антистатики и др.).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Средства дезинфекции и дезинсекции. </a:t>
            </a:r>
          </a:p>
          <a:p>
            <a:pPr lvl="0"/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Борьба с вредителями растений, лесов, сорняками, переносчиками болезней человека и животных. </a:t>
            </a:r>
          </a:p>
        </p:txBody>
      </p:sp>
      <p:pic>
        <p:nvPicPr>
          <p:cNvPr id="15362" name="Picture 2" descr="D:\Мои документы\колледж\технологи\дисперсные системы\аэрозоли\phpRDZob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908720"/>
            <a:ext cx="4145136" cy="3694578"/>
          </a:xfrm>
          <a:prstGeom prst="rect">
            <a:avLst/>
          </a:prstGeom>
          <a:noFill/>
        </p:spPr>
      </p:pic>
      <p:pic>
        <p:nvPicPr>
          <p:cNvPr id="15363" name="Picture 3" descr="D:\Мои документы\колледж\технологи\дисперсные системы\аэрозоли\SprayCan.jpg"/>
          <p:cNvPicPr>
            <a:picLocks noChangeAspect="1" noChangeArrowheads="1"/>
          </p:cNvPicPr>
          <p:nvPr/>
        </p:nvPicPr>
        <p:blipFill>
          <a:blip r:embed="rId3" cstate="print"/>
          <a:srcRect t="10106"/>
          <a:stretch>
            <a:fillRect/>
          </a:stretch>
        </p:blipFill>
        <p:spPr bwMode="auto">
          <a:xfrm>
            <a:off x="5220072" y="4653136"/>
            <a:ext cx="3528392" cy="2078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460080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D:\Мои документы\колледж\технологи\дисперсные системы\картинки дисперс системы\1274211553_dispersion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14653"/>
            <a:ext cx="9145016" cy="68433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297785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04664"/>
            <a:ext cx="4932040" cy="6453336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Лаки, краски в аэрозольной упаковке, автомобильные масла, клеи, монтажные пены, антикоррозионные составы, защитные пленки, составы, очищающие механизмы от масла и пр. 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 аэрозольных упаковках выпускают пищевые продукты: кремы, сбитые сливки, приправки для салатов, майонез, томатный соус, сливочное масло и др.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Всё жидкое и твёрдое топливо сжигается в виде аэрозолей.</a:t>
            </a:r>
          </a:p>
          <a:p>
            <a:pPr lvl="0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Аэрозоли  успешно применяют для борьбы с градобитием.</a:t>
            </a:r>
          </a:p>
          <a:p>
            <a:endParaRPr lang="ru-RU" dirty="0"/>
          </a:p>
        </p:txBody>
      </p:sp>
      <p:pic>
        <p:nvPicPr>
          <p:cNvPr id="14338" name="Picture 2" descr="D:\Мои документы\колледж\технологи\дисперсные системы\аэрозоли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188640"/>
            <a:ext cx="3740518" cy="3346053"/>
          </a:xfrm>
          <a:prstGeom prst="rect">
            <a:avLst/>
          </a:prstGeom>
          <a:noFill/>
        </p:spPr>
      </p:pic>
      <p:pic>
        <p:nvPicPr>
          <p:cNvPr id="14339" name="Picture 3" descr="D:\Мои документы\колледж\технологи\из интернета\картинки дисперс системы\713760_w640_h640_dsc052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3602917"/>
            <a:ext cx="2592288" cy="30664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618684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506290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Наиболее значимым применением аэрозолей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использование их в медицине: введение аэрозолей в дыхательные пути, в различные полости организма или наносят на пораженные участки кожи, аэрозольная иммунизация людей и домашних животных.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2060848"/>
            <a:ext cx="5148064" cy="4797152"/>
          </a:xfrm>
        </p:spPr>
        <p:txBody>
          <a:bodyPr>
            <a:normAutofit fontScale="70000" lnSpcReduction="20000"/>
          </a:bodyPr>
          <a:lstStyle/>
          <a:p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Медицинские аэрозоли – это аэрозольные препараты, используемые для применения терапевтически активных компонентов в виде измельченных частиц или </a:t>
            </a:r>
            <a:r>
              <a:rPr lang="ru-RU" sz="3400" b="1" dirty="0" err="1" smtClean="0">
                <a:latin typeface="Times New Roman" pitchFamily="18" charset="0"/>
                <a:cs typeface="Times New Roman" pitchFamily="18" charset="0"/>
              </a:rPr>
              <a:t>туманоподобных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   жидкостей для лечения 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   органов дыхания и 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   быстрого общего 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   действия или для 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   местного действия 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   в органах дыхания.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923928" y="4005064"/>
            <a:ext cx="5220072" cy="2852936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   Фармацевтические аэрозоли – это аэрозольные препараты, содержащие терапевтически активные компоненты для местного применения. К этой группе относятся аэрозоли, предназначенные для введения, например, в глаза, ухо, горло, нос и пр. </a:t>
            </a:r>
          </a:p>
          <a:p>
            <a:endParaRPr lang="ru-RU" dirty="0"/>
          </a:p>
        </p:txBody>
      </p:sp>
      <p:pic>
        <p:nvPicPr>
          <p:cNvPr id="17412" name="Picture 4" descr="D:\Мои документы\колледж\технологи\дисперсные системы\аэрозоли\e2f9bbdc40eff6011a811f2ea6eb38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1628800"/>
            <a:ext cx="3175000" cy="2387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573994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0"/>
            <a:ext cx="9105900" cy="6858000"/>
          </a:xfrm>
        </p:spPr>
      </p:pic>
      <p:sp>
        <p:nvSpPr>
          <p:cNvPr id="13315" name="Прямоугольник 4"/>
          <p:cNvSpPr>
            <a:spLocks noChangeArrowheads="1"/>
          </p:cNvSpPr>
          <p:nvPr/>
        </p:nvSpPr>
        <p:spPr bwMode="auto">
          <a:xfrm>
            <a:off x="3714750" y="2071688"/>
            <a:ext cx="54292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>
                <a:latin typeface="Century Gothic" pitchFamily="34" charset="0"/>
              </a:rPr>
              <a:t>Искусственные аэрозоли образуются в результате хозяйственной деятельности человека. Важное место среди них занимают промышленные аэрозоли. Примером промышленного аэрозоля может служить газовый баллончик.</a:t>
            </a:r>
            <a:r>
              <a:rPr lang="en-US" sz="2800">
                <a:latin typeface="Century Gothic" pitchFamily="34" charset="0"/>
              </a:rPr>
              <a:t> </a:t>
            </a:r>
            <a:endParaRPr lang="ru-RU" sz="280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19672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7543824" cy="875490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Влияние на атмосферу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18435" name="Содержимое 2"/>
          <p:cNvSpPr>
            <a:spLocks noGrp="1"/>
          </p:cNvSpPr>
          <p:nvPr>
            <p:ph idx="1"/>
          </p:nvPr>
        </p:nvSpPr>
        <p:spPr>
          <a:xfrm>
            <a:off x="457200" y="1500188"/>
            <a:ext cx="8229600" cy="4954587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mtClean="0"/>
              <a:t>    </a:t>
            </a:r>
          </a:p>
        </p:txBody>
      </p:sp>
      <p:sp>
        <p:nvSpPr>
          <p:cNvPr id="18436" name="Прямоугольник 4"/>
          <p:cNvSpPr>
            <a:spLocks noChangeArrowheads="1"/>
          </p:cNvSpPr>
          <p:nvPr/>
        </p:nvSpPr>
        <p:spPr bwMode="auto">
          <a:xfrm>
            <a:off x="214313" y="1000125"/>
            <a:ext cx="87153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>
                <a:latin typeface="Century Gothic" pitchFamily="34" charset="0"/>
              </a:rPr>
              <a:t>В атмосфере аэрозольные загрязнения воспринимаются в виде дыма, тумана. Естественные  возникают в природных условиях без участия человека. Они поступают в тропосферу (реже -в стратосферу) при извержении вулканов, сгорании метеоритов, при возникновении пылевых бурь, поднимающих с земных поверхностей частицы почвы и горных пород, а также при лесных и степных пожарах. Во время извержения вулканов, черных бурь или пожаров образуются громадные пылевые облака, которые нередко распространяются на тысячи километров. Штормовые ветры сбрасывают с гребней волн капельки морской воды, насыщенной солями хлоридов и сульфатов, которые осаждаются как на водной поверхности, так и на суше.</a:t>
            </a:r>
          </a:p>
        </p:txBody>
      </p:sp>
      <p:pic>
        <p:nvPicPr>
          <p:cNvPr id="184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4071938"/>
            <a:ext cx="7572375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1584563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4257676" cy="1399032"/>
          </a:xfrm>
        </p:spPr>
        <p:txBody>
          <a:bodyPr>
            <a:normAutofit fontScale="90000"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Основные </a:t>
            </a:r>
            <a:r>
              <a:rPr lang="ru-RU" b="1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источники загрязнения</a:t>
            </a:r>
            <a:endParaRPr lang="ru-RU" b="1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500" y="214313"/>
            <a:ext cx="4900613" cy="4572000"/>
          </a:xfrm>
        </p:spPr>
        <p:txBody>
          <a:bodyPr>
            <a:normAutofit fontScale="85000" lnSpcReduction="10000"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ru-RU" dirty="0" smtClean="0"/>
              <a:t>Основными источниками искусственных аэрозольных загрязнений воздуха являются тепловые электростанции, которые потребляют уголь высокой зольности, обогатительные фабрики, металлургические, цементные, магнезитовые и сажевые заводы.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321875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Парниковый эффект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714750"/>
            <a:ext cx="4786313" cy="3143250"/>
          </a:xfrm>
        </p:spPr>
        <p:txBody>
          <a:bodyPr>
            <a:normAutofit fontScale="55000" lnSpcReduction="20000"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    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Влияние аэрозолей на озоновый слой Земли Содержащаяся в атмосфере двуокись углерода 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играет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большую роль в жизни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человека, растений и животных, предохраняет землю от перегрева. Но хозяйственная деятельность человека – нарушила баланс CO2 в природе. Это</a:t>
            </a:r>
            <a:r>
              <a:rPr lang="en-US" dirty="0" smtClean="0">
                <a:solidFill>
                  <a:schemeClr val="bg2">
                    <a:lumMod val="9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bg2">
                    <a:lumMod val="90000"/>
                  </a:schemeClr>
                </a:solidFill>
              </a:rPr>
              <a:t>создает, по мнению многих ученых, реальную угрозу так называемого парникового эффекта – заметного потепления климата, таяния ледников, повышения уровня Мирового океана. </a:t>
            </a:r>
            <a:endParaRPr lang="ru-RU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56019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60440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5936" y="267494"/>
            <a:ext cx="4690864" cy="518300"/>
          </a:xfrm>
        </p:spPr>
        <p:txBody>
          <a:bodyPr>
            <a:normAutofit fontScale="90000"/>
          </a:bodyPr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Озоновые дыры</a:t>
            </a:r>
            <a:endParaRPr lang="ru-RU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95936" y="1772816"/>
            <a:ext cx="5154973" cy="5085184"/>
          </a:xfrm>
        </p:spPr>
        <p:txBody>
          <a:bodyPr>
            <a:normAutofit fontScale="70000" lnSpcReduction="20000"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В последние годы выявилась еще одна экологическая опасность – разрушение озонового слоя стратосферы, особенно четко проявившееся над Антарктидой (так называемая «озоновая дыра»). Этот слой, отличающийся повышенным содержанием озона, защищает от избыточного ультрафиолетового излучения Солнца. Причина разрушения озонового слоя – резко возросшее производство и использование так называемых фреонов (</a:t>
            </a:r>
            <a:r>
              <a:rPr lang="ru-RU" dirty="0" err="1" smtClean="0"/>
              <a:t>фторхлоруглеродов</a:t>
            </a:r>
            <a:r>
              <a:rPr lang="ru-RU" dirty="0" smtClean="0"/>
              <a:t>) в холодильных установках, в виде аэрозолей и т. д.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72348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Типы эмульсий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686304" cy="4525963"/>
          </a:xfrm>
        </p:spPr>
        <p:txBody>
          <a:bodyPr/>
          <a:lstStyle/>
          <a:p>
            <a:r>
              <a:rPr lang="ru-RU" dirty="0" smtClean="0"/>
              <a:t>Разбавленные</a:t>
            </a:r>
            <a:r>
              <a:rPr lang="en-US" dirty="0" smtClean="0"/>
              <a:t>;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/>
              <a:t>Концентрированные</a:t>
            </a:r>
            <a:r>
              <a:rPr lang="en-US" dirty="0" smtClean="0"/>
              <a:t>;</a:t>
            </a:r>
            <a:endParaRPr lang="ru-RU" dirty="0" smtClean="0"/>
          </a:p>
          <a:p>
            <a:endParaRPr lang="en-US" dirty="0" smtClean="0"/>
          </a:p>
          <a:p>
            <a:r>
              <a:rPr lang="ru-RU" dirty="0" smtClean="0"/>
              <a:t>Высококонцентрирован-ные</a:t>
            </a:r>
            <a:endParaRPr lang="ru-RU" dirty="0"/>
          </a:p>
        </p:txBody>
      </p:sp>
      <p:pic>
        <p:nvPicPr>
          <p:cNvPr id="5" name="Содержимое 4" descr="emulsia_auto_auto_jpg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14938" y="1556792"/>
            <a:ext cx="3643342" cy="415822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7750" cy="690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85794"/>
          </a:xfrm>
        </p:spPr>
        <p:txBody>
          <a:bodyPr/>
          <a:lstStyle/>
          <a:p>
            <a:pPr marL="484632" fontAlgn="auto">
              <a:spcAft>
                <a:spcPts val="0"/>
              </a:spcAft>
              <a:defRPr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Воздействие на организм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3" y="785813"/>
            <a:ext cx="4357687" cy="5857875"/>
          </a:xfrm>
        </p:spPr>
        <p:txBody>
          <a:bodyPr>
            <a:normAutofit fontScale="85000" lnSpcReduction="20000"/>
          </a:bodyPr>
          <a:lstStyle/>
          <a:p>
            <a:pPr marL="448056" indent="-384048" fontAlgn="auto">
              <a:spcAft>
                <a:spcPts val="0"/>
              </a:spcAft>
              <a:buFont typeface="Wingdings 2"/>
              <a:buNone/>
              <a:defRPr/>
            </a:pPr>
            <a:r>
              <a:rPr lang="ru-RU" dirty="0" smtClean="0"/>
              <a:t>    В зонах интенсивных пылевых загрязнений возникает ряд специфических заболеваний. К ним, среди прочих, относятся силикоз и </a:t>
            </a:r>
            <a:r>
              <a:rPr lang="ru-RU" dirty="0" err="1" smtClean="0"/>
              <a:t>асбестоз</a:t>
            </a:r>
            <a:r>
              <a:rPr lang="ru-RU" dirty="0" smtClean="0"/>
              <a:t>, приводящие к изменению тканей легких. Силикоз вызывается кварцевой пылью с размерами частиц около 3 мкм. </a:t>
            </a:r>
            <a:r>
              <a:rPr lang="ru-RU" dirty="0" err="1" smtClean="0"/>
              <a:t>Асбестоз</a:t>
            </a:r>
            <a:r>
              <a:rPr lang="ru-RU" dirty="0" smtClean="0"/>
              <a:t> - иглами асбеста длиной более 5 мкм и сечением около 3 мкм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492092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7030A0"/>
                </a:solidFill>
              </a:rPr>
              <a:t>Задания для повторения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Как образуются аэрозоли?</a:t>
            </a:r>
          </a:p>
          <a:p>
            <a:r>
              <a:rPr lang="ru-RU" dirty="0" smtClean="0"/>
              <a:t>Как можно разрушить аэрозоли?</a:t>
            </a:r>
          </a:p>
          <a:p>
            <a:r>
              <a:rPr lang="ru-RU" dirty="0" smtClean="0"/>
              <a:t>На основе известных вам производств приведите примеры аэрозолей, которые образуются в процессе производства и загрязняют воздух. В связи с этим, какие меры должны приниматься для охраны окружающей среды? </a:t>
            </a:r>
            <a:endParaRPr lang="ru-RU" dirty="0"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772816"/>
            <a:ext cx="7175351" cy="2448272"/>
          </a:xfrm>
        </p:spPr>
        <p:txBody>
          <a:bodyPr/>
          <a:lstStyle/>
          <a:p>
            <a:pPr marL="182880" indent="0" algn="ctr">
              <a:buNone/>
            </a:pPr>
            <a:r>
              <a:rPr lang="ru-RU" sz="7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Коллоидные растворы</a:t>
            </a:r>
            <a:endParaRPr lang="ru-RU" sz="72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962872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84" y="3786190"/>
            <a:ext cx="4634880" cy="28118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158" y="142852"/>
            <a:ext cx="8358246" cy="38576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Коллоидные растворы представляют собой дисперсные системы, частицы которых, как правило, невозможно наблюдать с помощью обыкновенного микроскопа - они видны через световой микроскоп в виде точек, находящихся в беспрерывном движении. Коллоидные растворы легко проходят через обычные фильтры и почти полностью усваиваются организмом. К коллоидным растворам относятся все внутренние среды организма (кровь, лимфа, внутри- и внеклеточная жидкости).</a:t>
            </a:r>
          </a:p>
        </p:txBody>
      </p:sp>
    </p:spTree>
    <p:extLst>
      <p:ext uri="{BB962C8B-B14F-4D97-AF65-F5344CB8AC3E}">
        <p14:creationId xmlns="" xmlns:p14="http://schemas.microsoft.com/office/powerpoint/2010/main" val="1553221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Мои документы\колледж\технологи\дисперсные системы\картинки дисперс системы\ris98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7620" y="1928802"/>
            <a:ext cx="5142873" cy="342858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285728"/>
            <a:ext cx="6557729" cy="1333944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Основные свойства: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4282" y="1556792"/>
            <a:ext cx="3905792" cy="50869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Коллоидные частицы не препятствуют прохождению света.</a:t>
            </a:r>
          </a:p>
          <a:p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прозрачных коллоидах наблюдается рассеивание светового луча (эффект Тиндаля).</a:t>
            </a:r>
          </a:p>
          <a:p>
            <a:r>
              <a:rPr lang="ru-RU" sz="240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Дисперсные частицы не выпадают в осадок – Броуновское движение поддерживает их во взвешенном состоянии</a:t>
            </a:r>
          </a:p>
        </p:txBody>
      </p:sp>
    </p:spTree>
    <p:extLst>
      <p:ext uri="{BB962C8B-B14F-4D97-AF65-F5344CB8AC3E}">
        <p14:creationId xmlns="" xmlns:p14="http://schemas.microsoft.com/office/powerpoint/2010/main" val="126270544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332656"/>
            <a:ext cx="6512511" cy="1008112"/>
          </a:xfrm>
        </p:spPr>
        <p:txBody>
          <a:bodyPr/>
          <a:lstStyle/>
          <a:p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Эффект Тиндаля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14422"/>
            <a:ext cx="5652120" cy="552694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Эффект Тиндаля, рассеяние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Тиндаля—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оптический эффект, рассеяние света при прохождении светового пучка через оптически неоднородную среду. Обычно наблюдается в виде светящегося конуса (конус Тиндаля), видимого на тёмном фоне.</a:t>
            </a:r>
          </a:p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Характерен для растворов коллоидных систем (например, золей, металлов,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табачного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дыма), в которых частицы и окружающая их среда различаются по показателю преломления. На эффекте Тиндаля основан ряд оптических методов определения размеров, формы и концентрации коллоидных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частиц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Эффект Тиндаля назван по имени открывшего его Джона Тиндаля.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0" y="1571612"/>
            <a:ext cx="3332643" cy="4665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340365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7794"/>
            <a:ext cx="2786984" cy="420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1736" y="142852"/>
            <a:ext cx="6563524" cy="64545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Коллоидные частицы настолько малы, что направление их движения непрерывно изменяется в результате случайных столкновений с молекулами дисперсионной среды, в которой они находятся. В результате частицы движутся по непредсказуемой зигзагообразной траектории. Это явление в 1827 г. впервые наблюдал британский учёный Роберт Броун в воде с частицами цветочной пыльцы. Его имя и легло в основу названия «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броуновское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движение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45720" indent="0"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" indent="0" algn="r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Роберт Броун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392447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42852"/>
            <a:ext cx="8064896" cy="1260796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Броуновское движение</a:t>
            </a:r>
            <a:endParaRPr lang="ru-RU" sz="5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Translational_motion.gif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476375" y="1268413"/>
            <a:ext cx="5688013" cy="4986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900861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548680"/>
            <a:ext cx="5023460" cy="502346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2844" y="214290"/>
            <a:ext cx="5000660" cy="635798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Ге́ли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(от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лат.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gelo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— «застываю») — структурированные системы, состоящие из высокомолекулярных и низкомолекулярных веществ. Наличие трёхмерного полимерного каркаса (сетки) сообщает гелям механические свойства твёрдых тел (отсутствие текучести, способность сохранять форму, прочность и способность к деформации (пластичность и упругость).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4942" y="5357826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Структура геля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803549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546418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Получение эмульсий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Эмульсии образуются двумя путями:</a:t>
            </a:r>
          </a:p>
          <a:p>
            <a:pPr>
              <a:buNone/>
            </a:pPr>
            <a:endParaRPr lang="ru-RU" dirty="0" smtClean="0"/>
          </a:p>
          <a:p>
            <a:r>
              <a:rPr lang="ru-RU" dirty="0" smtClean="0"/>
              <a:t>путём дробления капель;</a:t>
            </a:r>
          </a:p>
          <a:p>
            <a:endParaRPr lang="ru-RU" dirty="0" smtClean="0"/>
          </a:p>
          <a:p>
            <a:r>
              <a:rPr lang="ru-RU" dirty="0" smtClean="0"/>
              <a:t>путём образования плёнок и их разрыва на мелкие капли.</a:t>
            </a:r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5" name="Содержимое 4" descr="Emulsions.svg (1).pn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017522" y="1600200"/>
            <a:ext cx="1604755" cy="4724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5720" y="1285860"/>
            <a:ext cx="8643998" cy="5286412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Глобальная роль коллоидов заключается в том, что они являются основными компонентами таких биологических образований как живые организмы. Все вещества организма человека представляют собой коллоидные системы. </a:t>
            </a:r>
          </a:p>
          <a:p>
            <a:pPr marL="45720" indent="0">
              <a:lnSpc>
                <a:spcPct val="11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Коллоиды поступают в организм в виде пищевых веществ и 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процессе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пищеварения превращаются в специфические, характерные для данного организма коллоиды. Можно сказать, что весь организм человека - это сложная коллоидная система в ее связи с поверхностными явлениями. </a:t>
            </a:r>
          </a:p>
          <a:p>
            <a:pPr marL="45720" indent="0">
              <a:lnSpc>
                <a:spcPct val="110000"/>
              </a:lnSpc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 коллоидов, богатых белками, состоят кожа, мышцы, ногти, волосы, кровеносные сосуды, легкие, весь желудочно-кишечный тракт и многое другое, без чего немыслима сама жизнь.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857488" y="214290"/>
            <a:ext cx="266407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Вывод:</a:t>
            </a:r>
            <a:endParaRPr lang="ru-RU" sz="5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522754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7030A0"/>
                </a:solidFill>
              </a:rPr>
              <a:t>Задания для повторения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Охарактеризуйте коллоидные растворы как дисперсные системы. Приведите примеры коллоидного состояния веществ.</a:t>
            </a:r>
          </a:p>
          <a:p>
            <a:r>
              <a:rPr lang="ru-RU" dirty="0" smtClean="0"/>
              <a:t>Что такое гели? Приведите примеры.</a:t>
            </a:r>
          </a:p>
          <a:p>
            <a:r>
              <a:rPr lang="ru-RU" dirty="0" smtClean="0"/>
              <a:t>Как отличить коллоидный раствор от истинного?</a:t>
            </a:r>
            <a:endParaRPr lang="ru-RU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916832"/>
            <a:ext cx="6172200" cy="1893888"/>
          </a:xfrm>
        </p:spPr>
        <p:txBody>
          <a:bodyPr wrap="square" lIns="91440" tIns="45720" rIns="91440" bIns="45720" numCol="1" anchorCtr="0" compatLnSpc="1">
            <a:prstTxWarp prst="textNoShape">
              <a:avLst/>
            </a:prstTxWarp>
            <a:noAutofit/>
          </a:bodyPr>
          <a:lstStyle/>
          <a:p>
            <a:pPr eaLnBrk="1" hangingPunct="1"/>
            <a:r>
              <a:rPr lang="ru-RU" sz="6600" cap="none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ИСТИННЫЕ РАСТВОРЫ</a:t>
            </a:r>
          </a:p>
        </p:txBody>
      </p:sp>
    </p:spTree>
    <p:extLst>
      <p:ext uri="{BB962C8B-B14F-4D97-AF65-F5344CB8AC3E}">
        <p14:creationId xmlns="" xmlns:p14="http://schemas.microsoft.com/office/powerpoint/2010/main" val="29054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63" y="0"/>
            <a:ext cx="74676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Определение</a:t>
            </a:r>
            <a:endParaRPr lang="ru-RU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19" name="Объект 2"/>
          <p:cNvSpPr>
            <a:spLocks noGrp="1"/>
          </p:cNvSpPr>
          <p:nvPr>
            <p:ph idx="1"/>
          </p:nvPr>
        </p:nvSpPr>
        <p:spPr>
          <a:xfrm>
            <a:off x="74613" y="1125538"/>
            <a:ext cx="7993062" cy="1295400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600" b="1" dirty="0" smtClean="0"/>
              <a:t>Раствор</a:t>
            </a:r>
            <a:r>
              <a:rPr lang="ru-RU" altLang="ru-RU" sz="2600" dirty="0" smtClean="0"/>
              <a:t> — гомогенная (однородная) смесь, состоящая из частиц растворённого вещества, растворителя и продуктов их взаимодействия.</a:t>
            </a:r>
          </a:p>
        </p:txBody>
      </p:sp>
      <p:sp>
        <p:nvSpPr>
          <p:cNvPr id="9220" name="Прямоугольник 3"/>
          <p:cNvSpPr>
            <a:spLocks noChangeArrowheads="1"/>
          </p:cNvSpPr>
          <p:nvPr/>
        </p:nvSpPr>
        <p:spPr bwMode="auto">
          <a:xfrm>
            <a:off x="122238" y="2852738"/>
            <a:ext cx="4179887" cy="289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 b="1" dirty="0">
                <a:solidFill>
                  <a:schemeClr val="tx2"/>
                </a:solidFill>
              </a:rPr>
              <a:t>Истинный раствор</a:t>
            </a:r>
            <a:r>
              <a:rPr lang="ru-RU" altLang="ru-RU" sz="2600" dirty="0">
                <a:solidFill>
                  <a:schemeClr val="tx2"/>
                </a:solidFill>
              </a:rPr>
              <a:t> </a:t>
            </a:r>
            <a:r>
              <a:rPr lang="ru-RU" altLang="ru-RU" sz="2600" dirty="0"/>
              <a:t>- это разновидность раствора в котором размеры частиц растворенного вещества предельно малы и сопоставимы с размером частиц растворителя. </a:t>
            </a:r>
          </a:p>
        </p:txBody>
      </p:sp>
      <p:pic>
        <p:nvPicPr>
          <p:cNvPr id="9221" name="Picture 2" descr="http://seoblognik.ru/images/stories/exp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2752725"/>
            <a:ext cx="4494212" cy="374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4690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3663" y="0"/>
            <a:ext cx="74676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Истинные растворы</a:t>
            </a:r>
          </a:p>
        </p:txBody>
      </p:sp>
      <p:pic>
        <p:nvPicPr>
          <p:cNvPr id="10243" name="Picture 2" descr="http://www.beauty-fitness.ru/images/arts/salt-wa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5013325"/>
            <a:ext cx="266065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Прямоугольник 1"/>
          <p:cNvSpPr>
            <a:spLocks noChangeArrowheads="1"/>
          </p:cNvSpPr>
          <p:nvPr/>
        </p:nvSpPr>
        <p:spPr bwMode="auto">
          <a:xfrm>
            <a:off x="141288" y="908050"/>
            <a:ext cx="8534400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600"/>
              <a:t>Примеры многочисленны: газообразный раствор – воздух, состоящий из главного компонента азота – 78% N</a:t>
            </a:r>
            <a:r>
              <a:rPr lang="ru-RU" sz="2600" baseline="-25000"/>
              <a:t>2</a:t>
            </a:r>
            <a:r>
              <a:rPr lang="ru-RU" sz="2600"/>
              <a:t>; газированная вода, водный уксус, морская вода</a:t>
            </a:r>
            <a:r>
              <a:rPr lang="en-US" sz="2600"/>
              <a:t>;</a:t>
            </a:r>
            <a:r>
              <a:rPr lang="ru-RU" sz="2600"/>
              <a:t> сплавы, представляющие собой твердые растворы, например, медные Cu – Zn, Cu – Cd, Cu – Ni и др.</a:t>
            </a:r>
            <a:r>
              <a:rPr lang="en-US" sz="2600"/>
              <a:t> </a:t>
            </a:r>
            <a:r>
              <a:rPr lang="ru-RU" sz="2600"/>
              <a:t>Также к</a:t>
            </a:r>
            <a:r>
              <a:rPr lang="ru-RU" altLang="ru-RU" sz="2600"/>
              <a:t> ним относятся растворы сахара,</a:t>
            </a:r>
            <a:r>
              <a:rPr lang="en-US" altLang="ru-RU" sz="2600"/>
              <a:t> </a:t>
            </a:r>
            <a:r>
              <a:rPr lang="ru-RU" altLang="ru-RU" sz="2600"/>
              <a:t>спирта, неэлектролитов, электролитов и слабых электролитов. Истинными растворами организма являются, например, растворы солей, моносахаридов.</a:t>
            </a:r>
          </a:p>
          <a:p>
            <a:endParaRPr lang="ru-RU" altLang="ru-RU" sz="2600"/>
          </a:p>
          <a:p>
            <a:endParaRPr lang="ru-RU" sz="2600"/>
          </a:p>
        </p:txBody>
      </p:sp>
      <p:pic>
        <p:nvPicPr>
          <p:cNvPr id="10245" name="Picture 8" descr="http://barnaul.sibnovosti.ru/pictures/0370/2916/rossiyskie_proizvoditeli_perelyut_mineralku_v_steklyannye_butylk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5013325"/>
            <a:ext cx="1744662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12" descr="http://mediasubs.ru/group/uploads/ho/hobbi/image2/gwYmIwMT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5013325"/>
            <a:ext cx="1243013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16" descr="http://www.remstroi.biz/text/chekankapometallu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613" y="5013325"/>
            <a:ext cx="2149475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8192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93663" y="0"/>
            <a:ext cx="74676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Истинные растворы</a:t>
            </a:r>
          </a:p>
        </p:txBody>
      </p:sp>
      <p:sp>
        <p:nvSpPr>
          <p:cNvPr id="11266" name="Объект 2"/>
          <p:cNvSpPr>
            <a:spLocks noGrp="1"/>
          </p:cNvSpPr>
          <p:nvPr>
            <p:ph idx="1"/>
          </p:nvPr>
        </p:nvSpPr>
        <p:spPr>
          <a:xfrm>
            <a:off x="96838" y="981075"/>
            <a:ext cx="8640762" cy="3743325"/>
          </a:xfrm>
        </p:spPr>
        <p:txBody>
          <a:bodyPr>
            <a:normAutofit/>
          </a:bodyPr>
          <a:lstStyle/>
          <a:p>
            <a:pPr marL="0" indent="0" eaLnBrk="1" hangingPunct="1">
              <a:buFont typeface="Wingdings" pitchFamily="2" charset="2"/>
              <a:buNone/>
            </a:pPr>
            <a:r>
              <a:rPr lang="ru-RU" altLang="ru-RU" sz="2600" smtClean="0"/>
              <a:t>Особенностью истинных растворов является то, что они гомогенны даже при рассматривании в электронный микроскоп. Компоненты, входящие в их состав, не могут быть разделены никаким способом. И благодаря небольшой разнице между размерами молекул растворенного вещества и растворителя, а также отсутствию пограничных поверхностей раздела между ними истинные растворы представляют собой однофазные дисперсные системы.</a:t>
            </a:r>
          </a:p>
          <a:p>
            <a:pPr marL="0" indent="0" eaLnBrk="1" hangingPunct="1">
              <a:buFont typeface="Wingdings" pitchFamily="2" charset="2"/>
              <a:buNone/>
            </a:pPr>
            <a:endParaRPr lang="ru-RU" altLang="ru-RU" sz="2600" smtClean="0"/>
          </a:p>
        </p:txBody>
      </p:sp>
      <p:pic>
        <p:nvPicPr>
          <p:cNvPr id="11267" name="Picture 2" descr="http://wingi.ru/uploads/content/332_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868863"/>
            <a:ext cx="1947862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http://www.medicus.ru/images/upload/237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050" y="4859338"/>
            <a:ext cx="1835150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244880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kolb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1484313"/>
            <a:ext cx="2757487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3663" y="0"/>
            <a:ext cx="74676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Истинные растворы</a:t>
            </a:r>
            <a:endParaRPr lang="ru-RU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292" name="Прямоугольник 5"/>
          <p:cNvSpPr>
            <a:spLocks noChangeArrowheads="1"/>
          </p:cNvSpPr>
          <p:nvPr/>
        </p:nvSpPr>
        <p:spPr bwMode="auto">
          <a:xfrm>
            <a:off x="138113" y="2349500"/>
            <a:ext cx="583247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/>
              <a:t>Они всегда прозрачны и не должны содержать взвешенных частиц и осадка.</a:t>
            </a:r>
          </a:p>
        </p:txBody>
      </p:sp>
      <p:sp>
        <p:nvSpPr>
          <p:cNvPr id="12293" name="Прямоугольник 6"/>
          <p:cNvSpPr>
            <a:spLocks noChangeArrowheads="1"/>
          </p:cNvSpPr>
          <p:nvPr/>
        </p:nvSpPr>
        <p:spPr bwMode="auto">
          <a:xfrm>
            <a:off x="147638" y="1341438"/>
            <a:ext cx="582295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/>
              <a:t>Поэтому истинные растворы хорошо диффундируют.</a:t>
            </a:r>
          </a:p>
        </p:txBody>
      </p:sp>
      <p:sp>
        <p:nvSpPr>
          <p:cNvPr id="12294" name="Прямоугольник 8"/>
          <p:cNvSpPr>
            <a:spLocks noChangeArrowheads="1"/>
          </p:cNvSpPr>
          <p:nvPr/>
        </p:nvSpPr>
        <p:spPr bwMode="auto">
          <a:xfrm>
            <a:off x="147638" y="3789363"/>
            <a:ext cx="5832475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/>
              <a:t>Связи между растворенным веществом и растворителем очень прочные. Растворенное вещество в дальнейшем не отделяется от растворителя, а остается равномерно распределенным в нем.</a:t>
            </a:r>
          </a:p>
        </p:txBody>
      </p:sp>
    </p:spTree>
    <p:extLst>
      <p:ext uri="{BB962C8B-B14F-4D97-AF65-F5344CB8AC3E}">
        <p14:creationId xmlns="" xmlns:p14="http://schemas.microsoft.com/office/powerpoint/2010/main" val="120297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3663" y="0"/>
            <a:ext cx="74676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Истинные растворы</a:t>
            </a:r>
            <a:endParaRPr lang="ru-RU" sz="4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107950" y="1125538"/>
            <a:ext cx="8640763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/>
              <a:t>Истинные растворы бывают ионно-дисперсными и молекулярно-дисперсными. Размер частиц в первых составляет менее 1 нм, а растворенное вещество находится в виде отдельных гидратированных ионов и молекул в равновесных количествах. </a:t>
            </a:r>
          </a:p>
        </p:txBody>
      </p:sp>
      <p:pic>
        <p:nvPicPr>
          <p:cNvPr id="15364" name="Picture 2" descr="http://quimikcarrus.es/media/images/slideshow/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3500438"/>
            <a:ext cx="61150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9293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3"/>
          <p:cNvSpPr>
            <a:spLocks noChangeArrowheads="1"/>
          </p:cNvSpPr>
          <p:nvPr/>
        </p:nvSpPr>
        <p:spPr bwMode="auto">
          <a:xfrm>
            <a:off x="107950" y="1196975"/>
            <a:ext cx="8640763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/>
              <a:t>Истинные растворы высокомолекулярных соединений являются молекулярно-дисперсными системами.</a:t>
            </a:r>
          </a:p>
        </p:txBody>
      </p:sp>
      <p:sp>
        <p:nvSpPr>
          <p:cNvPr id="16387" name="Прямоугольник 4"/>
          <p:cNvSpPr>
            <a:spLocks noChangeArrowheads="1"/>
          </p:cNvSpPr>
          <p:nvPr/>
        </p:nvSpPr>
        <p:spPr bwMode="auto">
          <a:xfrm>
            <a:off x="107950" y="2503488"/>
            <a:ext cx="8640763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/>
              <a:t>С одной стороны, они являются однофазными гомогенными системами, а с другой — имеют некоторые особенности, сближающие их с коллоидными растворами (движение молекул, подобное броуновскому, малые скорости диффузии,</a:t>
            </a:r>
            <a:r>
              <a:rPr lang="en-US" altLang="ru-RU" sz="2600"/>
              <a:t> </a:t>
            </a:r>
            <a:r>
              <a:rPr lang="ru-RU" altLang="ru-RU" sz="2600"/>
              <a:t>повышенная способность к образованию молекулярных комплексов и некоторые другие).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93663" y="0"/>
            <a:ext cx="74676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Истинные растворы</a:t>
            </a:r>
            <a:endParaRPr lang="ru-RU" sz="48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076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3663" y="0"/>
            <a:ext cx="74676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Истинные растворы</a:t>
            </a:r>
            <a:endParaRPr lang="ru-RU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5" name="Прямоугольник 6"/>
          <p:cNvSpPr>
            <a:spLocks noChangeArrowheads="1"/>
          </p:cNvSpPr>
          <p:nvPr/>
        </p:nvSpPr>
        <p:spPr bwMode="auto">
          <a:xfrm>
            <a:off x="150813" y="1393825"/>
            <a:ext cx="83820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/>
              <a:t>Гомогенность сохраняется неопределенно долгое время, если только в растворе не происходит никаких самопроизвольных вторичных процессов, изменяющих химическую природу (состав) растворенного вещества (гидролиз, окисление, действие света и т. п.)</a:t>
            </a:r>
          </a:p>
        </p:txBody>
      </p:sp>
      <p:pic>
        <p:nvPicPr>
          <p:cNvPr id="13316" name="Picture 2" descr="http://rnns.ru/uploads/posts/2009-11/thumbs/1257846410_live_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887788"/>
            <a:ext cx="365760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http://i6.beon.ru/7/30/1673007/80/68057780/comimg299175us28645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3887788"/>
            <a:ext cx="2303462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6" descr="http://img.tyt.by/n/fotofact/05/8/07_okisleni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725" y="3887788"/>
            <a:ext cx="1474788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4381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Типы эмульсий по устойчивости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849835"/>
          </a:xfrm>
        </p:spPr>
        <p:txBody>
          <a:bodyPr>
            <a:normAutofit fontScale="85000" lnSpcReduction="10000"/>
          </a:bodyPr>
          <a:lstStyle/>
          <a:p>
            <a:r>
              <a:rPr lang="ru-RU" dirty="0" smtClean="0"/>
              <a:t>Лиофильные - термодинамически устойчивы и образуются самопроизвольно путем диспергирования массы жидкости до капель.</a:t>
            </a:r>
          </a:p>
          <a:p>
            <a:r>
              <a:rPr lang="ru-RU" dirty="0" smtClean="0"/>
              <a:t>Лиофобные  - термодинамически неустойчивы, не могут образовываться самопроизвольно, существовать длительное время, нуждаются в стабилизации.</a:t>
            </a:r>
            <a:endParaRPr lang="ru-RU" dirty="0"/>
          </a:p>
        </p:txBody>
      </p:sp>
      <p:pic>
        <p:nvPicPr>
          <p:cNvPr id="5" name="Содержимое 4" descr="emulsions-cream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4876" y="2571744"/>
            <a:ext cx="4038600" cy="236427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Прямоугольник 3"/>
          <p:cNvSpPr>
            <a:spLocks noChangeArrowheads="1"/>
          </p:cNvSpPr>
          <p:nvPr/>
        </p:nvSpPr>
        <p:spPr bwMode="auto">
          <a:xfrm>
            <a:off x="33518" y="620688"/>
            <a:ext cx="8713788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 dirty="0"/>
              <a:t>Однородность истинных растворов делает их очень сходными с химическими соединениями. Выделение теплоты при растворении некоторых веществ тоже указывает на взаимодействие между растворителем и растворяемым веществом.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01338" y="-274751"/>
            <a:ext cx="7467600" cy="1052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Истинные растворы</a:t>
            </a:r>
            <a:endParaRPr lang="ru-RU" sz="48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0" name="Picture 2" descr="http://sellday.ru/upload/normal/hiva-SSD_avtomaticheskogo_himiya_rastvora_dlya_ochistki_______93175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983038"/>
            <a:ext cx="42227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Прямоугольник 5"/>
          <p:cNvSpPr>
            <a:spLocks noChangeArrowheads="1"/>
          </p:cNvSpPr>
          <p:nvPr/>
        </p:nvSpPr>
        <p:spPr bwMode="auto">
          <a:xfrm>
            <a:off x="-999" y="2916342"/>
            <a:ext cx="87137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 dirty="0"/>
              <a:t>Отличие растворов от химических соединений состоит в том, что их состав может изменяться в широких пределах. </a:t>
            </a:r>
          </a:p>
        </p:txBody>
      </p:sp>
      <p:sp>
        <p:nvSpPr>
          <p:cNvPr id="14342" name="Прямоугольник 6"/>
          <p:cNvSpPr>
            <a:spLocks noChangeArrowheads="1"/>
          </p:cNvSpPr>
          <p:nvPr/>
        </p:nvSpPr>
        <p:spPr bwMode="auto">
          <a:xfrm>
            <a:off x="-6925" y="4077072"/>
            <a:ext cx="4608513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altLang="ru-RU" sz="2600" dirty="0"/>
              <a:t>Кроме того, в их свойствах можно обнаружить многие свойства отдельных компонентов, чего не наблюдается в случае химического соединения.</a:t>
            </a:r>
          </a:p>
        </p:txBody>
      </p:sp>
    </p:spTree>
    <p:extLst>
      <p:ext uri="{BB962C8B-B14F-4D97-AF65-F5344CB8AC3E}">
        <p14:creationId xmlns="" xmlns:p14="http://schemas.microsoft.com/office/powerpoint/2010/main" val="428594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i="1" dirty="0" smtClean="0">
                <a:solidFill>
                  <a:srgbClr val="7030A0"/>
                </a:solidFill>
              </a:rPr>
              <a:t>Задание  для повторения</a:t>
            </a:r>
            <a:endParaRPr lang="ru-RU" i="1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Объясните, каково принципиальное отличие истинных растворов от других дисперсных систем.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629</TotalTime>
  <Words>3293</Words>
  <Application>Microsoft Office PowerPoint</Application>
  <PresentationFormat>Экран (4:3)</PresentationFormat>
  <Paragraphs>316</Paragraphs>
  <Slides>91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91</vt:i4>
      </vt:variant>
    </vt:vector>
  </HeadingPairs>
  <TitlesOfParts>
    <vt:vector size="92" baseType="lpstr">
      <vt:lpstr>Трек</vt:lpstr>
      <vt:lpstr>Дисперсные системы</vt:lpstr>
      <vt:lpstr>Дисперсия- рассеивание</vt:lpstr>
      <vt:lpstr>Эмульсии</vt:lpstr>
      <vt:lpstr>Дисперсные системы</vt:lpstr>
      <vt:lpstr>Что такое эмульсии?</vt:lpstr>
      <vt:lpstr>Типы эмульсий по их свойствам</vt:lpstr>
      <vt:lpstr>Типы эмульсий</vt:lpstr>
      <vt:lpstr>Получение эмульсий </vt:lpstr>
      <vt:lpstr>Типы эмульсий по устойчивости</vt:lpstr>
      <vt:lpstr>Устойчивость эмульсий зависит от:</vt:lpstr>
      <vt:lpstr>Как повысить устойчивость эмульсий?</vt:lpstr>
      <vt:lpstr>Эмульгаторы </vt:lpstr>
      <vt:lpstr> Эмульсии в природе</vt:lpstr>
      <vt:lpstr>Разрушение эмульсий</vt:lpstr>
      <vt:lpstr>Применение эмульсий </vt:lpstr>
      <vt:lpstr>Слайд 16</vt:lpstr>
      <vt:lpstr>Задания для повторения</vt:lpstr>
      <vt:lpstr>Суспензии</vt:lpstr>
      <vt:lpstr>Определение </vt:lpstr>
      <vt:lpstr>Слайд 20</vt:lpstr>
      <vt:lpstr>                 Получение суспензий</vt:lpstr>
      <vt:lpstr>Слайд 22</vt:lpstr>
      <vt:lpstr>Слайд 23</vt:lpstr>
      <vt:lpstr>      Устойчивость суспензий</vt:lpstr>
      <vt:lpstr>Слайд 25</vt:lpstr>
      <vt:lpstr>Применение в быту</vt:lpstr>
      <vt:lpstr>Слайд 27</vt:lpstr>
      <vt:lpstr>Суспензии в медицине.</vt:lpstr>
      <vt:lpstr>Слайд 29</vt:lpstr>
      <vt:lpstr>       Применение суспензий</vt:lpstr>
      <vt:lpstr>Водоугольные суспензии.</vt:lpstr>
      <vt:lpstr>Водоугольные суспензии.</vt:lpstr>
      <vt:lpstr>Алмазные пасты, алмазные суспензии.</vt:lpstr>
      <vt:lpstr>Задания для повторения</vt:lpstr>
      <vt:lpstr>Пена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Вопросы для повторения</vt:lpstr>
      <vt:lpstr>Аэрозоли</vt:lpstr>
      <vt:lpstr>Получение</vt:lpstr>
      <vt:lpstr>Классификация аэрозолей.</vt:lpstr>
      <vt:lpstr>Размеры частиц.</vt:lpstr>
      <vt:lpstr>В зависимости от размеров частиц дисперсной фазы в аэрозолях различают:  </vt:lpstr>
      <vt:lpstr>Слайд 55</vt:lpstr>
      <vt:lpstr>Естественные аэрозоли </vt:lpstr>
      <vt:lpstr>Слайд 57</vt:lpstr>
      <vt:lpstr>Разновидности аэрозолей: </vt:lpstr>
      <vt:lpstr>Слайд 59</vt:lpstr>
      <vt:lpstr>Слайд 60</vt:lpstr>
      <vt:lpstr>Области применения аэрозолей. </vt:lpstr>
      <vt:lpstr>Слайд 62</vt:lpstr>
      <vt:lpstr>Слайд 63</vt:lpstr>
      <vt:lpstr>Наиболее значимым применением аэрозолей - использование их в медицине: введение аэрозолей в дыхательные пути, в различные полости организма или наносят на пораженные участки кожи, аэрозольная иммунизация людей и домашних животных. </vt:lpstr>
      <vt:lpstr>Слайд 65</vt:lpstr>
      <vt:lpstr>Влияние на атмосферу</vt:lpstr>
      <vt:lpstr>Основные источники загрязнения</vt:lpstr>
      <vt:lpstr>Парниковый эффект</vt:lpstr>
      <vt:lpstr>Озоновые дыры</vt:lpstr>
      <vt:lpstr>Воздействие на организм</vt:lpstr>
      <vt:lpstr>Задания для повторения</vt:lpstr>
      <vt:lpstr>Коллоидные растворы</vt:lpstr>
      <vt:lpstr>Слайд 73</vt:lpstr>
      <vt:lpstr>Основные свойства:</vt:lpstr>
      <vt:lpstr>Эффект Тиндаля</vt:lpstr>
      <vt:lpstr>Слайд 76</vt:lpstr>
      <vt:lpstr>Броуновское движение</vt:lpstr>
      <vt:lpstr>Слайд 78</vt:lpstr>
      <vt:lpstr>Слайд 79</vt:lpstr>
      <vt:lpstr>Слайд 80</vt:lpstr>
      <vt:lpstr>Задания для повторения</vt:lpstr>
      <vt:lpstr>ИСТИННЫЕ РАСТВОРЫ</vt:lpstr>
      <vt:lpstr>Определение</vt:lpstr>
      <vt:lpstr>Истинные растворы</vt:lpstr>
      <vt:lpstr>Истинные растворы</vt:lpstr>
      <vt:lpstr>Истинные растворы</vt:lpstr>
      <vt:lpstr>Истинные растворы</vt:lpstr>
      <vt:lpstr>Истинные растворы</vt:lpstr>
      <vt:lpstr>Истинные растворы</vt:lpstr>
      <vt:lpstr>Истинные растворы</vt:lpstr>
      <vt:lpstr>Задание  для повторения</vt:lpstr>
    </vt:vector>
  </TitlesOfParts>
  <Company>CtrlSoft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Эмульсии</dc:title>
  <dc:creator>Пользователь</dc:creator>
  <cp:lastModifiedBy>ANT</cp:lastModifiedBy>
  <cp:revision>51</cp:revision>
  <dcterms:created xsi:type="dcterms:W3CDTF">2013-11-12T20:22:24Z</dcterms:created>
  <dcterms:modified xsi:type="dcterms:W3CDTF">2013-12-26T11:26:58Z</dcterms:modified>
</cp:coreProperties>
</file>