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mid" ContentType="audio/unknown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62" r:id="rId2"/>
    <p:sldId id="386" r:id="rId3"/>
    <p:sldId id="257" r:id="rId4"/>
    <p:sldId id="381" r:id="rId5"/>
    <p:sldId id="382" r:id="rId6"/>
    <p:sldId id="268" r:id="rId7"/>
    <p:sldId id="272" r:id="rId8"/>
    <p:sldId id="285" r:id="rId9"/>
    <p:sldId id="281" r:id="rId10"/>
    <p:sldId id="283" r:id="rId11"/>
    <p:sldId id="273" r:id="rId12"/>
    <p:sldId id="328" r:id="rId13"/>
    <p:sldId id="269" r:id="rId14"/>
    <p:sldId id="331" r:id="rId15"/>
    <p:sldId id="393" r:id="rId16"/>
    <p:sldId id="299" r:id="rId17"/>
    <p:sldId id="384" r:id="rId18"/>
    <p:sldId id="385" r:id="rId19"/>
    <p:sldId id="302" r:id="rId20"/>
    <p:sldId id="270" r:id="rId21"/>
    <p:sldId id="298" r:id="rId22"/>
    <p:sldId id="395" r:id="rId23"/>
    <p:sldId id="264" r:id="rId24"/>
    <p:sldId id="304" r:id="rId25"/>
    <p:sldId id="307" r:id="rId26"/>
    <p:sldId id="310" r:id="rId27"/>
    <p:sldId id="311" r:id="rId28"/>
    <p:sldId id="333" r:id="rId29"/>
    <p:sldId id="394" r:id="rId30"/>
    <p:sldId id="387" r:id="rId31"/>
    <p:sldId id="390" r:id="rId32"/>
    <p:sldId id="391" r:id="rId33"/>
    <p:sldId id="392" r:id="rId34"/>
    <p:sldId id="349" r:id="rId35"/>
    <p:sldId id="353" r:id="rId36"/>
    <p:sldId id="356" r:id="rId37"/>
    <p:sldId id="357" r:id="rId38"/>
    <p:sldId id="326" r:id="rId39"/>
    <p:sldId id="388" r:id="rId40"/>
    <p:sldId id="389" r:id="rId41"/>
    <p:sldId id="364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369A"/>
    <a:srgbClr val="FF0000"/>
    <a:srgbClr val="675C74"/>
    <a:srgbClr val="5A2EA2"/>
    <a:srgbClr val="8E4285"/>
    <a:srgbClr val="4028A8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" d="100"/>
        <a:sy n="3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3D8596-DEA0-4BEB-B274-6AEE27ED495E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BD599-CF72-4040-8C1E-FBDFA0977E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0045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sz="6000" b="1" cap="none" spc="5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BDAC-2674-45E3-A04B-EBA3E2CA53E5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58DD-5C93-497A-AE97-2D0DC27F4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BDAC-2674-45E3-A04B-EBA3E2CA53E5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58DD-5C93-497A-AE97-2D0DC27F4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BDAC-2674-45E3-A04B-EBA3E2CA53E5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58DD-5C93-497A-AE97-2D0DC27F4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 algn="l">
              <a:defRPr sz="5400" b="1" cap="none" spc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BDAC-2674-45E3-A04B-EBA3E2CA53E5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58DD-5C93-497A-AE97-2D0DC27F4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BDAC-2674-45E3-A04B-EBA3E2CA53E5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58DD-5C93-497A-AE97-2D0DC27F4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BDAC-2674-45E3-A04B-EBA3E2CA53E5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58DD-5C93-497A-AE97-2D0DC27F4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BDAC-2674-45E3-A04B-EBA3E2CA53E5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58DD-5C93-497A-AE97-2D0DC27F4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BDAC-2674-45E3-A04B-EBA3E2CA53E5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58DD-5C93-497A-AE97-2D0DC27F4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BDAC-2674-45E3-A04B-EBA3E2CA53E5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58DD-5C93-497A-AE97-2D0DC27F4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onbok_zvezdopad.jp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 rot="5400000">
            <a:off x="-2862263" y="2862263"/>
            <a:ext cx="6858001" cy="1133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1600200"/>
            <a:ext cx="747238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FBDAC-2674-45E3-A04B-EBA3E2CA53E5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C58DD-5C93-497A-AE97-2D0DC27F4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b="1" kern="1200">
          <a:solidFill>
            <a:srgbClr val="7030A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4"/>
        </a:buBlip>
        <a:defRPr sz="2800" b="1" kern="1200">
          <a:solidFill>
            <a:srgbClr val="7030A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b="1" kern="1200">
          <a:solidFill>
            <a:srgbClr val="7030A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b="1" kern="1200">
          <a:solidFill>
            <a:srgbClr val="7030A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b="1" kern="1200">
          <a:solidFill>
            <a:srgbClr val="7030A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2.mid"/><Relationship Id="rId5" Type="http://schemas.openxmlformats.org/officeDocument/2006/relationships/image" Target="../media/image19.png"/><Relationship Id="rId4" Type="http://schemas.microsoft.com/office/2007/relationships/media" Target="../media/media2.mid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5" Type="http://schemas.openxmlformats.org/officeDocument/2006/relationships/image" Target="../media/image8.png"/><Relationship Id="rId4" Type="http://schemas.microsoft.com/office/2007/relationships/media" Target="../media/media1.mp3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mi8.com.ua/news203.html" TargetMode="External"/><Relationship Id="rId13" Type="http://schemas.openxmlformats.org/officeDocument/2006/relationships/hyperlink" Target="http://commodityhq.com/2012/the-highest-yielding-commodity-etf-is/" TargetMode="External"/><Relationship Id="rId18" Type="http://schemas.openxmlformats.org/officeDocument/2006/relationships/hyperlink" Target="http://tur.www.dailymail.co.uk/news/article-394693/The-men-working-days-knights.html" TargetMode="External"/><Relationship Id="rId26" Type="http://schemas.openxmlformats.org/officeDocument/2006/relationships/hyperlink" Target="http://ru.electionsmeter.com/polls/abdullah-of-saudi-arabia" TargetMode="External"/><Relationship Id="rId39" Type="http://schemas.openxmlformats.org/officeDocument/2006/relationships/hyperlink" Target="http://www.segodnya.ua/world/bukinhemckij-dvorets-ishchet-pocudomojku.html" TargetMode="External"/><Relationship Id="rId3" Type="http://schemas.openxmlformats.org/officeDocument/2006/relationships/hyperlink" Target="http://www.ausbt.com.au/review-eurostar-business-premier-class-london-to-paris" TargetMode="External"/><Relationship Id="rId21" Type="http://schemas.openxmlformats.org/officeDocument/2006/relationships/hyperlink" Target="http://mail.futuware.ru/comments/251141" TargetMode="External"/><Relationship Id="rId34" Type="http://schemas.openxmlformats.org/officeDocument/2006/relationships/hyperlink" Target="http://formanato.in.ua/products/show/c/lagernoe-snaryajenie-5/sc/flagi" TargetMode="External"/><Relationship Id="rId42" Type="http://schemas.openxmlformats.org/officeDocument/2006/relationships/hyperlink" Target="http://megainteresno.blogspot.com/2011/07/interesnie-fakti-ob-anglii.html" TargetMode="External"/><Relationship Id="rId7" Type="http://schemas.openxmlformats.org/officeDocument/2006/relationships/hyperlink" Target="http://puzzleit.ru/puzzles/view/10688" TargetMode="External"/><Relationship Id="rId12" Type="http://schemas.openxmlformats.org/officeDocument/2006/relationships/hyperlink" Target="http://shkoladetei.ru/1792-topiki-na-anglijjskom-dlja-shkolnikov-a-trip-to.html" TargetMode="External"/><Relationship Id="rId17" Type="http://schemas.openxmlformats.org/officeDocument/2006/relationships/hyperlink" Target="http://storyplaces.net/zamki/zamki_anglii/44-zamok_bodiam_istorija_v_kamne_vostochnyj_susseks.html" TargetMode="External"/><Relationship Id="rId25" Type="http://schemas.openxmlformats.org/officeDocument/2006/relationships/hyperlink" Target="http://www.7kanal.com/news.php3?id=277069" TargetMode="External"/><Relationship Id="rId33" Type="http://schemas.openxmlformats.org/officeDocument/2006/relationships/hyperlink" Target="http://www.realfacts.ru/index.php?newsid=2103" TargetMode="External"/><Relationship Id="rId38" Type="http://schemas.openxmlformats.org/officeDocument/2006/relationships/hyperlink" Target="http://www.shophelpcoupons.ru/deals/page14394.html" TargetMode="External"/><Relationship Id="rId2" Type="http://schemas.openxmlformats.org/officeDocument/2006/relationships/hyperlink" Target="http://omop.su/2004/01/6529.ph&#8230;" TargetMode="External"/><Relationship Id="rId16" Type="http://schemas.openxmlformats.org/officeDocument/2006/relationships/hyperlink" Target="http://gold.kp40.ru/index.php?cid=600&amp;nid=342" TargetMode="External"/><Relationship Id="rId20" Type="http://schemas.openxmlformats.org/officeDocument/2006/relationships/hyperlink" Target="http://veved.ru/news/25181-russkie-berezy-iz-verxnej-pyshmy-otpravyat-v-bukingemskij-dvorec.html" TargetMode="External"/><Relationship Id="rId29" Type="http://schemas.openxmlformats.org/officeDocument/2006/relationships/hyperlink" Target="http://timefree.me/socium/stoykost-duha-i-terpeniya/" TargetMode="External"/><Relationship Id="rId41" Type="http://schemas.openxmlformats.org/officeDocument/2006/relationships/hyperlink" Target="http://megainteresno.blogspot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ibir-prom.ru/world_news?page=21" TargetMode="External"/><Relationship Id="rId11" Type="http://schemas.openxmlformats.org/officeDocument/2006/relationships/hyperlink" Target="http://marrietta.ru/post179033310/" TargetMode="External"/><Relationship Id="rId24" Type="http://schemas.openxmlformats.org/officeDocument/2006/relationships/hyperlink" Target="http://news.74mail.ru/news.php?news_id=237568" TargetMode="External"/><Relationship Id="rId32" Type="http://schemas.openxmlformats.org/officeDocument/2006/relationships/hyperlink" Target="http://www.xc-tour.ru/Kondon_max.html" TargetMode="External"/><Relationship Id="rId37" Type="http://schemas.openxmlformats.org/officeDocument/2006/relationships/hyperlink" Target="http://www.edu54.ru/node/187071" TargetMode="External"/><Relationship Id="rId40" Type="http://schemas.openxmlformats.org/officeDocument/2006/relationships/hyperlink" Target="http://www.vesti.ru/videos?vid=477493&amp;cid=7" TargetMode="External"/><Relationship Id="rId5" Type="http://schemas.openxmlformats.org/officeDocument/2006/relationships/hyperlink" Target="http://trainclub.ru/view/v_anglii_vyyasnyayut_prichinu_ostanovki_poezdov_evrostar/" TargetMode="External"/><Relationship Id="rId15" Type="http://schemas.openxmlformats.org/officeDocument/2006/relationships/hyperlink" Target="http://lingvocat.com/blog/learn_english_in_london_tower/" TargetMode="External"/><Relationship Id="rId23" Type="http://schemas.openxmlformats.org/officeDocument/2006/relationships/hyperlink" Target="http://www.visualrian.ru/en/site/flow/category/politics/?startfrom=121752" TargetMode="External"/><Relationship Id="rId28" Type="http://schemas.openxmlformats.org/officeDocument/2006/relationships/hyperlink" Target="http://gs.sloboda.net/society/&#8230;" TargetMode="External"/><Relationship Id="rId36" Type="http://schemas.openxmlformats.org/officeDocument/2006/relationships/hyperlink" Target="http://nene.mylivepage.ru/wiki/1803/319" TargetMode="External"/><Relationship Id="rId10" Type="http://schemas.openxmlformats.org/officeDocument/2006/relationships/hyperlink" Target="http://www.yousmi.by/articles/6173/default/" TargetMode="External"/><Relationship Id="rId19" Type="http://schemas.openxmlformats.org/officeDocument/2006/relationships/hyperlink" Target="http://loveopium.ru/prazdniki/diamond_jubilee.html" TargetMode="External"/><Relationship Id="rId31" Type="http://schemas.openxmlformats.org/officeDocument/2006/relationships/hyperlink" Target="http://www.changing-the-guard.com/news-articles/changes-london-2012-2nd-edition.html" TargetMode="External"/><Relationship Id="rId44" Type="http://schemas.openxmlformats.org/officeDocument/2006/relationships/hyperlink" Target="http://obuvblog.ru/oformlenie-&#8230;" TargetMode="External"/><Relationship Id="rId4" Type="http://schemas.openxmlformats.org/officeDocument/2006/relationships/hyperlink" Target="http://furonka.ru/forum/32-698-1" TargetMode="External"/><Relationship Id="rId9" Type="http://schemas.openxmlformats.org/officeDocument/2006/relationships/hyperlink" Target="http://pazitiff.info/fotopodborki/4541-tuman-v-raznyx-stranax-mira.html" TargetMode="External"/><Relationship Id="rId14" Type="http://schemas.openxmlformats.org/officeDocument/2006/relationships/hyperlink" Target="http://budowleswiata.pl/tower-of-london.php" TargetMode="External"/><Relationship Id="rId22" Type="http://schemas.openxmlformats.org/officeDocument/2006/relationships/hyperlink" Target="http://pinterest.com/NJeanJohnson/" TargetMode="External"/><Relationship Id="rId27" Type="http://schemas.openxmlformats.org/officeDocument/2006/relationships/hyperlink" Target="http://wglam.ru/" TargetMode="External"/><Relationship Id="rId30" Type="http://schemas.openxmlformats.org/officeDocument/2006/relationships/hyperlink" Target="http://travelblog.viator.com/londons-top-5-walks/" TargetMode="External"/><Relationship Id="rId35" Type="http://schemas.openxmlformats.org/officeDocument/2006/relationships/hyperlink" Target="http://luchshiye.com/luchshie-mesta/zooparki?layout=blog" TargetMode="External"/><Relationship Id="rId43" Type="http://schemas.openxmlformats.org/officeDocument/2006/relationships/hyperlink" Target="http://news.day.az/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728192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chemeClr val="bg1"/>
                </a:solidFill>
              </a:rPr>
              <a:t>Путешествие по Англии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517232"/>
            <a:ext cx="1728192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18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5400600" cy="187220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Смена караула у 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Букингемского дворца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886200"/>
            <a:ext cx="3200400" cy="406896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2" r="-4722"/>
          <a:stretch/>
        </p:blipFill>
        <p:spPr bwMode="auto">
          <a:xfrm>
            <a:off x="3347864" y="2492896"/>
            <a:ext cx="4839093" cy="3672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3687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85184"/>
            <a:ext cx="7772400" cy="1512168"/>
          </a:xfrm>
        </p:spPr>
        <p:txBody>
          <a:bodyPr>
            <a:normAutofit/>
          </a:bodyPr>
          <a:lstStyle/>
          <a:p>
            <a:r>
              <a:rPr lang="ru-RU" sz="4000" dirty="0" err="1" smtClean="0">
                <a:solidFill>
                  <a:schemeClr val="bg1"/>
                </a:solidFill>
              </a:rPr>
              <a:t>Виндзорский</a:t>
            </a:r>
            <a:r>
              <a:rPr lang="ru-RU" sz="4000" dirty="0" smtClean="0">
                <a:solidFill>
                  <a:schemeClr val="bg1"/>
                </a:solidFill>
              </a:rPr>
              <a:t>  замок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4221088"/>
            <a:ext cx="2376264" cy="288032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20740"/>
            <a:ext cx="4896544" cy="367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5126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9832" y="1575147"/>
            <a:ext cx="3024336" cy="1512168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600" b="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ru-RU" sz="3600" b="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157192"/>
            <a:ext cx="8640960" cy="129614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 </a:t>
            </a:r>
            <a:r>
              <a:rPr lang="ru-RU" sz="4000" b="1" dirty="0" smtClean="0"/>
              <a:t>Заседание британского парламента </a:t>
            </a:r>
          </a:p>
          <a:p>
            <a:endParaRPr lang="ru-RU" sz="3600" b="1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50856"/>
            <a:ext cx="5926436" cy="324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7502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556792"/>
            <a:ext cx="3960440" cy="1008112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600" b="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ru-RU" sz="3600" b="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5157192"/>
            <a:ext cx="5864696" cy="1296144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Вестминстерский </a:t>
            </a:r>
            <a:r>
              <a:rPr lang="ru-RU" sz="4000" b="1" dirty="0"/>
              <a:t>дворец</a:t>
            </a:r>
            <a:endParaRPr lang="ru-RU" sz="4000" b="1" dirty="0" smtClean="0"/>
          </a:p>
          <a:p>
            <a:endParaRPr lang="ru-RU" sz="36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48635"/>
            <a:ext cx="5807554" cy="3582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7849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9"/>
            <a:ext cx="8964488" cy="1541735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Часовая башня </a:t>
            </a:r>
            <a:r>
              <a:rPr lang="ru-RU" sz="4000" dirty="0">
                <a:solidFill>
                  <a:schemeClr val="bg1"/>
                </a:solidFill>
              </a:rPr>
              <a:t>В</a:t>
            </a:r>
            <a:r>
              <a:rPr lang="ru-RU" sz="4000" dirty="0" smtClean="0">
                <a:solidFill>
                  <a:schemeClr val="bg1"/>
                </a:solidFill>
              </a:rPr>
              <a:t>естминстерского дворца 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729071"/>
            <a:ext cx="6400800" cy="1012297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Биг - Бен</a:t>
            </a:r>
            <a:endParaRPr lang="ru-RU" sz="4000" b="1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3174" y="1802384"/>
            <a:ext cx="4416440" cy="3832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Биг-Бена.mi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703432" y="174031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209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1484784"/>
            <a:ext cx="7543824" cy="3600400"/>
          </a:xfrm>
        </p:spPr>
        <p:txBody>
          <a:bodyPr>
            <a:normAutofit/>
          </a:bodyPr>
          <a:lstStyle/>
          <a:p>
            <a:r>
              <a:rPr lang="ru-RU" sz="4800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</a:rPr>
              <a:t>Традиции Великобритании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251348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5301208"/>
            <a:ext cx="6995120" cy="936104"/>
          </a:xfrm>
        </p:spPr>
        <p:txBody>
          <a:bodyPr>
            <a:normAutofit/>
          </a:bodyPr>
          <a:lstStyle/>
          <a:p>
            <a:r>
              <a:rPr lang="ru-RU" sz="4000" dirty="0"/>
              <a:t>Флаг Великобритании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80728"/>
            <a:ext cx="5010535" cy="3900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37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373216"/>
            <a:ext cx="7772400" cy="1224136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Автобусы Лондона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2276872"/>
            <a:ext cx="2520280" cy="11521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52736"/>
            <a:ext cx="480491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870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224136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Five o'clock tea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2276872"/>
            <a:ext cx="2520280" cy="11521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44824"/>
            <a:ext cx="4343211" cy="374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4771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4941168"/>
            <a:ext cx="7543824" cy="144016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000" dirty="0" smtClean="0"/>
              <a:t>Овсянка, сер.</a:t>
            </a:r>
            <a:endParaRPr lang="ru-RU" sz="40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44824"/>
            <a:ext cx="4608512" cy="259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7850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7904" y="4725144"/>
            <a:ext cx="2448272" cy="576064"/>
          </a:xfrm>
        </p:spPr>
        <p:txBody>
          <a:bodyPr>
            <a:noAutofit/>
          </a:bodyPr>
          <a:lstStyle/>
          <a:p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1700808"/>
            <a:ext cx="2448272" cy="72008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4475"/>
          <a:stretch/>
        </p:blipFill>
        <p:spPr bwMode="auto">
          <a:xfrm>
            <a:off x="2051720" y="1108368"/>
            <a:ext cx="6087541" cy="4320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357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157192"/>
            <a:ext cx="7772400" cy="1368152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40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Лондонский </a:t>
            </a:r>
            <a:r>
              <a:rPr lang="ru-RU" sz="4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зоопарк</a:t>
            </a:r>
            <a:endParaRPr lang="ru-RU" sz="40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2852936"/>
            <a:ext cx="2664296" cy="936104"/>
          </a:xfrm>
        </p:spPr>
        <p:txBody>
          <a:bodyPr>
            <a:normAutofit/>
          </a:bodyPr>
          <a:lstStyle/>
          <a:p>
            <a:endParaRPr lang="ru-RU" sz="9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2548" y="1124744"/>
            <a:ext cx="606177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929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1" y="5301208"/>
            <a:ext cx="7726813" cy="1224136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40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+mn-ea"/>
                <a:cs typeface="+mn-cs"/>
              </a:rPr>
              <a:t>Лондонское колесо обозрения  -</a:t>
            </a:r>
            <a:br>
              <a:rPr lang="ru-RU" sz="40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+mn-ea"/>
                <a:cs typeface="+mn-cs"/>
              </a:rPr>
            </a:br>
            <a:r>
              <a:rPr lang="ru-RU" sz="40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+mn-ea"/>
                <a:cs typeface="+mn-cs"/>
              </a:rPr>
              <a:t> "Око Лондона</a:t>
            </a:r>
            <a:r>
              <a:rPr lang="ru-RU" sz="4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+mn-ea"/>
                <a:cs typeface="+mn-cs"/>
              </a:rPr>
              <a:t>".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2996953"/>
            <a:ext cx="2736304" cy="111597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08896"/>
            <a:ext cx="5084475" cy="424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61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1" y="5301208"/>
            <a:ext cx="7726813" cy="1224136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40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+mn-ea"/>
                <a:cs typeface="+mn-cs"/>
              </a:rPr>
              <a:t>Лондонское м</a:t>
            </a:r>
            <a:r>
              <a:rPr lang="ru-RU" sz="4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+mn-ea"/>
                <a:cs typeface="+mn-cs"/>
              </a:rPr>
              <a:t>етро </a:t>
            </a:r>
            <a:r>
              <a:rPr lang="en-US" sz="4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+mn-ea"/>
                <a:cs typeface="+mn-cs"/>
              </a:rPr>
              <a:t>XIX </a:t>
            </a:r>
            <a:r>
              <a:rPr lang="ru-RU" sz="4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+mn-ea"/>
                <a:cs typeface="+mn-cs"/>
              </a:rPr>
              <a:t>века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2996953"/>
            <a:ext cx="2736304" cy="111597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67" r="-188"/>
          <a:stretch/>
        </p:blipFill>
        <p:spPr bwMode="auto">
          <a:xfrm>
            <a:off x="1691680" y="833680"/>
            <a:ext cx="6074296" cy="449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047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137448"/>
            <a:ext cx="7772400" cy="1387896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40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Стоунхендж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1628801"/>
            <a:ext cx="2808312" cy="360040"/>
          </a:xfrm>
        </p:spPr>
        <p:txBody>
          <a:bodyPr>
            <a:normAutofit fontScale="55000" lnSpcReduction="20000"/>
          </a:bodyPr>
          <a:lstStyle/>
          <a:p>
            <a:endParaRPr lang="ru-RU" sz="3600" b="1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08720"/>
            <a:ext cx="5638304" cy="422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4549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25144"/>
            <a:ext cx="7486600" cy="187220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Национальный парк «</a:t>
            </a:r>
            <a:r>
              <a:rPr lang="ru-RU" sz="4000" dirty="0" err="1" smtClean="0">
                <a:solidFill>
                  <a:schemeClr val="bg1"/>
                </a:solidFill>
              </a:rPr>
              <a:t>Сноудония</a:t>
            </a:r>
            <a:r>
              <a:rPr lang="ru-RU" sz="4000" dirty="0" smtClean="0">
                <a:solidFill>
                  <a:schemeClr val="bg1"/>
                </a:solidFill>
              </a:rPr>
              <a:t>»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1628800"/>
            <a:ext cx="2304256" cy="504056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19" y="1196752"/>
            <a:ext cx="5109021" cy="3391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982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9" y="5445224"/>
            <a:ext cx="6840760" cy="864096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4000" dirty="0">
                <a:solidFill>
                  <a:prstClr val="white"/>
                </a:solidFill>
                <a:ea typeface="+mn-ea"/>
                <a:cs typeface="+mn-cs"/>
              </a:rPr>
              <a:t>Оксфордский </a:t>
            </a:r>
            <a:r>
              <a:rPr lang="ru-RU" sz="4000" dirty="0" smtClean="0">
                <a:solidFill>
                  <a:prstClr val="white"/>
                </a:solidFill>
                <a:ea typeface="+mn-ea"/>
                <a:cs typeface="+mn-cs"/>
              </a:rPr>
              <a:t>университет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4077072"/>
            <a:ext cx="1368152" cy="504056"/>
          </a:xfrm>
        </p:spPr>
        <p:txBody>
          <a:bodyPr>
            <a:normAutofit/>
          </a:bodyPr>
          <a:lstStyle/>
          <a:p>
            <a:endParaRPr lang="ru-RU" sz="9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2736"/>
            <a:ext cx="5898113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051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486600" cy="1656184"/>
          </a:xfrm>
        </p:spPr>
        <p:txBody>
          <a:bodyPr>
            <a:noAutofit/>
          </a:bodyPr>
          <a:lstStyle/>
          <a:p>
            <a:pPr algn="l"/>
            <a:r>
              <a:rPr lang="ru-RU" sz="4400" dirty="0">
                <a:solidFill>
                  <a:schemeClr val="bg1"/>
                </a:solidFill>
              </a:rPr>
              <a:t>Англия – </a:t>
            </a:r>
            <a:r>
              <a:rPr lang="ru-RU" sz="4400" dirty="0" smtClean="0">
                <a:solidFill>
                  <a:schemeClr val="bg1"/>
                </a:solidFill>
              </a:rPr>
              <a:t>родина футбола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5301208"/>
            <a:ext cx="1944216" cy="360040"/>
          </a:xfrm>
        </p:spPr>
        <p:txBody>
          <a:bodyPr>
            <a:normAutofit/>
          </a:bodyPr>
          <a:lstStyle/>
          <a:p>
            <a:endParaRPr lang="ru-RU" sz="9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821546"/>
            <a:ext cx="4763772" cy="3018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9182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2708920"/>
            <a:ext cx="2232248" cy="864096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1584176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Футбол на улицах средневековой Англии</a:t>
            </a:r>
            <a:endParaRPr lang="ru-RU" sz="4000" b="1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84784"/>
            <a:ext cx="5482156" cy="3139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501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1368152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prstClr val="white"/>
                </a:solidFill>
              </a:rPr>
              <a:t>Футбольный матч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653136"/>
            <a:ext cx="7266384" cy="985664"/>
          </a:xfrm>
        </p:spPr>
        <p:txBody>
          <a:bodyPr>
            <a:noAutofit/>
          </a:bodyPr>
          <a:lstStyle/>
          <a:p>
            <a:r>
              <a:rPr lang="ru-RU" sz="4000" b="1" dirty="0"/>
              <a:t>на лужайке  Букингемского дворца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4304" y="1988840"/>
            <a:ext cx="7122368" cy="2341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6698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1412776"/>
            <a:ext cx="7543824" cy="3240360"/>
          </a:xfrm>
        </p:spPr>
        <p:txBody>
          <a:bodyPr>
            <a:normAutofit/>
          </a:bodyPr>
          <a:lstStyle/>
          <a:p>
            <a:r>
              <a:rPr lang="ru-RU" sz="5400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</a:rPr>
              <a:t>Игра со зрителями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131341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229200"/>
            <a:ext cx="8280920" cy="1080120"/>
          </a:xfrm>
        </p:spPr>
        <p:txBody>
          <a:bodyPr>
            <a:noAutofit/>
          </a:bodyPr>
          <a:lstStyle/>
          <a:p>
            <a:pPr lvl="0" algn="r">
              <a:spcBef>
                <a:spcPct val="20000"/>
              </a:spcBef>
            </a:pPr>
            <a:r>
              <a:rPr lang="ru-RU" sz="32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Поезда «</a:t>
            </a:r>
            <a:r>
              <a:rPr lang="ru-RU" sz="3200" b="0" spc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Евростар</a:t>
            </a:r>
            <a:r>
              <a:rPr lang="ru-RU" sz="32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» передвигаются </a:t>
            </a:r>
            <a:br>
              <a:rPr lang="ru-RU" sz="32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</a:br>
            <a:r>
              <a:rPr lang="ru-RU" sz="32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по </a:t>
            </a:r>
            <a:r>
              <a:rPr lang="ru-RU" sz="3200" b="0" spc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Евротоннелю</a:t>
            </a:r>
            <a:r>
              <a:rPr lang="ru-RU" sz="32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 со скоростью 160 км/ч.</a:t>
            </a:r>
            <a:br>
              <a:rPr lang="ru-RU" sz="32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</a:br>
            <a:endParaRPr lang="ru-RU" sz="3200" b="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1412776"/>
            <a:ext cx="2952328" cy="720080"/>
          </a:xfrm>
        </p:spPr>
        <p:txBody>
          <a:bodyPr>
            <a:noAutofit/>
          </a:bodyPr>
          <a:lstStyle/>
          <a:p>
            <a:pPr lvl="0"/>
            <a:endParaRPr lang="ru-RU" sz="28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908720"/>
            <a:ext cx="5041939" cy="3755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454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63688" y="2133600"/>
            <a:ext cx="2088232" cy="115093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8E4285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/>
              <a:t/>
            </a:r>
            <a:br>
              <a:rPr lang="ru-RU" dirty="0"/>
            </a:br>
            <a:r>
              <a:rPr lang="en-US" sz="4900" cap="none" dirty="0" smtClean="0">
                <a:ln>
                  <a:noFill/>
                </a:ln>
                <a:solidFill>
                  <a:srgbClr val="8E4285"/>
                </a:solidFill>
                <a:effectLst/>
                <a:latin typeface="Times New Roman" pitchFamily="18" charset="0"/>
                <a:cs typeface="Times New Roman" pitchFamily="18" charset="0"/>
              </a:rPr>
              <a:t>boy</a:t>
            </a:r>
            <a:endParaRPr lang="ru-RU" sz="49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1289" y="1700808"/>
            <a:ext cx="3883079" cy="4666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907704" y="476672"/>
            <a:ext cx="68407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  <a:t>Это должен знать любой:</a:t>
            </a:r>
            <a:br>
              <a:rPr lang="ru-RU" sz="3600" b="1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</a:br>
            <a:r>
              <a:rPr lang="ru-RU" sz="3600" b="1" i="1" dirty="0">
                <a:solidFill>
                  <a:srgbClr val="8E4285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  <a:t>Мальчик </a:t>
            </a:r>
            <a:r>
              <a:rPr lang="ru-RU" sz="3600" b="1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  <a:t> по-английски –  …</a:t>
            </a:r>
            <a:r>
              <a:rPr lang="ru-RU" sz="3600" b="1" i="1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  <a:t/>
            </a:r>
            <a:br>
              <a:rPr lang="ru-RU" sz="3600" b="1" i="1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0711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465414" y="404664"/>
            <a:ext cx="4499073" cy="1800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  <a:t>Бантик в девичьей косе,</a:t>
            </a:r>
            <a:br>
              <a:rPr lang="ru-RU" sz="2800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</a:br>
            <a:r>
              <a:rPr lang="ru-RU" sz="2800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  <a:t>Словно мак, расцвел.</a:t>
            </a:r>
            <a:br>
              <a:rPr lang="ru-RU" sz="2800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</a:br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  <a:t>Девочка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  <a:t> </a:t>
            </a:r>
            <a:r>
              <a:rPr lang="ru-RU" sz="2800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  <a:t>– мы знаем все,</a:t>
            </a:r>
            <a:br>
              <a:rPr lang="ru-RU" sz="2800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</a:br>
            <a:r>
              <a:rPr lang="ru-RU" sz="2800" dirty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  <a:t>По-английски … </a:t>
            </a:r>
            <a:r>
              <a:rPr lang="ru-RU" sz="2800" dirty="0" smtClean="0">
                <a:solidFill>
                  <a:srgbClr val="5A2EA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  <a:ea typeface="+mj-ea"/>
                <a:cs typeface="+mj-cs"/>
              </a:rPr>
              <a:t>.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34265"/>
            <a:ext cx="3486135" cy="55237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80112" y="242088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girl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599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764704"/>
            <a:ext cx="7543824" cy="1080120"/>
          </a:xfrm>
        </p:spPr>
        <p:txBody>
          <a:bodyPr>
            <a:normAutofit fontScale="90000"/>
          </a:bodyPr>
          <a:lstStyle/>
          <a:p>
            <a:r>
              <a:rPr lang="ru-RU" sz="3600" i="1" cap="none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latin typeface="Book Antiqua" pitchFamily="18" charset="0"/>
              </a:rPr>
              <a:t>Книга</a:t>
            </a:r>
            <a:r>
              <a:rPr lang="ru-RU" sz="36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  <a:t> – твой надежный друг.</a:t>
            </a:r>
            <a:br>
              <a:rPr lang="ru-RU" sz="36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</a:br>
            <a:r>
              <a:rPr lang="ru-RU" sz="36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  <a:t>По-английски книга – … .</a:t>
            </a:r>
            <a:r>
              <a:rPr lang="ru-RU" sz="3600" i="1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  <a:t/>
            </a:r>
            <a:br>
              <a:rPr lang="ru-RU" sz="3600" i="1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8840"/>
            <a:ext cx="3578225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16216" y="2204864"/>
            <a:ext cx="165618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900" b="1" dirty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book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6041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620688"/>
            <a:ext cx="7543824" cy="1656184"/>
          </a:xfrm>
        </p:spPr>
        <p:txBody>
          <a:bodyPr>
            <a:noAutofit/>
          </a:bodyPr>
          <a:lstStyle/>
          <a:p>
            <a:r>
              <a:rPr lang="ru-RU" sz="28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  <a:t>Моя</a:t>
            </a:r>
            <a:r>
              <a:rPr lang="ru-RU" sz="2800" cap="none" dirty="0">
                <a:ln>
                  <a:noFill/>
                </a:ln>
                <a:solidFill>
                  <a:prstClr val="black"/>
                </a:solidFill>
                <a:effectLst/>
                <a:latin typeface="Book Antiqua" pitchFamily="18" charset="0"/>
              </a:rPr>
              <a:t> </a:t>
            </a:r>
            <a:r>
              <a:rPr lang="ru-RU" sz="2800" i="1" cap="none" dirty="0">
                <a:ln>
                  <a:noFill/>
                </a:ln>
                <a:solidFill>
                  <a:srgbClr val="996633"/>
                </a:solidFill>
                <a:effectLst/>
                <a:latin typeface="Book Antiqua" pitchFamily="18" charset="0"/>
              </a:rPr>
              <a:t>парта</a:t>
            </a:r>
            <a:r>
              <a:rPr lang="ru-RU" sz="2800" i="1" cap="none" dirty="0">
                <a:ln>
                  <a:noFill/>
                </a:ln>
                <a:solidFill>
                  <a:prstClr val="black"/>
                </a:solidFill>
                <a:effectLst/>
                <a:latin typeface="Book Antiqua" pitchFamily="18" charset="0"/>
              </a:rPr>
              <a:t> </a:t>
            </a:r>
            <a:r>
              <a:rPr lang="ru-RU" sz="28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  <a:t>просто блеск!</a:t>
            </a:r>
            <a:br>
              <a:rPr lang="ru-RU" sz="28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</a:br>
            <a:r>
              <a:rPr lang="ru-RU" sz="28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  <a:t>Точно мне по росту.</a:t>
            </a:r>
            <a:br>
              <a:rPr lang="ru-RU" sz="28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</a:br>
            <a:r>
              <a:rPr lang="ru-RU" sz="28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  <a:t>Парта - по-английски … </a:t>
            </a:r>
            <a:r>
              <a:rPr lang="en-US" sz="28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  <a:t>. </a:t>
            </a:r>
            <a:r>
              <a:rPr lang="ru-RU" sz="28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  <a:t/>
            </a:r>
            <a:br>
              <a:rPr lang="ru-RU" sz="28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</a:br>
            <a:r>
              <a:rPr lang="ru-RU" sz="28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  <a:t>Это ведь так просто!</a:t>
            </a:r>
            <a:br>
              <a:rPr lang="ru-RU" sz="28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</a:rPr>
            </a:b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3" y="2965411"/>
            <a:ext cx="5544616" cy="348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5696" y="242088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9966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desk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754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279746"/>
            <a:ext cx="2448272" cy="2435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2002234"/>
          </a:xfrm>
        </p:spPr>
        <p:txBody>
          <a:bodyPr>
            <a:norm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32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  <a:ea typeface="+mn-ea"/>
                <a:cs typeface="+mn-cs"/>
              </a:rPr>
              <a:t>Мы идем играть в футбол.</a:t>
            </a:r>
            <a:br>
              <a:rPr lang="ru-RU" sz="32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  <a:ea typeface="+mn-ea"/>
                <a:cs typeface="+mn-cs"/>
              </a:rPr>
            </a:br>
            <a:r>
              <a:rPr lang="ru-RU" sz="3200" i="1" cap="none" dirty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+mn-ea"/>
                <a:cs typeface="+mn-cs"/>
              </a:rPr>
              <a:t>Мячик</a:t>
            </a:r>
            <a:r>
              <a:rPr lang="ru-RU" sz="32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  <a:ea typeface="+mn-ea"/>
                <a:cs typeface="+mn-cs"/>
              </a:rPr>
              <a:t> – по-английски …</a:t>
            </a:r>
            <a:endParaRPr lang="ru-RU" sz="3200" dirty="0">
              <a:solidFill>
                <a:srgbClr val="6A369A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2564904"/>
            <a:ext cx="18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ball</a:t>
            </a:r>
            <a:r>
              <a:rPr lang="ru-RU" sz="54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54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432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20888"/>
            <a:ext cx="3024336" cy="3606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48680"/>
            <a:ext cx="5157216" cy="2160240"/>
          </a:xfrm>
        </p:spPr>
        <p:txBody>
          <a:bodyPr>
            <a:norm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sz="3200" i="1" cap="none" dirty="0">
                <a:ln>
                  <a:noFill/>
                </a:ln>
                <a:solidFill>
                  <a:srgbClr val="FF3300"/>
                </a:solidFill>
                <a:effectLst/>
                <a:latin typeface="Book Antiqua" pitchFamily="18" charset="0"/>
                <a:ea typeface="+mn-ea"/>
                <a:cs typeface="+mn-cs"/>
              </a:rPr>
              <a:t>Кот</a:t>
            </a:r>
            <a:r>
              <a:rPr lang="ru-RU" sz="3200" cap="none" dirty="0">
                <a:ln>
                  <a:noFill/>
                </a:ln>
                <a:solidFill>
                  <a:srgbClr val="FF3300"/>
                </a:solidFill>
                <a:effectLst/>
                <a:latin typeface="Book Antiqua" pitchFamily="18" charset="0"/>
                <a:ea typeface="+mn-ea"/>
                <a:cs typeface="+mn-cs"/>
              </a:rPr>
              <a:t> </a:t>
            </a:r>
            <a:r>
              <a:rPr lang="ru-RU" sz="3200" cap="none" dirty="0">
                <a:ln>
                  <a:noFill/>
                </a:ln>
                <a:solidFill>
                  <a:srgbClr val="5A2EA2"/>
                </a:solidFill>
                <a:effectLst/>
                <a:latin typeface="Book Antiqua" pitchFamily="18" charset="0"/>
                <a:ea typeface="+mn-ea"/>
                <a:cs typeface="+mn-cs"/>
              </a:rPr>
              <a:t>стащил и съел омлет.</a:t>
            </a:r>
            <a:br>
              <a:rPr lang="ru-RU" sz="3200" cap="none" dirty="0">
                <a:ln>
                  <a:noFill/>
                </a:ln>
                <a:solidFill>
                  <a:srgbClr val="5A2EA2"/>
                </a:solidFill>
                <a:effectLst/>
                <a:latin typeface="Book Antiqua" pitchFamily="18" charset="0"/>
                <a:ea typeface="+mn-ea"/>
                <a:cs typeface="+mn-cs"/>
              </a:rPr>
            </a:br>
            <a:r>
              <a:rPr lang="ru-RU" sz="3200" cap="none" dirty="0">
                <a:ln>
                  <a:noFill/>
                </a:ln>
                <a:solidFill>
                  <a:srgbClr val="5A2EA2"/>
                </a:solidFill>
                <a:effectLst/>
                <a:latin typeface="Book Antiqua" pitchFamily="18" charset="0"/>
                <a:ea typeface="+mn-ea"/>
                <a:cs typeface="+mn-cs"/>
              </a:rPr>
              <a:t>Он воришка, этот … .</a:t>
            </a:r>
            <a:r>
              <a:rPr lang="ru-RU" sz="3200" i="1" cap="none" dirty="0">
                <a:ln>
                  <a:noFill/>
                </a:ln>
                <a:solidFill>
                  <a:srgbClr val="5A2EA2"/>
                </a:solidFill>
                <a:effectLst/>
                <a:latin typeface="Book Antiqua" pitchFamily="18" charset="0"/>
                <a:ea typeface="+mn-ea"/>
                <a:cs typeface="+mn-cs"/>
              </a:rPr>
              <a:t/>
            </a:r>
            <a:br>
              <a:rPr lang="ru-RU" sz="3200" i="1" cap="none" dirty="0">
                <a:ln>
                  <a:noFill/>
                </a:ln>
                <a:solidFill>
                  <a:srgbClr val="5A2EA2"/>
                </a:solidFill>
                <a:effectLst/>
                <a:latin typeface="Book Antiqua" pitchFamily="18" charset="0"/>
                <a:ea typeface="+mn-ea"/>
                <a:cs typeface="+mn-cs"/>
              </a:rPr>
            </a:br>
            <a:endParaRPr lang="ru-RU" sz="3200" dirty="0">
              <a:solidFill>
                <a:srgbClr val="5A2EA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3140968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cat</a:t>
            </a:r>
            <a:r>
              <a:rPr lang="ru-RU" sz="54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54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675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1786210"/>
          </a:xfrm>
        </p:spPr>
        <p:txBody>
          <a:bodyPr>
            <a:norm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3200" cap="none" dirty="0">
                <a:ln>
                  <a:noFill/>
                </a:ln>
                <a:solidFill>
                  <a:srgbClr val="5A2EA2"/>
                </a:solidFill>
                <a:effectLst/>
                <a:latin typeface="Book Antiqua" pitchFamily="18" charset="0"/>
                <a:ea typeface="+mn-ea"/>
                <a:cs typeface="+mn-cs"/>
              </a:rPr>
              <a:t>Мой пудель вовсе не щенок,</a:t>
            </a:r>
            <a:br>
              <a:rPr lang="ru-RU" sz="3200" cap="none" dirty="0">
                <a:ln>
                  <a:noFill/>
                </a:ln>
                <a:solidFill>
                  <a:srgbClr val="5A2EA2"/>
                </a:solidFill>
                <a:effectLst/>
                <a:latin typeface="Book Antiqua" pitchFamily="18" charset="0"/>
                <a:ea typeface="+mn-ea"/>
                <a:cs typeface="+mn-cs"/>
              </a:rPr>
            </a:br>
            <a:r>
              <a:rPr lang="ru-RU" sz="3200" cap="none" dirty="0">
                <a:ln>
                  <a:noFill/>
                </a:ln>
                <a:solidFill>
                  <a:srgbClr val="5A2EA2"/>
                </a:solidFill>
                <a:effectLst/>
                <a:latin typeface="Book Antiqua" pitchFamily="18" charset="0"/>
                <a:ea typeface="+mn-ea"/>
                <a:cs typeface="+mn-cs"/>
              </a:rPr>
              <a:t>А взрослая </a:t>
            </a:r>
            <a:r>
              <a:rPr lang="ru-RU" sz="3200" i="1" cap="none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 Antiqua" pitchFamily="18" charset="0"/>
                <a:ea typeface="+mn-ea"/>
                <a:cs typeface="+mn-cs"/>
              </a:rPr>
              <a:t>собака</a:t>
            </a:r>
            <a:r>
              <a:rPr lang="ru-RU" sz="3200" cap="none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 Antiqua" pitchFamily="18" charset="0"/>
                <a:ea typeface="+mn-ea"/>
                <a:cs typeface="+mn-cs"/>
              </a:rPr>
              <a:t> </a:t>
            </a:r>
            <a:r>
              <a:rPr lang="ru-RU" sz="3200" cap="none" dirty="0">
                <a:ln>
                  <a:noFill/>
                </a:ln>
                <a:solidFill>
                  <a:prstClr val="black"/>
                </a:solidFill>
                <a:effectLst/>
                <a:latin typeface="Book Antiqua" pitchFamily="18" charset="0"/>
                <a:ea typeface="+mn-ea"/>
                <a:cs typeface="+mn-cs"/>
              </a:rPr>
              <a:t>– </a:t>
            </a:r>
            <a:r>
              <a:rPr lang="ru-RU" sz="3200" cap="none" dirty="0">
                <a:ln>
                  <a:noFill/>
                </a:ln>
                <a:solidFill>
                  <a:srgbClr val="5A2EA2"/>
                </a:solidFill>
                <a:effectLst/>
                <a:latin typeface="Book Antiqua" pitchFamily="18" charset="0"/>
                <a:ea typeface="+mn-ea"/>
                <a:cs typeface="+mn-cs"/>
              </a:rPr>
              <a:t>… .</a:t>
            </a:r>
            <a:r>
              <a:rPr lang="ru-RU" sz="3200" i="1" cap="none" dirty="0">
                <a:ln>
                  <a:noFill/>
                </a:ln>
                <a:solidFill>
                  <a:prstClr val="black"/>
                </a:solidFill>
                <a:effectLst/>
                <a:latin typeface="Book Antiqua" pitchFamily="18" charset="0"/>
                <a:ea typeface="+mn-ea"/>
                <a:cs typeface="+mn-cs"/>
              </a:rPr>
              <a:t/>
            </a:r>
            <a:br>
              <a:rPr lang="ru-RU" sz="3200" i="1" cap="none" dirty="0">
                <a:ln>
                  <a:noFill/>
                </a:ln>
                <a:solidFill>
                  <a:prstClr val="black"/>
                </a:solidFill>
                <a:effectLst/>
                <a:latin typeface="Book Antiqua" pitchFamily="18" charset="0"/>
                <a:ea typeface="+mn-ea"/>
                <a:cs typeface="+mn-cs"/>
              </a:rPr>
            </a:br>
            <a:endParaRPr lang="ru-RU" sz="3200" dirty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3264" y="2132856"/>
            <a:ext cx="3168352" cy="4340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1720" y="2420888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dog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0185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178650"/>
            <a:ext cx="4896544" cy="228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620688"/>
            <a:ext cx="7543824" cy="1440160"/>
          </a:xfrm>
        </p:spPr>
        <p:txBody>
          <a:bodyPr>
            <a:no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sz="32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  <a:ea typeface="+mn-ea"/>
                <a:cs typeface="+mn-cs"/>
              </a:rPr>
              <a:t>Мы поехали, пока!</a:t>
            </a:r>
            <a:br>
              <a:rPr lang="ru-RU" sz="32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  <a:ea typeface="+mn-ea"/>
                <a:cs typeface="+mn-cs"/>
              </a:rPr>
            </a:br>
            <a:r>
              <a:rPr lang="ru-RU" sz="3200" i="1" cap="none" dirty="0">
                <a:ln>
                  <a:noFill/>
                </a:ln>
                <a:solidFill>
                  <a:srgbClr val="8E4285"/>
                </a:solidFill>
                <a:effectLst/>
                <a:latin typeface="Book Antiqua" pitchFamily="18" charset="0"/>
                <a:ea typeface="+mn-ea"/>
                <a:cs typeface="+mn-cs"/>
              </a:rPr>
              <a:t>Машина</a:t>
            </a:r>
            <a:r>
              <a:rPr lang="ru-RU" sz="3200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  <a:ea typeface="+mn-ea"/>
                <a:cs typeface="+mn-cs"/>
              </a:rPr>
              <a:t> по-английски – …  </a:t>
            </a:r>
            <a:r>
              <a:rPr lang="ru-RU" sz="3200" i="1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  <a:ea typeface="+mn-ea"/>
                <a:cs typeface="+mn-cs"/>
              </a:rPr>
              <a:t>.</a:t>
            </a:r>
            <a:br>
              <a:rPr lang="ru-RU" sz="3200" i="1" cap="none" dirty="0">
                <a:ln>
                  <a:noFill/>
                </a:ln>
                <a:solidFill>
                  <a:srgbClr val="6A369A"/>
                </a:solidFill>
                <a:effectLst/>
                <a:latin typeface="Book Antiqua" pitchFamily="18" charset="0"/>
                <a:ea typeface="+mn-ea"/>
                <a:cs typeface="+mn-cs"/>
              </a:rPr>
            </a:br>
            <a:endParaRPr lang="ru-RU" sz="3200" dirty="0">
              <a:solidFill>
                <a:srgbClr val="6A369A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2204864"/>
            <a:ext cx="1800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8E4285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car</a:t>
            </a:r>
            <a:r>
              <a:rPr lang="ru-RU" sz="6000" b="1" dirty="0">
                <a:solidFill>
                  <a:srgbClr val="9933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6000" b="1" dirty="0">
                <a:solidFill>
                  <a:srgbClr val="9933FF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416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4509120"/>
            <a:ext cx="5328592" cy="648072"/>
          </a:xfrm>
        </p:spPr>
        <p:txBody>
          <a:bodyPr>
            <a:normAutofit fontScale="90000"/>
          </a:bodyPr>
          <a:lstStyle/>
          <a:p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1916832"/>
            <a:ext cx="2520280" cy="144016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2858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846640" cy="496855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Добро пожаловать в Англию !</a:t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/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smtClean="0">
                <a:solidFill>
                  <a:schemeClr val="bg1"/>
                </a:solidFill>
              </a:rPr>
              <a:t>Welcome to England!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5949280"/>
            <a:ext cx="2520280" cy="288032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25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229200"/>
            <a:ext cx="8820472" cy="144016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Лондон – столица Великобритании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1700808"/>
            <a:ext cx="2304256" cy="504056"/>
          </a:xfrm>
        </p:spPr>
        <p:txBody>
          <a:bodyPr>
            <a:normAutofit/>
          </a:bodyPr>
          <a:lstStyle/>
          <a:p>
            <a:endParaRPr lang="ru-RU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03920"/>
            <a:ext cx="3473193" cy="45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SherlockHolmes_ Финал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899592" y="62068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068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3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543824" cy="908720"/>
          </a:xfrm>
        </p:spPr>
        <p:txBody>
          <a:bodyPr>
            <a:normAutofit/>
          </a:bodyPr>
          <a:lstStyle/>
          <a:p>
            <a:r>
              <a:rPr lang="ru-RU" sz="4000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</a:rPr>
              <a:t>ИСТОЧНИКИ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980728"/>
            <a:ext cx="6995120" cy="587727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1400" dirty="0">
                <a:ln>
                  <a:prstDash val="solid"/>
                </a:ln>
                <a:solidFill>
                  <a:prstClr val="white"/>
                </a:solidFill>
                <a:hlinkClick r:id="rId2"/>
              </a:rPr>
              <a:t>http://omop.su/2004/01/6529.ph…</a:t>
            </a:r>
            <a:r>
              <a:rPr lang="ru-RU" sz="14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4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3"/>
              </a:rPr>
              <a:t>http://www.ausbt.com.au/review…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4"/>
              </a:rPr>
              <a:t>http://furonka.ru/forum/32-698…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5"/>
              </a:rPr>
              <a:t>http://trainclub.ru/view/v_ang…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6"/>
              </a:rPr>
              <a:t>http://sibir-prom.ru/world_new…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7"/>
              </a:rPr>
              <a:t>http://puzzleit.ru/puzzles/vie…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8"/>
              </a:rPr>
              <a:t>http://mi8.com.ua/news203.html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9"/>
              </a:rPr>
              <a:t>http://pazitiff.info/fotopodbo…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10"/>
              </a:rPr>
              <a:t>http://www.yousmi.by/articles/…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11"/>
              </a:rPr>
              <a:t>http://marrietta.ru/post179033…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12"/>
              </a:rPr>
              <a:t>http://shkoladetei.ru/1792-top…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13"/>
              </a:rPr>
              <a:t>http://commodityhq.com/2012/th…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> </a:t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14"/>
              </a:rPr>
              <a:t>http://budowleswiata.pl/tower-…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15"/>
              </a:rPr>
              <a:t>http://lingvocat.com/blog/lear…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16"/>
              </a:rPr>
              <a:t>http://gold.kp40.ru/index.php?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17"/>
              </a:rPr>
              <a:t>http://storyplaces.net/zamki/z…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18"/>
              </a:rPr>
              <a:t>http://@tur.www.dailymail.co.u…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19"/>
              </a:rPr>
              <a:t>http://loveopium.ru/prazdniki/diamond_jubilee.html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> </a:t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> 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0"/>
              </a:rPr>
              <a:t>http://veved.ru/news/25181-rus…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1"/>
              </a:rPr>
              <a:t>http://mail.futuware.ru/commen…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2"/>
              </a:rPr>
              <a:t>http://pinterest.com/NJeanJohn…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en-US" sz="1800" dirty="0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http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://</a:t>
            </a:r>
            <a:r>
              <a:rPr lang="en-US" sz="1800" dirty="0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www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.</a:t>
            </a:r>
            <a:r>
              <a:rPr lang="en-US" sz="1800" dirty="0" err="1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visualrian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.</a:t>
            </a:r>
            <a:r>
              <a:rPr lang="en-US" sz="1800" dirty="0" err="1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ru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/</a:t>
            </a:r>
            <a:r>
              <a:rPr lang="en-US" sz="1800" dirty="0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en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/</a:t>
            </a:r>
            <a:r>
              <a:rPr lang="en-US" sz="1800" dirty="0" err="1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si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3"/>
              </a:rPr>
              <a:t>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en-US" sz="1800" dirty="0">
                <a:ln>
                  <a:prstDash val="solid"/>
                </a:ln>
                <a:solidFill>
                  <a:prstClr val="white"/>
                </a:solidFill>
                <a:hlinkClick r:id="rId24"/>
              </a:rPr>
              <a:t>http://news.74mail.ru/</a:t>
            </a:r>
            <a:r>
              <a:rPr lang="en-US" sz="1800" dirty="0" err="1">
                <a:ln>
                  <a:prstDash val="solid"/>
                </a:ln>
                <a:solidFill>
                  <a:prstClr val="white"/>
                </a:solidFill>
                <a:hlinkClick r:id="rId24"/>
              </a:rPr>
              <a:t>news.php</a:t>
            </a:r>
            <a:r>
              <a:rPr lang="en-US" sz="1800" dirty="0">
                <a:ln>
                  <a:prstDash val="solid"/>
                </a:ln>
                <a:solidFill>
                  <a:prstClr val="white"/>
                </a:solidFill>
                <a:hlinkClick r:id="rId24"/>
              </a:rPr>
              <a:t>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5"/>
              </a:rPr>
              <a:t>http://www.7kanal.com/news.php…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en-US" sz="1800" dirty="0">
                <a:ln>
                  <a:prstDash val="solid"/>
                </a:ln>
                <a:solidFill>
                  <a:prstClr val="white"/>
                </a:solidFill>
                <a:hlinkClick r:id="rId26"/>
              </a:rPr>
              <a:t>http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6"/>
              </a:rPr>
              <a:t>://</a:t>
            </a:r>
            <a:r>
              <a:rPr lang="en-US" sz="1800" dirty="0" err="1">
                <a:ln>
                  <a:prstDash val="solid"/>
                </a:ln>
                <a:solidFill>
                  <a:prstClr val="white"/>
                </a:solidFill>
                <a:hlinkClick r:id="rId26"/>
              </a:rPr>
              <a:t>ru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6"/>
              </a:rPr>
              <a:t>.</a:t>
            </a:r>
            <a:r>
              <a:rPr lang="en-US" sz="1800" dirty="0" err="1">
                <a:ln>
                  <a:prstDash val="solid"/>
                </a:ln>
                <a:solidFill>
                  <a:prstClr val="white"/>
                </a:solidFill>
                <a:hlinkClick r:id="rId26"/>
              </a:rPr>
              <a:t>electionsmeter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6"/>
              </a:rPr>
              <a:t>.</a:t>
            </a:r>
            <a:r>
              <a:rPr lang="en-US" sz="1800" dirty="0">
                <a:ln>
                  <a:prstDash val="solid"/>
                </a:ln>
                <a:solidFill>
                  <a:prstClr val="white"/>
                </a:solidFill>
                <a:hlinkClick r:id="rId26"/>
              </a:rPr>
              <a:t>com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6"/>
              </a:rPr>
              <a:t>/</a:t>
            </a:r>
            <a:r>
              <a:rPr lang="en-US" sz="1800" dirty="0">
                <a:ln>
                  <a:prstDash val="solid"/>
                </a:ln>
                <a:solidFill>
                  <a:prstClr val="white"/>
                </a:solidFill>
                <a:hlinkClick r:id="rId26"/>
              </a:rPr>
              <a:t>p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6"/>
              </a:rPr>
              <a:t>…</a:t>
            </a: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  <a:hlinkClick r:id="rId27"/>
              </a:rPr>
              <a:t>http://</a:t>
            </a:r>
            <a:r>
              <a:rPr lang="ru-RU" sz="1800" dirty="0" smtClean="0">
                <a:ln>
                  <a:prstDash val="solid"/>
                </a:ln>
                <a:solidFill>
                  <a:prstClr val="white"/>
                </a:solidFill>
                <a:hlinkClick r:id="rId27"/>
              </a:rPr>
              <a:t>wglam.ru/</a:t>
            </a:r>
            <a:endParaRPr lang="ru-RU" sz="1800" dirty="0">
              <a:ln>
                <a:prstDash val="solid"/>
              </a:ln>
              <a:solidFill>
                <a:prstClr val="white"/>
              </a:solidFill>
            </a:endParaRPr>
          </a:p>
          <a:p>
            <a:pPr marL="0" indent="0">
              <a:buNone/>
            </a:pPr>
            <a:r>
              <a:rPr lang="ru-RU" sz="1800" dirty="0" smtClean="0">
                <a:ln>
                  <a:prstDash val="solid"/>
                </a:ln>
                <a:solidFill>
                  <a:srgbClr val="6A369A"/>
                </a:solidFill>
                <a:hlinkClick r:id="rId28"/>
              </a:rPr>
              <a:t>http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28"/>
              </a:rPr>
              <a:t>://gs.sloboda.net/society/…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29"/>
              </a:rPr>
              <a:t>http://timefree.me/socium/stoy…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30"/>
              </a:rPr>
              <a:t>http://travelblog.viator.com/l…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31"/>
              </a:rPr>
              <a:t>http://www.changing-the-guard.…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32"/>
              </a:rPr>
              <a:t>http://www.xc-tour.ru/Kondon_m…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33"/>
              </a:rPr>
              <a:t>http://www.realfacts.ru/index.…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34"/>
              </a:rPr>
              <a:t>http://formanato.in.ua/product…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35"/>
              </a:rPr>
              <a:t>http://luchshiye.com/luchshie-…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36"/>
              </a:rPr>
              <a:t>http://nene.mylivepage.ru/wiki…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>. </a:t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37"/>
              </a:rPr>
              <a:t>http://www.edu54.ru/node/18707</a:t>
            </a:r>
            <a:r>
              <a:rPr lang="ru-RU" sz="1800" dirty="0" smtClean="0">
                <a:ln>
                  <a:prstDash val="solid"/>
                </a:ln>
                <a:solidFill>
                  <a:srgbClr val="6A369A"/>
                </a:solidFill>
                <a:hlinkClick r:id="rId37"/>
              </a:rPr>
              <a:t>…</a:t>
            </a:r>
            <a:endParaRPr lang="ru-RU" sz="1800" dirty="0" smtClean="0">
              <a:ln>
                <a:prstDash val="solid"/>
              </a:ln>
              <a:solidFill>
                <a:prstClr val="white"/>
              </a:solidFill>
            </a:endParaRPr>
          </a:p>
          <a:p>
            <a:pPr marL="0" lvl="0" indent="0">
              <a:buNone/>
            </a:pP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38"/>
              </a:rPr>
              <a:t>http://www.shophelpcoupons.ru/deals/page14394.html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39"/>
              </a:rPr>
              <a:t>http://www.segodnya.ua/world/bukinhemckij-dvorets-ishchet-pocudomojku.html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> </a:t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40"/>
              </a:rPr>
              <a:t>http://www.vesti.ru/videos?vid=477493&amp;cid=7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> </a:t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en-US" sz="1800" dirty="0" err="1">
                <a:ln>
                  <a:prstDash val="solid"/>
                </a:ln>
                <a:solidFill>
                  <a:srgbClr val="6A369A"/>
                </a:solidFill>
                <a:hlinkClick r:id="rId41"/>
              </a:rPr>
              <a:t>megainteresno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41"/>
              </a:rPr>
              <a:t>.</a:t>
            </a:r>
            <a:r>
              <a:rPr lang="en-US" sz="1800" dirty="0" err="1">
                <a:ln>
                  <a:prstDash val="solid"/>
                </a:ln>
                <a:solidFill>
                  <a:srgbClr val="6A369A"/>
                </a:solidFill>
                <a:hlinkClick r:id="rId41"/>
              </a:rPr>
              <a:t>blogspot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41"/>
              </a:rPr>
              <a:t>.</a:t>
            </a:r>
            <a:r>
              <a:rPr lang="en-US" sz="1800" dirty="0">
                <a:ln>
                  <a:prstDash val="solid"/>
                </a:ln>
                <a:solidFill>
                  <a:srgbClr val="6A369A"/>
                </a:solidFill>
                <a:hlinkClick r:id="rId41"/>
              </a:rPr>
              <a:t>com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>›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42"/>
              </a:rPr>
              <a:t>…</a:t>
            </a:r>
            <a:r>
              <a:rPr lang="en-US" sz="1800" dirty="0" err="1">
                <a:ln>
                  <a:prstDash val="solid"/>
                </a:ln>
                <a:solidFill>
                  <a:srgbClr val="6A369A"/>
                </a:solidFill>
                <a:hlinkClick r:id="rId42"/>
              </a:rPr>
              <a:t>fakti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42"/>
              </a:rPr>
              <a:t>-</a:t>
            </a:r>
            <a:r>
              <a:rPr lang="en-US" sz="1800" dirty="0" err="1">
                <a:ln>
                  <a:prstDash val="solid"/>
                </a:ln>
                <a:solidFill>
                  <a:srgbClr val="6A369A"/>
                </a:solidFill>
                <a:hlinkClick r:id="rId42"/>
              </a:rPr>
              <a:t>ob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42"/>
              </a:rPr>
              <a:t>-</a:t>
            </a:r>
            <a:r>
              <a:rPr lang="en-US" sz="1800" dirty="0" err="1">
                <a:ln>
                  <a:prstDash val="solid"/>
                </a:ln>
                <a:solidFill>
                  <a:srgbClr val="6A369A"/>
                </a:solidFill>
                <a:hlinkClick r:id="rId42"/>
              </a:rPr>
              <a:t>anglii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42"/>
              </a:rPr>
              <a:t>.</a:t>
            </a:r>
            <a:r>
              <a:rPr lang="en-US" sz="1800" dirty="0">
                <a:ln>
                  <a:prstDash val="solid"/>
                </a:ln>
                <a:solidFill>
                  <a:srgbClr val="6A369A"/>
                </a:solidFill>
                <a:hlinkClick r:id="rId42"/>
              </a:rPr>
              <a:t>html</a:t>
            </a:r>
            <a:r>
              <a:rPr lang="en-US" sz="1800" dirty="0">
                <a:ln>
                  <a:prstDash val="solid"/>
                </a:ln>
                <a:solidFill>
                  <a:srgbClr val="6A369A"/>
                </a:solidFill>
              </a:rPr>
              <a:t> 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  <a:hlinkClick r:id="rId43"/>
              </a:rPr>
              <a:t>http://news.day.az/</a:t>
            </a:r>
            <a: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srgbClr val="6A369A"/>
                </a:solidFill>
              </a:rPr>
            </a:br>
            <a:r>
              <a:rPr lang="ru-RU" sz="1800" dirty="0">
                <a:hlinkClick r:id="rId44"/>
              </a:rPr>
              <a:t>http://obuvblog.ru/oformlenie-…</a:t>
            </a:r>
            <a:r>
              <a:rPr lang="ru-RU" sz="1800" dirty="0"/>
              <a:t> </a:t>
            </a:r>
          </a:p>
          <a:p>
            <a:pPr marL="0" indent="0">
              <a:buNone/>
            </a:pPr>
            <a: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  <a:t/>
            </a:r>
            <a:br>
              <a:rPr lang="ru-RU" sz="1800" dirty="0">
                <a:ln>
                  <a:prstDash val="solid"/>
                </a:ln>
                <a:solidFill>
                  <a:prstClr val="white"/>
                </a:solidFill>
              </a:rPr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157046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5661248"/>
            <a:ext cx="1728192" cy="216024"/>
          </a:xfrm>
        </p:spPr>
        <p:txBody>
          <a:bodyPr>
            <a:normAutofit fontScale="90000"/>
          </a:bodyPr>
          <a:lstStyle/>
          <a:p>
            <a:endParaRPr lang="ru-RU" sz="1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56992"/>
            <a:ext cx="7772400" cy="165618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Автор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Гильмутдинова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Лена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Сайфутдиновна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учитель начальных классов МБОУ «Гимназии №140» г.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Казани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425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85184"/>
            <a:ext cx="7772400" cy="1656184"/>
          </a:xfrm>
        </p:spPr>
        <p:txBody>
          <a:bodyPr>
            <a:noAutofit/>
          </a:bodyPr>
          <a:lstStyle/>
          <a:p>
            <a:r>
              <a:rPr lang="ru-RU" sz="4000">
                <a:solidFill>
                  <a:schemeClr val="bg1"/>
                </a:solidFill>
              </a:rPr>
              <a:t>Англия </a:t>
            </a:r>
            <a:r>
              <a:rPr lang="ru-RU" sz="4000" smtClean="0">
                <a:solidFill>
                  <a:schemeClr val="bg1"/>
                </a:solidFill>
              </a:rPr>
              <a:t>– страна</a:t>
            </a:r>
            <a:br>
              <a:rPr lang="ru-RU" sz="4000" smtClean="0">
                <a:solidFill>
                  <a:schemeClr val="bg1"/>
                </a:solidFill>
              </a:rPr>
            </a:br>
            <a:r>
              <a:rPr lang="ru-RU" sz="4000" smtClean="0">
                <a:solidFill>
                  <a:schemeClr val="bg1"/>
                </a:solidFill>
              </a:rPr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туманов и дождей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1556792"/>
            <a:ext cx="1944216" cy="576064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773088"/>
            <a:ext cx="4897933" cy="39692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7560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296144"/>
          </a:xfrm>
        </p:spPr>
        <p:txBody>
          <a:bodyPr>
            <a:normAutofit/>
          </a:bodyPr>
          <a:lstStyle/>
          <a:p>
            <a:r>
              <a:rPr lang="ru-RU" sz="4800" dirty="0" err="1" smtClean="0">
                <a:solidFill>
                  <a:schemeClr val="bg1"/>
                </a:solidFill>
              </a:rPr>
              <a:t>Тауэрская</a:t>
            </a:r>
            <a:r>
              <a:rPr lang="ru-RU" sz="4800" dirty="0" smtClean="0">
                <a:solidFill>
                  <a:schemeClr val="bg1"/>
                </a:solidFill>
              </a:rPr>
              <a:t> крепость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40152" y="3212976"/>
            <a:ext cx="1440160" cy="72008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32856"/>
            <a:ext cx="5541992" cy="3692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4926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200800" cy="1440161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Вороны – символы Тауэра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2160" y="3886200"/>
            <a:ext cx="1760240" cy="8389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132856"/>
            <a:ext cx="5688632" cy="426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17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0472"/>
            <a:ext cx="7772400" cy="1044872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40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Королева Елизавета </a:t>
            </a:r>
            <a:r>
              <a:rPr lang="en-US" sz="40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>II</a:t>
            </a:r>
            <a:endParaRPr lang="ru-RU" sz="40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3284984"/>
            <a:ext cx="2664296" cy="1944216"/>
          </a:xfrm>
        </p:spPr>
        <p:txBody>
          <a:bodyPr>
            <a:noAutofit/>
          </a:bodyPr>
          <a:lstStyle/>
          <a:p>
            <a:endParaRPr lang="ru-RU" sz="36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08720"/>
            <a:ext cx="3777672" cy="443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2260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229200"/>
            <a:ext cx="7772400" cy="1296144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32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3200" b="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936104"/>
          </a:xfrm>
        </p:spPr>
        <p:txBody>
          <a:bodyPr>
            <a:normAutofit/>
          </a:bodyPr>
          <a:lstStyle/>
          <a:p>
            <a:pPr lvl="0"/>
            <a:r>
              <a:rPr lang="ru-RU" sz="4000" b="1" dirty="0" smtClean="0"/>
              <a:t>Букингемский дворец</a:t>
            </a:r>
            <a:endParaRPr lang="ru-RU" sz="4000" b="1" dirty="0"/>
          </a:p>
          <a:p>
            <a:endParaRPr lang="ru-RU" sz="40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52736"/>
            <a:ext cx="5108798" cy="383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4636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иреневый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Сиреневый 3</Template>
  <TotalTime>1432</TotalTime>
  <Words>172</Words>
  <Application>Microsoft Office PowerPoint</Application>
  <PresentationFormat>Экран (4:3)</PresentationFormat>
  <Paragraphs>58</Paragraphs>
  <Slides>41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Сиреневый 3</vt:lpstr>
      <vt:lpstr>Путешествие по Англии</vt:lpstr>
      <vt:lpstr>Слайд 2</vt:lpstr>
      <vt:lpstr>Поезда «Евростар» передвигаются  по Евротоннелю со скоростью 160 км/ч. </vt:lpstr>
      <vt:lpstr>Лондон – столица Великобритании</vt:lpstr>
      <vt:lpstr>Англия – страна  туманов и дождей </vt:lpstr>
      <vt:lpstr>Тауэрская крепость</vt:lpstr>
      <vt:lpstr>Вороны – символы Тауэра</vt:lpstr>
      <vt:lpstr>Королева Елизавета II</vt:lpstr>
      <vt:lpstr> </vt:lpstr>
      <vt:lpstr>Смена караула у  Букингемского дворца</vt:lpstr>
      <vt:lpstr>Виндзорский  замок</vt:lpstr>
      <vt:lpstr> </vt:lpstr>
      <vt:lpstr> </vt:lpstr>
      <vt:lpstr>Часовая башня Вестминстерского дворца </vt:lpstr>
      <vt:lpstr>Традиции Великобритании</vt:lpstr>
      <vt:lpstr>Флаг Великобритании</vt:lpstr>
      <vt:lpstr>Автобусы Лондона</vt:lpstr>
      <vt:lpstr>Five o'clock tea</vt:lpstr>
      <vt:lpstr> Овсянка, сер.</vt:lpstr>
      <vt:lpstr>Лондонский зоопарк</vt:lpstr>
      <vt:lpstr>Лондонское колесо обозрения  -  "Око Лондона".</vt:lpstr>
      <vt:lpstr>Лондонское метро XIX века</vt:lpstr>
      <vt:lpstr>Стоунхендж</vt:lpstr>
      <vt:lpstr>Национальный парк «Сноудония»</vt:lpstr>
      <vt:lpstr>Оксфордский университет</vt:lpstr>
      <vt:lpstr>Англия – родина футбола</vt:lpstr>
      <vt:lpstr>Слайд 27</vt:lpstr>
      <vt:lpstr>Футбольный матч</vt:lpstr>
      <vt:lpstr>Игра со зрителями</vt:lpstr>
      <vt:lpstr>  boy</vt:lpstr>
      <vt:lpstr>Слайд 31</vt:lpstr>
      <vt:lpstr>Книга – твой надежный друг. По-английски книга – … . </vt:lpstr>
      <vt:lpstr>Моя парта просто блеск! Точно мне по росту. Парта - по-английски … .  Это ведь так просто! </vt:lpstr>
      <vt:lpstr>Мы идем играть в футбол. Мячик – по-английски …</vt:lpstr>
      <vt:lpstr>Кот стащил и съел омлет. Он воришка, этот … . </vt:lpstr>
      <vt:lpstr>Мой пудель вовсе не щенок, А взрослая собака – … . </vt:lpstr>
      <vt:lpstr>Мы поехали, пока! Машина по-английски – …  . </vt:lpstr>
      <vt:lpstr>Слайд 38</vt:lpstr>
      <vt:lpstr>Добро пожаловать в Англию !  Welcome to England!</vt:lpstr>
      <vt:lpstr>ИСТОЧНИКИ 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Англии</dc:title>
  <dc:creator>Руфис</dc:creator>
  <cp:lastModifiedBy>re</cp:lastModifiedBy>
  <cp:revision>197</cp:revision>
  <dcterms:created xsi:type="dcterms:W3CDTF">2013-01-15T17:40:40Z</dcterms:created>
  <dcterms:modified xsi:type="dcterms:W3CDTF">2014-03-04T13:24:27Z</dcterms:modified>
</cp:coreProperties>
</file>