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theme/themeOverride12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38"/>
  </p:notesMasterIdLst>
  <p:sldIdLst>
    <p:sldId id="305" r:id="rId2"/>
    <p:sldId id="306" r:id="rId3"/>
    <p:sldId id="258" r:id="rId4"/>
    <p:sldId id="256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301" r:id="rId16"/>
    <p:sldId id="271" r:id="rId17"/>
    <p:sldId id="272" r:id="rId18"/>
    <p:sldId id="302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303" r:id="rId36"/>
    <p:sldId id="304" r:id="rId3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7E003F"/>
    <a:srgbClr val="700000"/>
    <a:srgbClr val="FF0000"/>
    <a:srgbClr val="F6B2B0"/>
    <a:srgbClr val="000000"/>
    <a:srgbClr val="FF6969"/>
    <a:srgbClr val="FF7979"/>
    <a:srgbClr val="FF656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2" autoAdjust="0"/>
    <p:restoredTop sz="94693" autoAdjust="0"/>
  </p:normalViewPr>
  <p:slideViewPr>
    <p:cSldViewPr>
      <p:cViewPr varScale="1">
        <p:scale>
          <a:sx n="45" d="100"/>
          <a:sy n="45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ahoma" charset="0"/>
                <a:cs typeface="+mn-cs"/>
              </a:defRPr>
            </a:lvl1pPr>
          </a:lstStyle>
          <a:p>
            <a:pPr>
              <a:defRPr/>
            </a:pPr>
            <a:fld id="{FC400C67-0537-4677-B7E6-61EF9F338733}" type="datetimeFigureOut">
              <a:rPr lang="ru-RU"/>
              <a:pPr>
                <a:defRPr/>
              </a:pPr>
              <a:t>26.02.2014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ahoma" charset="0"/>
                <a:cs typeface="+mn-cs"/>
              </a:defRPr>
            </a:lvl1pPr>
          </a:lstStyle>
          <a:p>
            <a:pPr>
              <a:defRPr/>
            </a:pPr>
            <a:fld id="{BF3E0C48-F08E-40B3-B2C7-6357530DE9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98356F-C723-46E2-BAFD-4F3EDEF172C5}" type="slidenum">
              <a:rPr lang="ru-RU" smtClean="0">
                <a:latin typeface="Tahoma" pitchFamily="34" charset="0"/>
                <a:cs typeface="Arial" charset="0"/>
              </a:rPr>
              <a:pPr/>
              <a:t>3</a:t>
            </a:fld>
            <a:endParaRPr lang="ru-RU" smtClean="0"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2147483647 h 1912"/>
              <a:gd name="T4" fmla="*/ 0 w 1588"/>
              <a:gd name="T5" fmla="*/ 2147483647 h 1912"/>
              <a:gd name="T6" fmla="*/ 0 w 1588"/>
              <a:gd name="T7" fmla="*/ 2147483647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144FC-8785-4E4C-B880-5DD5BA164C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EFFD1-F03C-47BF-80C1-659994B9E7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A5191-9F65-4C35-BBE7-2973650F2B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E4F42-C1E9-4FD3-9C56-CBCF8FB555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01503-20E0-4879-81E3-0BDBC24010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6E1CA-6115-42F9-9265-22090F6A9D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7EB03-5CB5-4931-B06E-BCA6CE5BCE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1E874-FBDD-4559-8550-F203FDEEE3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CF9BA-BA83-4A0F-A29D-27D265D4F2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D6AB3-2D9A-423D-8B6F-32FA4AA8ED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FBC61-7A49-43D3-AF44-59E8F30A2E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BC80C00-6409-4015-BBF6-02BE50E428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3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ransition spd="med" advClick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0.xml"/><Relationship Id="rId6" Type="http://schemas.openxmlformats.org/officeDocument/2006/relationships/image" Target="../media/image15.png"/><Relationship Id="rId5" Type="http://schemas.openxmlformats.org/officeDocument/2006/relationships/slide" Target="slide3.xml"/><Relationship Id="rId4" Type="http://schemas.openxmlformats.org/officeDocument/2006/relationships/audio" Target="../media/audio3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2.xml"/><Relationship Id="rId6" Type="http://schemas.openxmlformats.org/officeDocument/2006/relationships/image" Target="../media/image18.png"/><Relationship Id="rId5" Type="http://schemas.openxmlformats.org/officeDocument/2006/relationships/slide" Target="slide3.xml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3.xml"/><Relationship Id="rId5" Type="http://schemas.openxmlformats.org/officeDocument/2006/relationships/slide" Target="slide3.xml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4.xml"/><Relationship Id="rId5" Type="http://schemas.openxmlformats.org/officeDocument/2006/relationships/slide" Target="slide3.xml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slide" Target="slid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5.xml"/><Relationship Id="rId5" Type="http://schemas.openxmlformats.org/officeDocument/2006/relationships/slide" Target="slide3.xml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6.xml"/><Relationship Id="rId5" Type="http://schemas.openxmlformats.org/officeDocument/2006/relationships/slide" Target="slide3.xml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slide" Target="slide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13" Type="http://schemas.openxmlformats.org/officeDocument/2006/relationships/slide" Target="slide30.xml"/><Relationship Id="rId18" Type="http://schemas.openxmlformats.org/officeDocument/2006/relationships/slide" Target="slide2.xml"/><Relationship Id="rId3" Type="http://schemas.openxmlformats.org/officeDocument/2006/relationships/slide" Target="slide20.xml"/><Relationship Id="rId21" Type="http://schemas.openxmlformats.org/officeDocument/2006/relationships/slide" Target="slide3.xml"/><Relationship Id="rId7" Type="http://schemas.openxmlformats.org/officeDocument/2006/relationships/slide" Target="slide24.xml"/><Relationship Id="rId12" Type="http://schemas.openxmlformats.org/officeDocument/2006/relationships/slide" Target="slide29.xml"/><Relationship Id="rId17" Type="http://schemas.openxmlformats.org/officeDocument/2006/relationships/slide" Target="slide34.xml"/><Relationship Id="rId2" Type="http://schemas.openxmlformats.org/officeDocument/2006/relationships/audio" Target="../media/audio1.wav"/><Relationship Id="rId16" Type="http://schemas.openxmlformats.org/officeDocument/2006/relationships/slide" Target="slide33.xml"/><Relationship Id="rId20" Type="http://schemas.openxmlformats.org/officeDocument/2006/relationships/image" Target="../media/image6.gif"/><Relationship Id="rId1" Type="http://schemas.openxmlformats.org/officeDocument/2006/relationships/slideLayout" Target="../slideLayouts/slideLayout1.xml"/><Relationship Id="rId6" Type="http://schemas.openxmlformats.org/officeDocument/2006/relationships/slide" Target="slide23.xml"/><Relationship Id="rId11" Type="http://schemas.openxmlformats.org/officeDocument/2006/relationships/slide" Target="slide28.xml"/><Relationship Id="rId5" Type="http://schemas.openxmlformats.org/officeDocument/2006/relationships/slide" Target="slide22.xml"/><Relationship Id="rId15" Type="http://schemas.openxmlformats.org/officeDocument/2006/relationships/slide" Target="slide32.xml"/><Relationship Id="rId10" Type="http://schemas.openxmlformats.org/officeDocument/2006/relationships/slide" Target="slide27.xml"/><Relationship Id="rId19" Type="http://schemas.openxmlformats.org/officeDocument/2006/relationships/image" Target="../media/image19.png"/><Relationship Id="rId4" Type="http://schemas.openxmlformats.org/officeDocument/2006/relationships/slide" Target="slide21.xml"/><Relationship Id="rId9" Type="http://schemas.openxmlformats.org/officeDocument/2006/relationships/slide" Target="slide26.xml"/><Relationship Id="rId14" Type="http://schemas.openxmlformats.org/officeDocument/2006/relationships/slide" Target="slide3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7" Type="http://schemas.openxmlformats.org/officeDocument/2006/relationships/slide" Target="slide3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6" Type="http://schemas.openxmlformats.org/officeDocument/2006/relationships/slide" Target="slide3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slide" Target="slid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slide" Target="slide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slide" Target="slide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slide" Target="slide1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slide" Target="slide1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slide" Target="slide1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png"/><Relationship Id="rId4" Type="http://schemas.openxmlformats.org/officeDocument/2006/relationships/slide" Target="slide1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slide" Target="slide1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5.png"/><Relationship Id="rId4" Type="http://schemas.openxmlformats.org/officeDocument/2006/relationships/slide" Target="slide1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slide" Target="slide2.xml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6.gif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17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16.xml"/><Relationship Id="rId20" Type="http://schemas.openxmlformats.org/officeDocument/2006/relationships/image" Target="../media/image5.png"/><Relationship Id="rId1" Type="http://schemas.openxmlformats.org/officeDocument/2006/relationships/themeOverride" Target="../theme/themeOverride3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slide" Target="slide19.xml"/><Relationship Id="rId4" Type="http://schemas.openxmlformats.org/officeDocument/2006/relationships/audio" Target="../media/audio1.wav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slide" Target="slide1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png"/><Relationship Id="rId4" Type="http://schemas.openxmlformats.org/officeDocument/2006/relationships/slide" Target="slide1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7.png"/><Relationship Id="rId4" Type="http://schemas.openxmlformats.org/officeDocument/2006/relationships/slide" Target="slide1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slide" Target="slide19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8.png"/><Relationship Id="rId4" Type="http://schemas.openxmlformats.org/officeDocument/2006/relationships/slide" Target="slide1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7.png"/><Relationship Id="rId5" Type="http://schemas.openxmlformats.org/officeDocument/2006/relationships/slide" Target="slide3.xml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8.png"/><Relationship Id="rId5" Type="http://schemas.openxmlformats.org/officeDocument/2006/relationships/slide" Target="slide3.xml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Relationship Id="rId6" Type="http://schemas.openxmlformats.org/officeDocument/2006/relationships/image" Target="../media/image9.png"/><Relationship Id="rId5" Type="http://schemas.openxmlformats.org/officeDocument/2006/relationships/slide" Target="slide3.xml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audio" Target="../media/audio2.wav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10.png"/><Relationship Id="rId5" Type="http://schemas.openxmlformats.org/officeDocument/2006/relationships/slide" Target="slide3.xml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Relationship Id="rId6" Type="http://schemas.openxmlformats.org/officeDocument/2006/relationships/image" Target="../media/image13.png"/><Relationship Id="rId5" Type="http://schemas.openxmlformats.org/officeDocument/2006/relationships/slide" Target="slide3.xml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9.xml"/><Relationship Id="rId6" Type="http://schemas.openxmlformats.org/officeDocument/2006/relationships/image" Target="../media/image14.png"/><Relationship Id="rId5" Type="http://schemas.openxmlformats.org/officeDocument/2006/relationships/slide" Target="slide3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2928938"/>
            <a:ext cx="8353425" cy="714375"/>
          </a:xfrm>
        </p:spPr>
        <p:txBody>
          <a:bodyPr/>
          <a:lstStyle/>
          <a:p>
            <a:pPr eaLnBrk="1" hangingPunct="1">
              <a:lnSpc>
                <a:spcPct val="125000"/>
              </a:lnSpc>
              <a:defRPr/>
            </a:pPr>
            <a:r>
              <a:rPr lang="ru-RU" sz="3600" b="1" dirty="0" smtClean="0">
                <a:solidFill>
                  <a:srgbClr val="FEB92E"/>
                </a:solidFill>
              </a:rPr>
              <a:t>РЕШЕНИЕ ЗАДАНИЙ ЕГЭ</a:t>
            </a:r>
          </a:p>
        </p:txBody>
      </p:sp>
      <p:sp>
        <p:nvSpPr>
          <p:cNvPr id="3075" name="TextBox 8"/>
          <p:cNvSpPr txBox="1">
            <a:spLocks noChangeArrowheads="1"/>
          </p:cNvSpPr>
          <p:nvPr/>
        </p:nvSpPr>
        <p:spPr bwMode="auto">
          <a:xfrm>
            <a:off x="1785938" y="142875"/>
            <a:ext cx="5429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/>
              <a:t>МАОУ «Давыдовская гимназия»</a:t>
            </a:r>
          </a:p>
          <a:p>
            <a:pPr algn="ctr"/>
            <a:r>
              <a:rPr lang="ru-RU" sz="2000" b="1"/>
              <a:t>Орехово – Зуевского района</a:t>
            </a:r>
          </a:p>
          <a:p>
            <a:pPr algn="ctr"/>
            <a:r>
              <a:rPr lang="ru-RU" sz="2000" b="1"/>
              <a:t>Московской области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143000" y="2286000"/>
            <a:ext cx="7286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/>
              <a:t>УРОК В 10 КЛАССЕ ПО МАТЕМАТИКЕ</a:t>
            </a:r>
          </a:p>
        </p:txBody>
      </p:sp>
      <p:sp>
        <p:nvSpPr>
          <p:cNvPr id="3077" name="TextBox 10"/>
          <p:cNvSpPr txBox="1">
            <a:spLocks noChangeArrowheads="1"/>
          </p:cNvSpPr>
          <p:nvPr/>
        </p:nvSpPr>
        <p:spPr bwMode="auto">
          <a:xfrm>
            <a:off x="3714750" y="5445125"/>
            <a:ext cx="50720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Авторы: Владимирова Ольга Григорьевна, </a:t>
            </a:r>
          </a:p>
          <a:p>
            <a:r>
              <a:rPr lang="ru-RU"/>
              <a:t>             Кирьянова Галина Михайловна, </a:t>
            </a:r>
          </a:p>
          <a:p>
            <a:r>
              <a:rPr lang="ru-RU"/>
              <a:t>             Сахарова Лидия Ивановна</a:t>
            </a:r>
          </a:p>
        </p:txBody>
      </p:sp>
      <p:pic>
        <p:nvPicPr>
          <p:cNvPr id="3078" name="Picture 4" descr="http://www.wiki.vladimir.i-edu.ru/images/thumb/d/db/%D0%A3%D0%BC%D0%BD%D0%B0%D1%8F_%D1%81%D0%BE%D0%B2%D0%B0.png/600px-%D0%A3%D0%BC%D0%BD%D0%B0%D1%8F_%D1%81%D0%BE%D0%B2%D0%B0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4357688"/>
            <a:ext cx="2500313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4" descr="http://www.tochkagif.ru/_ph/89/2/71768043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215188" y="214313"/>
            <a:ext cx="16700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333375"/>
            <a:ext cx="8785225" cy="6477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  <a:cs typeface="Arial" charset="0"/>
              </a:rPr>
              <a:t>ГЕОМЕТРИЯ (планиметрия)</a:t>
            </a:r>
            <a:endParaRPr lang="ru-RU" sz="3600" dirty="0">
              <a:solidFill>
                <a:srgbClr val="FEB92E"/>
              </a:solidFill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052513"/>
            <a:ext cx="8172450" cy="15843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2800" b="1" dirty="0" smtClean="0"/>
              <a:t>Найдите площадь трапеции, вершинами которой являются точки с координатами (1; 6), (7; 6), (4; 1), (2; 1)</a:t>
            </a:r>
            <a:endParaRPr lang="ru-RU" sz="2800" b="1" dirty="0"/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7993063" y="333375"/>
            <a:ext cx="1150937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1547813" y="5949950"/>
            <a:ext cx="7056437" cy="719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i="1" dirty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20</a:t>
            </a:r>
          </a:p>
        </p:txBody>
      </p:sp>
      <p:sp>
        <p:nvSpPr>
          <p:cNvPr id="12294" name="AutoShape 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17732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684213" y="5876925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99FF66"/>
                </a:solidFill>
              </a:rPr>
              <a:t>Правильный ответ</a:t>
            </a:r>
          </a:p>
        </p:txBody>
      </p:sp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627313" y="2462213"/>
            <a:ext cx="4465637" cy="337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7" name="Прямоугольник 8"/>
          <p:cNvSpPr>
            <a:spLocks noChangeArrowheads="1"/>
          </p:cNvSpPr>
          <p:nvPr/>
        </p:nvSpPr>
        <p:spPr bwMode="auto">
          <a:xfrm>
            <a:off x="7092950" y="5459413"/>
            <a:ext cx="4873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06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663"/>
                  </p:tgtEl>
                </p:cond>
              </p:nextCondLst>
            </p:seq>
          </p:childTnLst>
        </p:cTn>
      </p:par>
    </p:tnLst>
    <p:bldLst>
      <p:bldP spid="70659" grpId="0"/>
      <p:bldP spid="70661" grpId="0"/>
      <p:bldP spid="70663" grpId="0"/>
      <p:bldP spid="7066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333375"/>
            <a:ext cx="8856662" cy="6477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  <a:cs typeface="Arial" charset="0"/>
              </a:rPr>
              <a:t>ГЕОМЕТРИЯ (планиметрия)</a:t>
            </a:r>
            <a:endParaRPr lang="ru-RU" sz="3600" dirty="0">
              <a:solidFill>
                <a:srgbClr val="FEB92E"/>
              </a:solidFill>
            </a:endParaRPr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7812088" y="333375"/>
            <a:ext cx="1150937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1547813" y="5876925"/>
            <a:ext cx="7056437" cy="7921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i="1" dirty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0,5</a:t>
            </a:r>
            <a:r>
              <a:rPr lang="ru-RU" sz="3200" b="1" i="1" dirty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 </a:t>
            </a:r>
          </a:p>
        </p:txBody>
      </p:sp>
      <p:sp>
        <p:nvSpPr>
          <p:cNvPr id="13317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9388" y="4724400"/>
            <a:ext cx="719137" cy="1871663"/>
          </a:xfrm>
          <a:prstGeom prst="actionButtonReturn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1116013" y="6092825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99FF66"/>
                </a:solidFill>
              </a:rPr>
              <a:t>Правильный ответ</a:t>
            </a:r>
          </a:p>
        </p:txBody>
      </p:sp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5" cstate="email"/>
          <a:srcRect r="-331"/>
          <a:stretch>
            <a:fillRect/>
          </a:stretch>
        </p:blipFill>
        <p:spPr bwMode="auto">
          <a:xfrm>
            <a:off x="0" y="1052513"/>
            <a:ext cx="9144000" cy="80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571750" y="2071688"/>
            <a:ext cx="4357688" cy="281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1" name="Прямоугольник 8"/>
          <p:cNvSpPr>
            <a:spLocks noChangeArrowheads="1"/>
          </p:cNvSpPr>
          <p:nvPr/>
        </p:nvSpPr>
        <p:spPr bwMode="auto">
          <a:xfrm>
            <a:off x="7021513" y="4443413"/>
            <a:ext cx="4873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716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687"/>
                  </p:tgtEl>
                </p:cond>
              </p:nextCondLst>
            </p:seq>
          </p:childTnLst>
        </p:cTn>
      </p:par>
    </p:tnLst>
    <p:bldLst>
      <p:bldP spid="71685" grpId="0"/>
      <p:bldP spid="71687" grpId="0"/>
      <p:bldP spid="7168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33375"/>
            <a:ext cx="9036050" cy="6477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  <a:cs typeface="Arial" charset="0"/>
              </a:rPr>
              <a:t>ГЕОМЕТРИЯ (планиметрия)</a:t>
            </a:r>
            <a:endParaRPr lang="ru-RU" sz="3600" dirty="0">
              <a:solidFill>
                <a:srgbClr val="FEB92E"/>
              </a:solidFill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981075"/>
            <a:ext cx="8101012" cy="2592388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b="1" dirty="0" smtClean="0"/>
              <a:t>Найдите площадь трапеции </a:t>
            </a:r>
            <a:r>
              <a:rPr lang="en-US" b="1" dirty="0" smtClean="0"/>
              <a:t>ABCD</a:t>
            </a:r>
            <a:r>
              <a:rPr lang="ru-RU" b="1" dirty="0" smtClean="0"/>
              <a:t>. </a:t>
            </a:r>
          </a:p>
          <a:p>
            <a:pPr algn="l" eaLnBrk="1" hangingPunct="1">
              <a:defRPr/>
            </a:pPr>
            <a:endParaRPr lang="ru-RU" dirty="0" smtClean="0"/>
          </a:p>
          <a:p>
            <a:pPr algn="l" eaLnBrk="1" hangingPunct="1">
              <a:defRPr/>
            </a:pPr>
            <a:endParaRPr lang="ru-RU" dirty="0" smtClean="0">
              <a:solidFill>
                <a:srgbClr val="D9F1FF"/>
              </a:solidFill>
            </a:endParaRPr>
          </a:p>
          <a:p>
            <a:pPr algn="l" eaLnBrk="1" hangingPunct="1">
              <a:defRPr/>
            </a:pPr>
            <a:endParaRPr lang="ru-RU" dirty="0" smtClean="0">
              <a:solidFill>
                <a:srgbClr val="D9F1FF"/>
              </a:solidFill>
            </a:endParaRP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7993063" y="333375"/>
            <a:ext cx="1150937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1619250" y="5805488"/>
            <a:ext cx="7056438" cy="1223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i="1" dirty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7,5</a:t>
            </a:r>
          </a:p>
        </p:txBody>
      </p:sp>
      <p:sp>
        <p:nvSpPr>
          <p:cNvPr id="14342" name="AutoShape 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17732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2711" name="Rectangle 7"/>
          <p:cNvSpPr>
            <a:spLocks noChangeArrowheads="1"/>
          </p:cNvSpPr>
          <p:nvPr/>
        </p:nvSpPr>
        <p:spPr bwMode="auto">
          <a:xfrm>
            <a:off x="1331913" y="57324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99FF66"/>
                </a:solidFill>
              </a:rPr>
              <a:t>Правильный ответ</a:t>
            </a:r>
          </a:p>
        </p:txBody>
      </p:sp>
      <p:pic>
        <p:nvPicPr>
          <p:cNvPr id="13320" name="Picture 8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484438" y="1700213"/>
            <a:ext cx="3887787" cy="379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5" name="Прямоугольник 8"/>
          <p:cNvSpPr>
            <a:spLocks noChangeArrowheads="1"/>
          </p:cNvSpPr>
          <p:nvPr/>
        </p:nvSpPr>
        <p:spPr bwMode="auto">
          <a:xfrm>
            <a:off x="6372225" y="5122863"/>
            <a:ext cx="4873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727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27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711"/>
                  </p:tgtEl>
                </p:cond>
              </p:nextCondLst>
            </p:seq>
          </p:childTnLst>
        </p:cTn>
      </p:par>
    </p:tnLst>
    <p:bldLst>
      <p:bldP spid="72707" grpId="0"/>
      <p:bldP spid="72709" grpId="0"/>
      <p:bldP spid="72711" grpId="0"/>
      <p:bldP spid="72711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33375"/>
            <a:ext cx="9036050" cy="6477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  <a:cs typeface="Arial" charset="0"/>
              </a:rPr>
              <a:t>ГЕОМЕТРИЯ (планиметрия)</a:t>
            </a:r>
            <a:endParaRPr lang="ru-RU" sz="3600" dirty="0">
              <a:solidFill>
                <a:srgbClr val="FEB92E"/>
              </a:solidFill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4438" y="1268413"/>
            <a:ext cx="7643812" cy="2592387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600" b="1" dirty="0" smtClean="0">
                <a:solidFill>
                  <a:srgbClr val="D9F1FF"/>
                </a:solidFill>
              </a:rPr>
              <a:t>Один острый угол прямоугольного треугольника на 20 градусов больше другого. Найдите больший острый угол. </a:t>
            </a:r>
            <a:endParaRPr lang="ru-RU" sz="3600" b="1" dirty="0">
              <a:solidFill>
                <a:srgbClr val="D9F1FF"/>
              </a:solidFill>
            </a:endParaRP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7812088" y="333375"/>
            <a:ext cx="1150937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i="1" dirty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55 </a:t>
            </a:r>
          </a:p>
        </p:txBody>
      </p:sp>
      <p:sp>
        <p:nvSpPr>
          <p:cNvPr id="15366" name="AutoShape 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17732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99FF66"/>
                </a:solidFill>
              </a:rPr>
              <a:t>Правильный ответ</a:t>
            </a:r>
          </a:p>
        </p:txBody>
      </p:sp>
      <p:sp>
        <p:nvSpPr>
          <p:cNvPr id="15368" name="Прямоугольник 7"/>
          <p:cNvSpPr>
            <a:spLocks noChangeArrowheads="1"/>
          </p:cNvSpPr>
          <p:nvPr/>
        </p:nvSpPr>
        <p:spPr bwMode="auto">
          <a:xfrm>
            <a:off x="6235700" y="3705225"/>
            <a:ext cx="488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737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3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37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37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735"/>
                  </p:tgtEl>
                </p:cond>
              </p:nextCondLst>
            </p:seq>
          </p:childTnLst>
        </p:cTn>
      </p:par>
    </p:tnLst>
    <p:bldLst>
      <p:bldP spid="73731" grpId="0"/>
      <p:bldP spid="73733" grpId="0"/>
      <p:bldP spid="73735" grpId="0"/>
      <p:bldP spid="7373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333375"/>
            <a:ext cx="6767513" cy="719138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EB92E"/>
                </a:solidFill>
              </a:rPr>
              <a:t>«</a:t>
            </a:r>
            <a:r>
              <a:rPr lang="ru-RU" sz="4000" b="1" dirty="0" smtClean="0">
                <a:solidFill>
                  <a:srgbClr val="FEB92E"/>
                </a:solidFill>
                <a:latin typeface="Arial" charset="0"/>
              </a:rPr>
              <a:t>ВЕРОЯТНОСТЬ</a:t>
            </a:r>
            <a:r>
              <a:rPr lang="ru-RU" sz="4000" b="1" dirty="0" smtClean="0">
                <a:solidFill>
                  <a:srgbClr val="FEB92E"/>
                </a:solidFill>
              </a:rPr>
              <a:t>»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1341438"/>
            <a:ext cx="7848600" cy="2592387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Валя выбирает случайное трёхзначное число. Найдите вероятность того, что оно делится на 51.</a:t>
            </a:r>
          </a:p>
          <a:p>
            <a:pPr algn="l" eaLnBrk="1" hangingPunct="1">
              <a:defRPr/>
            </a:pPr>
            <a:endParaRPr lang="ru-RU" dirty="0" smtClean="0">
              <a:solidFill>
                <a:srgbClr val="D9F1FF"/>
              </a:solidFill>
              <a:latin typeface="Arial" charset="0"/>
            </a:endParaRP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7235825" y="260350"/>
            <a:ext cx="115093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60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i="1" dirty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0,02.</a:t>
            </a:r>
            <a:r>
              <a:rPr lang="ru-RU" sz="3200" b="1" i="1" dirty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6390" name="AutoShape 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17732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99FF66"/>
                </a:solidFill>
              </a:rPr>
              <a:t>Правильный ответ</a:t>
            </a:r>
          </a:p>
        </p:txBody>
      </p:sp>
      <p:sp>
        <p:nvSpPr>
          <p:cNvPr id="16392" name="Прямоугольник 7"/>
          <p:cNvSpPr>
            <a:spLocks noChangeArrowheads="1"/>
          </p:cNvSpPr>
          <p:nvPr/>
        </p:nvSpPr>
        <p:spPr bwMode="auto">
          <a:xfrm>
            <a:off x="5724525" y="3705225"/>
            <a:ext cx="487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4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47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759"/>
                  </p:tgtEl>
                </p:cond>
              </p:nextCondLst>
            </p:seq>
          </p:childTnLst>
        </p:cTn>
      </p:par>
    </p:tnLst>
    <p:bldLst>
      <p:bldP spid="74755" grpId="0"/>
      <p:bldP spid="74757" grpId="0"/>
      <p:bldP spid="74759" grpId="0"/>
      <p:bldP spid="7475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549275"/>
            <a:ext cx="7272337" cy="6477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EB92E"/>
                </a:solidFill>
              </a:rPr>
              <a:t>«ВЕРОЯТНОСТЬ»    </a:t>
            </a:r>
            <a:r>
              <a:rPr lang="ru-RU" b="1" dirty="0" smtClean="0">
                <a:solidFill>
                  <a:srgbClr val="FEB92E"/>
                </a:solidFill>
              </a:rPr>
              <a:t>1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484313"/>
            <a:ext cx="7848600" cy="2592387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В случайном эксперименте бросают две игральные кости. Найдите вероятность того, что в сумме выпадет 8 очков. Результат округлите до сотых.</a:t>
            </a: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7524750" y="981075"/>
            <a:ext cx="115093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endParaRPr lang="ru-RU" sz="5400" b="1" dirty="0">
              <a:solidFill>
                <a:srgbClr val="FEB92E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cs typeface="+mn-cs"/>
            </a:endParaRPr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1547813" y="5516563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0,14</a:t>
            </a: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ru-RU" sz="3200" b="1" i="1" dirty="0">
              <a:solidFill>
                <a:srgbClr val="99FF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414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17732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1476375" y="5589588"/>
            <a:ext cx="352901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99FF66"/>
                </a:solidFill>
              </a:rPr>
              <a:t>Правильный ответ</a:t>
            </a:r>
          </a:p>
        </p:txBody>
      </p:sp>
      <p:sp>
        <p:nvSpPr>
          <p:cNvPr id="17416" name="Прямоугольник 1"/>
          <p:cNvSpPr>
            <a:spLocks noChangeArrowheads="1"/>
          </p:cNvSpPr>
          <p:nvPr/>
        </p:nvSpPr>
        <p:spPr bwMode="auto">
          <a:xfrm>
            <a:off x="7164388" y="3613150"/>
            <a:ext cx="487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68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07"/>
                  </p:tgtEl>
                </p:cond>
              </p:nextCondLst>
            </p:seq>
          </p:childTnLst>
        </p:cTn>
      </p:par>
    </p:tnLst>
    <p:bldLst>
      <p:bldP spid="76803" grpId="0"/>
      <p:bldP spid="76805" grpId="0"/>
      <p:bldP spid="7680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333375"/>
            <a:ext cx="6048375" cy="6477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EB92E"/>
                </a:solidFill>
              </a:rPr>
              <a:t>«ВЕРОЯТНОСТЬ»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125538"/>
            <a:ext cx="8064500" cy="35274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b="1" dirty="0" smtClean="0"/>
              <a:t>На соревнования по метанию диска  приехали 6 спортсменов из Австрии, 3 из Болгарии и 6 из  Швейцарии. Найдите вероятность того, что третьим будет выступать спортсмен из Болгарии.</a:t>
            </a: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5651500" y="260350"/>
            <a:ext cx="115093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539750" y="4724400"/>
            <a:ext cx="7056438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0,2.</a:t>
            </a:r>
          </a:p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ru-RU" sz="3200" b="1" i="1" dirty="0">
              <a:solidFill>
                <a:srgbClr val="99FF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38" name="AutoShape 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17732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99FF66"/>
                </a:solidFill>
              </a:rPr>
              <a:t>Правильный ответ</a:t>
            </a:r>
          </a:p>
        </p:txBody>
      </p:sp>
      <p:sp>
        <p:nvSpPr>
          <p:cNvPr id="18440" name="Прямоугольник 7"/>
          <p:cNvSpPr>
            <a:spLocks noChangeArrowheads="1"/>
          </p:cNvSpPr>
          <p:nvPr/>
        </p:nvSpPr>
        <p:spPr bwMode="auto">
          <a:xfrm>
            <a:off x="4284663" y="3705225"/>
            <a:ext cx="487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6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68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807"/>
                  </p:tgtEl>
                </p:cond>
              </p:nextCondLst>
            </p:seq>
          </p:childTnLst>
        </p:cTn>
      </p:par>
    </p:tnLst>
    <p:bldLst>
      <p:bldP spid="76803" grpId="0"/>
      <p:bldP spid="76805" grpId="0"/>
      <p:bldP spid="76807" grpId="0"/>
      <p:bldP spid="76807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333375"/>
            <a:ext cx="6840538" cy="6477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EB92E"/>
                </a:solidFill>
              </a:rPr>
              <a:t>«ВЕРОЯТНОСТЬ»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1268413"/>
            <a:ext cx="7885112" cy="2808287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sz="4000" b="1" dirty="0" smtClean="0"/>
              <a:t>При двукратном бросании игрального кубика в сумме выпало 6 очков. Найдите вероятность того, что в первый раз выпало меньше 3 очков.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6732588" y="260350"/>
            <a:ext cx="1150937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60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1547813" y="5057775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4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0,4.</a:t>
            </a:r>
          </a:p>
        </p:txBody>
      </p:sp>
      <p:sp>
        <p:nvSpPr>
          <p:cNvPr id="19462" name="AutoShape 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17732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1476375" y="5229225"/>
            <a:ext cx="3529013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99FF66"/>
                </a:solidFill>
              </a:rPr>
              <a:t>Правильный ответ</a:t>
            </a:r>
          </a:p>
        </p:txBody>
      </p:sp>
      <p:sp>
        <p:nvSpPr>
          <p:cNvPr id="19464" name="Прямоугольник 7"/>
          <p:cNvSpPr>
            <a:spLocks noChangeArrowheads="1"/>
          </p:cNvSpPr>
          <p:nvPr/>
        </p:nvSpPr>
        <p:spPr bwMode="auto">
          <a:xfrm>
            <a:off x="3779838" y="4443413"/>
            <a:ext cx="4873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78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831"/>
                  </p:tgtEl>
                </p:cond>
              </p:nextCondLst>
            </p:seq>
          </p:childTnLst>
        </p:cTn>
      </p:par>
    </p:tnLst>
    <p:bldLst>
      <p:bldP spid="77827" grpId="0"/>
      <p:bldP spid="77829" grpId="0"/>
      <p:bldP spid="77831" grpId="0"/>
      <p:bldP spid="77831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6840538" cy="6477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EB92E"/>
                </a:solidFill>
              </a:rPr>
              <a:t>«ВЕРОЯТНОСТЬ»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052513"/>
            <a:ext cx="7815263" cy="2592387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b="1" dirty="0" smtClean="0"/>
              <a:t>Фабрика выпускает сумки. В среднем на 100 качественных сумок приходится восемь сумок со скрытыми дефектами. Найдите вероятность того, что купленная сумка окажется качественной. Результат округлите до сотых.</a:t>
            </a:r>
          </a:p>
          <a:p>
            <a:pPr algn="l" eaLnBrk="1" hangingPunct="1">
              <a:defRPr/>
            </a:pPr>
            <a:endParaRPr lang="ru-RU" b="1" dirty="0" smtClean="0"/>
          </a:p>
          <a:p>
            <a:pPr algn="l" eaLnBrk="1" hangingPunct="1">
              <a:defRPr/>
            </a:pPr>
            <a:endParaRPr lang="ru-RU" b="1" dirty="0" smtClean="0"/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6732588" y="260350"/>
            <a:ext cx="1150937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0,93</a:t>
            </a:r>
            <a:r>
              <a:rPr lang="ru-RU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sp>
        <p:nvSpPr>
          <p:cNvPr id="20486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17732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99FF66"/>
                </a:solidFill>
              </a:rPr>
              <a:t>Правильный ответ</a:t>
            </a:r>
          </a:p>
        </p:txBody>
      </p:sp>
      <p:sp>
        <p:nvSpPr>
          <p:cNvPr id="20488" name="Прямоугольник 7"/>
          <p:cNvSpPr>
            <a:spLocks noChangeArrowheads="1"/>
          </p:cNvSpPr>
          <p:nvPr/>
        </p:nvSpPr>
        <p:spPr bwMode="auto">
          <a:xfrm>
            <a:off x="8359775" y="4259263"/>
            <a:ext cx="4889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78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831"/>
                  </p:tgtEl>
                </p:cond>
              </p:nextCondLst>
            </p:seq>
          </p:childTnLst>
        </p:cTn>
      </p:par>
    </p:tnLst>
    <p:bldLst>
      <p:bldP spid="77827" grpId="0"/>
      <p:bldP spid="77829" grpId="0"/>
      <p:bldP spid="77831" grpId="0"/>
      <p:bldP spid="77831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B60A1A"/>
            </a:gs>
            <a:gs pos="100000">
              <a:srgbClr val="54050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642938"/>
            <a:ext cx="8353425" cy="647700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2400" b="1" dirty="0" smtClean="0">
                <a:solidFill>
                  <a:srgbClr val="CCECFF"/>
                </a:solidFill>
              </a:rPr>
              <a:t>ЗАДАНИЯ НА 2 БАЛЛА</a:t>
            </a:r>
            <a:endParaRPr lang="ru-RU" sz="2400" b="1" dirty="0">
              <a:solidFill>
                <a:srgbClr val="CCECFF"/>
              </a:solidFill>
            </a:endParaRPr>
          </a:p>
        </p:txBody>
      </p:sp>
      <p:graphicFrame>
        <p:nvGraphicFramePr>
          <p:cNvPr id="43065" name="Group 57"/>
          <p:cNvGraphicFramePr>
            <a:graphicFrameLocks noGrp="1"/>
          </p:cNvGraphicFramePr>
          <p:nvPr/>
        </p:nvGraphicFramePr>
        <p:xfrm>
          <a:off x="179388" y="1557338"/>
          <a:ext cx="8782050" cy="3549650"/>
        </p:xfrm>
        <a:graphic>
          <a:graphicData uri="http://schemas.openxmlformats.org/drawingml/2006/table">
            <a:tbl>
              <a:tblPr/>
              <a:tblGrid>
                <a:gridCol w="3384550"/>
                <a:gridCol w="1079500"/>
                <a:gridCol w="1079500"/>
                <a:gridCol w="1079500"/>
                <a:gridCol w="1079500"/>
                <a:gridCol w="1079500"/>
              </a:tblGrid>
              <a:tr h="1295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E36D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РЕАЛЬНАЯ МАТЕМАТИКА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82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  <a:defRPr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E36D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ТРИГОНОМЕТРИЯ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55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E36D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ГЕОМЕТРИЯ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E36D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(стереометрия)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5280" name="AutoShape 4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576638" y="1574800"/>
            <a:ext cx="1038225" cy="1277938"/>
          </a:xfrm>
          <a:prstGeom prst="actionButtonBlank">
            <a:avLst/>
          </a:prstGeom>
          <a:gradFill rotWithShape="1">
            <a:gsLst>
              <a:gs pos="0">
                <a:srgbClr val="ED5D59"/>
              </a:gs>
              <a:gs pos="100000">
                <a:srgbClr val="830B1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95281" name="AutoShape 4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668838" y="1574800"/>
            <a:ext cx="974725" cy="1211263"/>
          </a:xfrm>
          <a:prstGeom prst="actionButtonBlank">
            <a:avLst/>
          </a:prstGeom>
          <a:gradFill rotWithShape="1">
            <a:gsLst>
              <a:gs pos="0">
                <a:srgbClr val="ED5D59"/>
              </a:gs>
              <a:gs pos="100000">
                <a:srgbClr val="830B1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95282" name="AutoShape 50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86438" y="1643063"/>
            <a:ext cx="976312" cy="1192212"/>
          </a:xfrm>
          <a:prstGeom prst="actionButtonBlank">
            <a:avLst/>
          </a:prstGeom>
          <a:gradFill rotWithShape="1">
            <a:gsLst>
              <a:gs pos="0">
                <a:srgbClr val="ED5D59"/>
              </a:gs>
              <a:gs pos="100000">
                <a:srgbClr val="830B1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3</a:t>
            </a:r>
          </a:p>
        </p:txBody>
      </p:sp>
      <p:sp>
        <p:nvSpPr>
          <p:cNvPr id="95283" name="AutoShape 51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15138" y="1571625"/>
            <a:ext cx="1038225" cy="1281113"/>
          </a:xfrm>
          <a:prstGeom prst="actionButtonBlank">
            <a:avLst/>
          </a:prstGeom>
          <a:gradFill rotWithShape="1">
            <a:gsLst>
              <a:gs pos="0">
                <a:srgbClr val="ED5D59"/>
              </a:gs>
              <a:gs pos="100000">
                <a:srgbClr val="830B1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4</a:t>
            </a:r>
          </a:p>
        </p:txBody>
      </p:sp>
      <p:sp>
        <p:nvSpPr>
          <p:cNvPr id="95284" name="AutoShape 52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00988" y="1574800"/>
            <a:ext cx="1038225" cy="1277938"/>
          </a:xfrm>
          <a:prstGeom prst="actionButtonBlank">
            <a:avLst/>
          </a:prstGeom>
          <a:gradFill rotWithShape="1">
            <a:gsLst>
              <a:gs pos="0">
                <a:srgbClr val="ED5D59"/>
              </a:gs>
              <a:gs pos="100000">
                <a:srgbClr val="830B1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5</a:t>
            </a:r>
          </a:p>
        </p:txBody>
      </p:sp>
      <p:sp>
        <p:nvSpPr>
          <p:cNvPr id="95285" name="AutoShape 53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571875" y="2857500"/>
            <a:ext cx="1000125" cy="1000125"/>
          </a:xfrm>
          <a:prstGeom prst="actionButtonBlank">
            <a:avLst/>
          </a:prstGeom>
          <a:gradFill rotWithShape="1">
            <a:gsLst>
              <a:gs pos="0">
                <a:srgbClr val="ED5D59"/>
              </a:gs>
              <a:gs pos="100000">
                <a:srgbClr val="830B1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95286" name="AutoShape 54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14875" y="2924175"/>
            <a:ext cx="966788" cy="915988"/>
          </a:xfrm>
          <a:prstGeom prst="actionButtonBlank">
            <a:avLst/>
          </a:prstGeom>
          <a:gradFill rotWithShape="1">
            <a:gsLst>
              <a:gs pos="0">
                <a:srgbClr val="ED5D59"/>
              </a:gs>
              <a:gs pos="100000">
                <a:srgbClr val="830B1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95287" name="AutoShape 55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35638" y="2924175"/>
            <a:ext cx="1038225" cy="936625"/>
          </a:xfrm>
          <a:prstGeom prst="actionButtonBlank">
            <a:avLst/>
          </a:prstGeom>
          <a:gradFill rotWithShape="1">
            <a:gsLst>
              <a:gs pos="0">
                <a:srgbClr val="ED5D59"/>
              </a:gs>
              <a:gs pos="100000">
                <a:srgbClr val="830B1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3</a:t>
            </a:r>
          </a:p>
        </p:txBody>
      </p:sp>
      <p:sp>
        <p:nvSpPr>
          <p:cNvPr id="95288" name="AutoShape 56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15138" y="2924175"/>
            <a:ext cx="1038225" cy="936625"/>
          </a:xfrm>
          <a:prstGeom prst="actionButtonBlank">
            <a:avLst/>
          </a:prstGeom>
          <a:gradFill rotWithShape="1">
            <a:gsLst>
              <a:gs pos="0">
                <a:srgbClr val="ED5D59"/>
              </a:gs>
              <a:gs pos="100000">
                <a:srgbClr val="830B1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4</a:t>
            </a:r>
          </a:p>
        </p:txBody>
      </p:sp>
      <p:sp>
        <p:nvSpPr>
          <p:cNvPr id="95289" name="AutoShape 57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00988" y="2924175"/>
            <a:ext cx="1038225" cy="936625"/>
          </a:xfrm>
          <a:prstGeom prst="actionButtonBlank">
            <a:avLst/>
          </a:prstGeom>
          <a:gradFill rotWithShape="1">
            <a:gsLst>
              <a:gs pos="0">
                <a:srgbClr val="ED5D59"/>
              </a:gs>
              <a:gs pos="100000">
                <a:srgbClr val="830B1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5</a:t>
            </a:r>
          </a:p>
        </p:txBody>
      </p:sp>
      <p:sp>
        <p:nvSpPr>
          <p:cNvPr id="95290" name="AutoShape 58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43313" y="3933825"/>
            <a:ext cx="928687" cy="1150938"/>
          </a:xfrm>
          <a:prstGeom prst="actionButtonBlank">
            <a:avLst/>
          </a:prstGeom>
          <a:gradFill rotWithShape="1">
            <a:gsLst>
              <a:gs pos="0">
                <a:srgbClr val="ED5D59"/>
              </a:gs>
              <a:gs pos="100000">
                <a:srgbClr val="830B1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95291" name="AutoShape 59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786313" y="3929063"/>
            <a:ext cx="895350" cy="1155700"/>
          </a:xfrm>
          <a:prstGeom prst="actionButtonBlank">
            <a:avLst/>
          </a:prstGeom>
          <a:gradFill rotWithShape="1">
            <a:gsLst>
              <a:gs pos="0">
                <a:srgbClr val="ED5D59"/>
              </a:gs>
              <a:gs pos="100000">
                <a:srgbClr val="830B1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95292" name="AutoShape 60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35638" y="3933825"/>
            <a:ext cx="1038225" cy="1150938"/>
          </a:xfrm>
          <a:prstGeom prst="actionButtonBlank">
            <a:avLst/>
          </a:prstGeom>
          <a:gradFill rotWithShape="1">
            <a:gsLst>
              <a:gs pos="0">
                <a:srgbClr val="ED5D59"/>
              </a:gs>
              <a:gs pos="100000">
                <a:srgbClr val="830B1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3</a:t>
            </a:r>
          </a:p>
        </p:txBody>
      </p:sp>
      <p:sp>
        <p:nvSpPr>
          <p:cNvPr id="95293" name="AutoShape 61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15138" y="3933825"/>
            <a:ext cx="1038225" cy="1150938"/>
          </a:xfrm>
          <a:prstGeom prst="actionButtonBlank">
            <a:avLst/>
          </a:prstGeom>
          <a:gradFill rotWithShape="1">
            <a:gsLst>
              <a:gs pos="0">
                <a:srgbClr val="ED5D59"/>
              </a:gs>
              <a:gs pos="100000">
                <a:srgbClr val="830B1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4</a:t>
            </a:r>
          </a:p>
        </p:txBody>
      </p:sp>
      <p:sp>
        <p:nvSpPr>
          <p:cNvPr id="95294" name="AutoShape 62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00988" y="3933825"/>
            <a:ext cx="1038225" cy="1150938"/>
          </a:xfrm>
          <a:prstGeom prst="actionButtonBlank">
            <a:avLst/>
          </a:prstGeom>
          <a:gradFill rotWithShape="1">
            <a:gsLst>
              <a:gs pos="0">
                <a:srgbClr val="ED5D59"/>
              </a:gs>
              <a:gs pos="100000">
                <a:srgbClr val="830B1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5</a:t>
            </a:r>
          </a:p>
        </p:txBody>
      </p:sp>
      <p:sp>
        <p:nvSpPr>
          <p:cNvPr id="95305" name="AutoShape 73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9388" y="6381750"/>
            <a:ext cx="3744912" cy="360363"/>
          </a:xfrm>
          <a:prstGeom prst="actionButtonBlank">
            <a:avLst/>
          </a:prstGeom>
          <a:gradFill rotWithShape="1">
            <a:gsLst>
              <a:gs pos="0">
                <a:srgbClr val="DD0946">
                  <a:alpha val="57001"/>
                </a:srgbClr>
              </a:gs>
              <a:gs pos="100000">
                <a:srgbClr val="DD094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В НАЧАЛО</a:t>
            </a:r>
          </a:p>
        </p:txBody>
      </p:sp>
      <p:pic>
        <p:nvPicPr>
          <p:cNvPr id="21553" name="Picture 4" descr="http://www.wiki.vladimir.i-edu.ru/images/thumb/d/db/%D0%A3%D0%BC%D0%BD%D0%B0%D1%8F_%D1%81%D0%BE%D0%B2%D0%B0.png/600px-%D0%A3%D0%BC%D0%BD%D0%B0%D1%8F_%D1%81%D0%BE%D0%B2%D0%B0.png"/>
          <p:cNvPicPr>
            <a:picLocks noChangeAspect="1" noChangeArrowheads="1"/>
          </p:cNvPicPr>
          <p:nvPr/>
        </p:nvPicPr>
        <p:blipFill>
          <a:blip r:embed="rId19" cstate="email"/>
          <a:srcRect/>
          <a:stretch>
            <a:fillRect/>
          </a:stretch>
        </p:blipFill>
        <p:spPr bwMode="auto">
          <a:xfrm>
            <a:off x="7786688" y="5357813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54" name="Picture 4" descr="http://www.tochkagif.ru/_ph/89/2/717680435.gif"/>
          <p:cNvPicPr>
            <a:picLocks noChangeAspect="1" noChangeArrowheads="1" noCrop="1"/>
          </p:cNvPicPr>
          <p:nvPr/>
        </p:nvPicPr>
        <p:blipFill>
          <a:blip r:embed="rId20" cstate="email"/>
          <a:srcRect/>
          <a:stretch>
            <a:fillRect/>
          </a:stretch>
        </p:blipFill>
        <p:spPr bwMode="auto">
          <a:xfrm flipH="1">
            <a:off x="169863" y="127000"/>
            <a:ext cx="137795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>
            <a:hlinkClick r:id="rId21" action="ppaction://hlinksldjump"/>
          </p:cNvPr>
          <p:cNvSpPr/>
          <p:nvPr/>
        </p:nvSpPr>
        <p:spPr>
          <a:xfrm>
            <a:off x="4614863" y="6381750"/>
            <a:ext cx="3286125" cy="360363"/>
          </a:xfrm>
          <a:prstGeom prst="rect">
            <a:avLst/>
          </a:prstGeom>
          <a:gradFill flip="none" rotWithShape="1">
            <a:gsLst>
              <a:gs pos="0">
                <a:srgbClr val="7E003F">
                  <a:shade val="30000"/>
                  <a:satMod val="115000"/>
                </a:srgbClr>
              </a:gs>
              <a:gs pos="50000">
                <a:srgbClr val="7E003F">
                  <a:shade val="67500"/>
                  <a:satMod val="115000"/>
                </a:srgbClr>
              </a:gs>
              <a:gs pos="100000">
                <a:srgbClr val="7E003F">
                  <a:shade val="100000"/>
                  <a:satMod val="115000"/>
                </a:srgb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>
                    <a:lumMod val="60000"/>
                    <a:lumOff val="40000"/>
                  </a:schemeClr>
                </a:solidFill>
              </a:rPr>
              <a:t>В СИНИЙ РАУНД</a:t>
            </a:r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52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5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52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8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52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8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52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8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52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8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52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8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952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87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952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8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952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8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952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9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952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9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952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92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952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 nodeType="clickPar">
                      <p:stCondLst>
                        <p:cond delay="0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93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952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294"/>
                  </p:tgtEl>
                </p:cond>
              </p:nextCondLst>
            </p:seq>
          </p:childTnLst>
        </p:cTn>
      </p:par>
    </p:tnLst>
    <p:bldLst>
      <p:bldP spid="95280" grpId="0" animBg="1"/>
      <p:bldP spid="95281" grpId="0" animBg="1"/>
      <p:bldP spid="95282" grpId="0" animBg="1"/>
      <p:bldP spid="95283" grpId="0" animBg="1"/>
      <p:bldP spid="95284" grpId="0" animBg="1"/>
      <p:bldP spid="95285" grpId="0" animBg="1"/>
      <p:bldP spid="95286" grpId="0" animBg="1"/>
      <p:bldP spid="95287" grpId="0" animBg="1"/>
      <p:bldP spid="95288" grpId="0" animBg="1"/>
      <p:bldP spid="95289" grpId="0" animBg="1"/>
      <p:bldP spid="95290" grpId="0" animBg="1"/>
      <p:bldP spid="95291" grpId="0" animBg="1"/>
      <p:bldP spid="95292" grpId="0" animBg="1"/>
      <p:bldP spid="95293" grpId="0" animBg="1"/>
      <p:bldP spid="9529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135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11" name="AutoShape 7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00100" y="3500438"/>
            <a:ext cx="7200900" cy="1439864"/>
          </a:xfrm>
          <a:prstGeom prst="actionButtonBlank">
            <a:avLst/>
          </a:prstGeom>
          <a:gradFill flip="none" rotWithShape="1">
            <a:gsLst>
              <a:gs pos="0">
                <a:srgbClr val="FF0000"/>
              </a:gs>
              <a:gs pos="13000">
                <a:srgbClr val="FF6565"/>
              </a:gs>
              <a:gs pos="28000">
                <a:srgbClr val="FF0000"/>
              </a:gs>
              <a:gs pos="42999">
                <a:srgbClr val="FF0000"/>
              </a:gs>
              <a:gs pos="58000">
                <a:srgbClr val="FF0000"/>
              </a:gs>
              <a:gs pos="72000">
                <a:srgbClr val="FF7979"/>
              </a:gs>
              <a:gs pos="87000">
                <a:srgbClr val="FF0000"/>
              </a:gs>
              <a:gs pos="100000">
                <a:srgbClr val="FF6969"/>
              </a:gs>
            </a:gsLst>
            <a:lin ang="2700000" scaled="0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800" b="1" dirty="0">
                <a:ln w="28575" cmpd="sng">
                  <a:solidFill>
                    <a:srgbClr val="00206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ahoma" charset="0"/>
                <a:cs typeface="+mn-cs"/>
              </a:rPr>
              <a:t>ЗАДАНИЯ НА 2 БАЛЛА</a:t>
            </a:r>
          </a:p>
        </p:txBody>
      </p:sp>
      <p:pic>
        <p:nvPicPr>
          <p:cNvPr id="4099" name="Picture 4" descr="http://www.tochkagif.ru/_ph/89/2/717680435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215188" y="214313"/>
            <a:ext cx="16700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http://www.wiki.vladimir.i-edu.ru/images/thumb/d/db/%D0%A3%D0%BC%D0%BD%D0%B0%D1%8F_%D1%81%D0%BE%D0%B2%D0%B0.png/600px-%D0%A3%D0%BC%D0%BD%D0%B0%D1%8F_%D1%81%D0%BE%D0%B2%D0%B0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14313" y="5072063"/>
            <a:ext cx="1785937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Группа 14"/>
          <p:cNvGrpSpPr>
            <a:grpSpLocks/>
          </p:cNvGrpSpPr>
          <p:nvPr/>
        </p:nvGrpSpPr>
        <p:grpSpPr bwMode="auto">
          <a:xfrm>
            <a:off x="1000125" y="1643063"/>
            <a:ext cx="7215188" cy="1439862"/>
            <a:chOff x="1000100" y="1643050"/>
            <a:chExt cx="7215238" cy="1439864"/>
          </a:xfrm>
        </p:grpSpPr>
        <p:sp>
          <p:nvSpPr>
            <p:cNvPr id="69710" name="AutoShape 78">
              <a:hlinkClick r:id="rId6" action="ppaction://hlinksldjump" highlightClick="1"/>
            </p:cNvPr>
            <p:cNvSpPr>
              <a:spLocks noChangeArrowheads="1"/>
            </p:cNvSpPr>
            <p:nvPr/>
          </p:nvSpPr>
          <p:spPr bwMode="auto">
            <a:xfrm>
              <a:off x="1000100" y="1643050"/>
              <a:ext cx="7200900" cy="1439864"/>
            </a:xfrm>
            <a:prstGeom prst="actionButtonBlank">
              <a:avLst/>
            </a:prstGeom>
            <a:gradFill>
              <a:gsLst>
                <a:gs pos="0">
                  <a:srgbClr val="000082"/>
                </a:gs>
                <a:gs pos="13000">
                  <a:srgbClr val="0047FF"/>
                </a:gs>
                <a:gs pos="28000">
                  <a:srgbClr val="000082"/>
                </a:gs>
                <a:gs pos="42999">
                  <a:srgbClr val="0047FF"/>
                </a:gs>
                <a:gs pos="58000">
                  <a:srgbClr val="000082"/>
                </a:gs>
                <a:gs pos="72000">
                  <a:srgbClr val="0047FF"/>
                </a:gs>
                <a:gs pos="87000">
                  <a:srgbClr val="000082"/>
                </a:gs>
                <a:gs pos="100000">
                  <a:srgbClr val="0047FF"/>
                </a:gs>
              </a:gsLst>
              <a:lin ang="13500000" scaled="0"/>
            </a:gradFill>
            <a:ln w="9525">
              <a:solidFill>
                <a:srgbClr val="002060"/>
              </a:solidFill>
              <a:miter lim="800000"/>
              <a:headEnd/>
              <a:tailEnd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4800" b="1" dirty="0">
                  <a:ln w="28575">
                    <a:solidFill>
                      <a:srgbClr val="002060"/>
                    </a:solidFill>
                  </a:ln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ahoma" charset="0"/>
                  <a:cs typeface="+mn-cs"/>
                </a:rPr>
                <a:t>ЗАДАНИЯ НА 1 БАЛЛ</a:t>
              </a:r>
            </a:p>
          </p:txBody>
        </p:sp>
        <p:sp>
          <p:nvSpPr>
            <p:cNvPr id="4105" name="TextBox 12"/>
            <p:cNvSpPr txBox="1">
              <a:spLocks noChangeArrowheads="1"/>
            </p:cNvSpPr>
            <p:nvPr/>
          </p:nvSpPr>
          <p:spPr bwMode="auto">
            <a:xfrm>
              <a:off x="1000100" y="1643050"/>
              <a:ext cx="721523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>
                  <a:solidFill>
                    <a:srgbClr val="00B0F0"/>
                  </a:solidFill>
                </a:rPr>
                <a:t>Синий раунд</a:t>
              </a:r>
            </a:p>
          </p:txBody>
        </p:sp>
      </p:grp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000125" y="3500438"/>
            <a:ext cx="7072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rgbClr val="F6B2B0"/>
                </a:solidFill>
              </a:rPr>
              <a:t>Красный раунд</a:t>
            </a:r>
          </a:p>
        </p:txBody>
      </p:sp>
      <p:sp>
        <p:nvSpPr>
          <p:cNvPr id="3" name="Загнутый угол 2">
            <a:hlinkClick r:id="rId7" action="ppaction://hlinksldjump"/>
          </p:cNvPr>
          <p:cNvSpPr/>
          <p:nvPr/>
        </p:nvSpPr>
        <p:spPr>
          <a:xfrm>
            <a:off x="6588125" y="5589588"/>
            <a:ext cx="2087563" cy="935037"/>
          </a:xfrm>
          <a:prstGeom prst="foldedCorner">
            <a:avLst/>
          </a:prstGeom>
          <a:gradFill flip="none" rotWithShape="1">
            <a:gsLst>
              <a:gs pos="0">
                <a:srgbClr val="000000"/>
              </a:gs>
              <a:gs pos="39000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Проверка самостоятельной  работы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9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9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utoUpdateAnimBg="0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D0101"/>
            </a:gs>
            <a:gs pos="100000">
              <a:srgbClr val="41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88913"/>
            <a:ext cx="7632700" cy="6477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</a:rPr>
              <a:t>РЕАЛЬНАЯ МАТЕМАТИКА.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125538"/>
            <a:ext cx="8172450" cy="2592387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Трое решают, как им обойдётся дешевле доехать из Москвы в Санкт-Петербург – на поезде или на автомобиле. Билет на поезд стоит 600 рублей на одного человека. Автомобиль расходует 10 литров бензина на 100 км пути, расстояние по шоссе равно 700 километрам, а цена бензина равна 19 рублям за литр. Сколько рублей придётся заплатить за наиболее дешёвую поездку на троих?</a:t>
            </a:r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7308850" y="115888"/>
            <a:ext cx="15843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112645" name="Rectangle 5"/>
          <p:cNvSpPr>
            <a:spLocks noChangeArrowheads="1"/>
          </p:cNvSpPr>
          <p:nvPr/>
        </p:nvSpPr>
        <p:spPr bwMode="auto">
          <a:xfrm>
            <a:off x="4284663" y="5300663"/>
            <a:ext cx="2746375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1330</a:t>
            </a:r>
          </a:p>
        </p:txBody>
      </p:sp>
      <p:sp>
        <p:nvSpPr>
          <p:cNvPr id="22534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22050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FFE269"/>
              </a:gs>
              <a:gs pos="100000">
                <a:srgbClr val="CB8A07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47" name="Rectangle 7"/>
          <p:cNvSpPr>
            <a:spLocks noChangeArrowheads="1"/>
          </p:cNvSpPr>
          <p:nvPr/>
        </p:nvSpPr>
        <p:spPr bwMode="auto">
          <a:xfrm>
            <a:off x="323850" y="5157788"/>
            <a:ext cx="3929063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F8C184"/>
                </a:solidFill>
              </a:rPr>
              <a:t>Правильный ответ</a:t>
            </a:r>
          </a:p>
        </p:txBody>
      </p:sp>
      <p:sp>
        <p:nvSpPr>
          <p:cNvPr id="22536" name="Прямоугольник 7"/>
          <p:cNvSpPr>
            <a:spLocks noChangeArrowheads="1"/>
          </p:cNvSpPr>
          <p:nvPr/>
        </p:nvSpPr>
        <p:spPr bwMode="auto">
          <a:xfrm>
            <a:off x="4008438" y="4652963"/>
            <a:ext cx="4889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126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26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26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47"/>
                  </p:tgtEl>
                </p:cond>
              </p:nextCondLst>
            </p:seq>
          </p:childTnLst>
        </p:cTn>
      </p:par>
    </p:tnLst>
    <p:bldLst>
      <p:bldP spid="112643" grpId="0"/>
      <p:bldP spid="11264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D0101"/>
            </a:gs>
            <a:gs pos="100000">
              <a:srgbClr val="41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6335713" cy="9366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</a:rPr>
              <a:t>РЕАЛЬНАЯ МАТЕМАТИКА.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50938" y="1628775"/>
            <a:ext cx="7993062" cy="2592388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Билет на автобус стоит 110 рублей. Ожидается повышение цены на 10%. Какое наибольшее число билетов можно купить на 1000 рублей?</a:t>
            </a: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6804025" y="260350"/>
            <a:ext cx="1728788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23558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22050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FFE269"/>
              </a:gs>
              <a:gs pos="100000">
                <a:srgbClr val="CB8A07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3671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F8C184"/>
                </a:solidFill>
              </a:rPr>
              <a:t>Правильный ответ</a:t>
            </a:r>
          </a:p>
        </p:txBody>
      </p:sp>
      <p:sp>
        <p:nvSpPr>
          <p:cNvPr id="23560" name="Прямоугольник 7"/>
          <p:cNvSpPr>
            <a:spLocks noChangeArrowheads="1"/>
          </p:cNvSpPr>
          <p:nvPr/>
        </p:nvSpPr>
        <p:spPr bwMode="auto">
          <a:xfrm>
            <a:off x="4587875" y="3706813"/>
            <a:ext cx="4873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136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36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36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671"/>
                  </p:tgtEl>
                </p:cond>
              </p:nextCondLst>
            </p:seq>
          </p:childTnLst>
        </p:cTn>
      </p:par>
    </p:tnLst>
    <p:bldLst>
      <p:bldP spid="113667" grpId="0"/>
      <p:bldP spid="113669" grpId="0"/>
      <p:bldP spid="113671" grpId="0"/>
      <p:bldP spid="113671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D0101"/>
            </a:gs>
            <a:gs pos="100000">
              <a:srgbClr val="41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333375"/>
            <a:ext cx="6624638" cy="8636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</a:rPr>
              <a:t>РЕАЛЬНАЯ МАТЕМАТИКА.</a:t>
            </a:r>
            <a:endParaRPr lang="ru-RU" sz="3600" dirty="0" smtClean="0">
              <a:solidFill>
                <a:srgbClr val="FEB92E"/>
              </a:solidFill>
            </a:endParaRP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1268413"/>
            <a:ext cx="8243887" cy="3024187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Шоколадка стоит 30 рублей.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воскресенье в супермаркете действует специальное предложение: заплатив за две шоколадки, покупатель получает три, одну в подарок?</a:t>
            </a:r>
          </a:p>
        </p:txBody>
      </p:sp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6875463" y="476250"/>
            <a:ext cx="183515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ru-RU" sz="3200" b="1" i="1" dirty="0">
              <a:solidFill>
                <a:srgbClr val="B3F89A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582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22050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FFE269"/>
              </a:gs>
              <a:gs pos="100000">
                <a:srgbClr val="CB8A07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4695" name="Rectangle 7"/>
          <p:cNvSpPr>
            <a:spLocks noChangeArrowheads="1"/>
          </p:cNvSpPr>
          <p:nvPr/>
        </p:nvSpPr>
        <p:spPr bwMode="auto">
          <a:xfrm>
            <a:off x="1547813" y="4868863"/>
            <a:ext cx="6238875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F8C184"/>
                </a:solidFill>
              </a:rPr>
              <a:t>Правильный ответ</a:t>
            </a:r>
            <a:endParaRPr lang="ru-RU" sz="6000" b="1" i="1" u="sng">
              <a:solidFill>
                <a:srgbClr val="F8C184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804025" y="4797425"/>
            <a:ext cx="1512888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 i="1" u="sng">
                <a:solidFill>
                  <a:srgbClr val="F8C184"/>
                </a:solidFill>
              </a:rPr>
              <a:t>9</a:t>
            </a:r>
          </a:p>
          <a:p>
            <a:endParaRPr lang="ru-RU"/>
          </a:p>
        </p:txBody>
      </p:sp>
      <p:sp>
        <p:nvSpPr>
          <p:cNvPr id="24585" name="Прямоугольник 8"/>
          <p:cNvSpPr>
            <a:spLocks noChangeArrowheads="1"/>
          </p:cNvSpPr>
          <p:nvPr/>
        </p:nvSpPr>
        <p:spPr bwMode="auto">
          <a:xfrm>
            <a:off x="6480175" y="4075113"/>
            <a:ext cx="4873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146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4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46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46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695"/>
                  </p:tgtEl>
                </p:cond>
              </p:nextCondLst>
            </p:seq>
          </p:childTnLst>
        </p:cTn>
      </p:par>
    </p:tnLst>
    <p:bldLst>
      <p:bldP spid="114691" grpId="0"/>
      <p:bldP spid="114693" grpId="0"/>
      <p:bldP spid="114695" grpId="0"/>
      <p:bldP spid="114695" grpId="1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D0101"/>
            </a:gs>
            <a:gs pos="100000">
              <a:srgbClr val="41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0"/>
            <a:ext cx="6624637" cy="1150938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</a:rPr>
              <a:t>РЕАЛЬНАЯ МАТЕМАТИКА.</a:t>
            </a:r>
            <a:endParaRPr lang="ru-RU" sz="3600" dirty="0" smtClean="0">
              <a:solidFill>
                <a:srgbClr val="FEB92E"/>
              </a:solidFill>
            </a:endParaRP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196975"/>
            <a:ext cx="7777163" cy="2592388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квартире, где проживает Дмитрий , установлен прибор учёта расхода холодной воды (счётчик). 1 июня счётчик показывал расход 178 куб.м. воды, а 1 июля – 189 куб. м. Какую сумму должен заплатить Дмитрий за холодную воду за июнь, если цена за 1 куб. м. холодной воды составляет 19р.   60 коп? Ответ дайте в рублях.</a:t>
            </a:r>
          </a:p>
        </p:txBody>
      </p:sp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7164388" y="188913"/>
            <a:ext cx="12954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215,6</a:t>
            </a:r>
          </a:p>
        </p:txBody>
      </p:sp>
      <p:sp>
        <p:nvSpPr>
          <p:cNvPr id="25606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22050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FFE269"/>
              </a:gs>
              <a:gs pos="100000">
                <a:srgbClr val="CB8A07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5719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F8C184"/>
                </a:solidFill>
              </a:rPr>
              <a:t>Правильный ответ</a:t>
            </a:r>
          </a:p>
        </p:txBody>
      </p:sp>
      <p:sp>
        <p:nvSpPr>
          <p:cNvPr id="25608" name="Прямоугольник 7"/>
          <p:cNvSpPr>
            <a:spLocks noChangeArrowheads="1"/>
          </p:cNvSpPr>
          <p:nvPr/>
        </p:nvSpPr>
        <p:spPr bwMode="auto">
          <a:xfrm>
            <a:off x="7324725" y="4438650"/>
            <a:ext cx="487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157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57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719"/>
                  </p:tgtEl>
                </p:cond>
              </p:nextCondLst>
            </p:seq>
          </p:childTnLst>
        </p:cTn>
      </p:par>
    </p:tnLst>
    <p:bldLst>
      <p:bldP spid="115715" grpId="0"/>
      <p:bldP spid="115717" grpId="0"/>
      <p:bldP spid="115719" grpId="0"/>
      <p:bldP spid="115719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D0101"/>
            </a:gs>
            <a:gs pos="100000">
              <a:srgbClr val="41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0"/>
            <a:ext cx="6985000" cy="10795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</a:rPr>
              <a:t>РЕАЛЬНАЯ МАТЕМАТИКА.</a:t>
            </a:r>
            <a:endParaRPr lang="ru-RU" sz="3600" dirty="0" smtClean="0">
              <a:solidFill>
                <a:srgbClr val="FEB92E"/>
              </a:solidFill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1052513"/>
            <a:ext cx="8316912" cy="4679950"/>
          </a:xfrm>
        </p:spPr>
        <p:txBody>
          <a:bodyPr/>
          <a:lstStyle/>
          <a:p>
            <a:pPr algn="l"/>
            <a:r>
              <a:rPr lang="ru-RU" sz="2800" b="1" smtClean="0">
                <a:effectLst/>
                <a:latin typeface="Times New Roman" pitchFamily="18" charset="0"/>
                <a:cs typeface="Times New Roman" pitchFamily="18" charset="0"/>
              </a:rPr>
              <a:t>При строительстве сельского дома можно использовать один из двух типов фундамента: каменный или бетонный. Для каменного фундамента необходимо 11 тонн природного камня и 13 мешков цемента. Для бетонного фундамента необходимо 8 тонн щебня и 57 мешков цемента. Тонна камня стоит 1500 рублей, щебень стоит 690 рублей за тонну, а мешок цемента стоит 250 рублей. Сколько рублей будет стоить материал для фундамента, если выбрать наиболее дешевый вариант?</a:t>
            </a:r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auto">
          <a:xfrm>
            <a:off x="6948488" y="404813"/>
            <a:ext cx="197961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1187450" y="5949950"/>
            <a:ext cx="7056438" cy="574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19750</a:t>
            </a:r>
            <a:r>
              <a:rPr lang="ru-RU" sz="1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ru-RU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630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22050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FFE269"/>
              </a:gs>
              <a:gs pos="100000">
                <a:srgbClr val="CB8A07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6743" name="Rectangle 7"/>
          <p:cNvSpPr>
            <a:spLocks noChangeArrowheads="1"/>
          </p:cNvSpPr>
          <p:nvPr/>
        </p:nvSpPr>
        <p:spPr bwMode="auto">
          <a:xfrm>
            <a:off x="395288" y="5949950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F8C184"/>
                </a:solidFill>
              </a:rPr>
              <a:t>Правильный ответ</a:t>
            </a:r>
          </a:p>
        </p:txBody>
      </p:sp>
      <p:sp>
        <p:nvSpPr>
          <p:cNvPr id="26632" name="Прямоугольник 7"/>
          <p:cNvSpPr>
            <a:spLocks noChangeArrowheads="1"/>
          </p:cNvSpPr>
          <p:nvPr/>
        </p:nvSpPr>
        <p:spPr bwMode="auto">
          <a:xfrm>
            <a:off x="5580063" y="5562600"/>
            <a:ext cx="487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167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67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67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743"/>
                  </p:tgtEl>
                </p:cond>
              </p:nextCondLst>
            </p:seq>
          </p:childTnLst>
        </p:cTn>
      </p:par>
    </p:tnLst>
    <p:bldLst>
      <p:bldP spid="116739" grpId="0"/>
      <p:bldP spid="116741" grpId="0"/>
      <p:bldP spid="116743" grpId="0"/>
      <p:bldP spid="116743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D0101"/>
            </a:gs>
            <a:gs pos="100000">
              <a:srgbClr val="41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5976938" cy="792163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EB92E"/>
                </a:solidFill>
              </a:rPr>
              <a:t>ТРИГОНОМЕТРИЯ</a:t>
            </a:r>
            <a:r>
              <a:rPr lang="ru-RU" sz="4000" dirty="0" smtClean="0">
                <a:solidFill>
                  <a:srgbClr val="FEB92E"/>
                </a:solidFill>
              </a:rPr>
              <a:t>.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2060575"/>
            <a:ext cx="7127875" cy="2592388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b="1" dirty="0" smtClean="0"/>
              <a:t> </a:t>
            </a:r>
            <a:r>
              <a:rPr lang="ru-RU" dirty="0" smtClean="0"/>
              <a:t>Найдите значение выражения</a:t>
            </a:r>
            <a:r>
              <a:rPr lang="ru-RU" b="1" dirty="0" smtClean="0"/>
              <a:t> </a:t>
            </a:r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6227763" y="188913"/>
            <a:ext cx="1223962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118789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- 9</a:t>
            </a:r>
          </a:p>
        </p:txBody>
      </p:sp>
      <p:sp>
        <p:nvSpPr>
          <p:cNvPr id="27654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22050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FFE269"/>
              </a:gs>
              <a:gs pos="100000">
                <a:srgbClr val="CB8A07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8791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F8C184"/>
                </a:solidFill>
              </a:rPr>
              <a:t>Правильный ответ</a:t>
            </a:r>
          </a:p>
        </p:txBody>
      </p:sp>
      <p:pic>
        <p:nvPicPr>
          <p:cNvPr id="26632" name="Picture 8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987675" y="2852738"/>
            <a:ext cx="326707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7" name="Прямоугольник 8"/>
          <p:cNvSpPr>
            <a:spLocks noChangeArrowheads="1"/>
          </p:cNvSpPr>
          <p:nvPr/>
        </p:nvSpPr>
        <p:spPr bwMode="auto">
          <a:xfrm>
            <a:off x="6480175" y="4075113"/>
            <a:ext cx="4873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187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87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791"/>
                  </p:tgtEl>
                </p:cond>
              </p:nextCondLst>
            </p:seq>
          </p:childTnLst>
        </p:cTn>
      </p:par>
    </p:tnLst>
    <p:bldLst>
      <p:bldP spid="118787" grpId="0"/>
      <p:bldP spid="118789" grpId="0"/>
      <p:bldP spid="118791" grpId="0"/>
      <p:bldP spid="118791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D0101"/>
            </a:gs>
            <a:gs pos="100000">
              <a:srgbClr val="41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88913"/>
            <a:ext cx="6264275" cy="100806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EB92E"/>
                </a:solidFill>
              </a:rPr>
              <a:t>ТРИГОНОМЕТРИЯ</a:t>
            </a:r>
            <a:r>
              <a:rPr lang="ru-RU" sz="4000" dirty="0" smtClean="0">
                <a:solidFill>
                  <a:srgbClr val="FEB92E"/>
                </a:solidFill>
              </a:rPr>
              <a:t>.</a:t>
            </a:r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6588125" y="404813"/>
            <a:ext cx="1150938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119813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0,75</a:t>
            </a:r>
          </a:p>
        </p:txBody>
      </p:sp>
      <p:sp>
        <p:nvSpPr>
          <p:cNvPr id="28677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22050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FFE269"/>
              </a:gs>
              <a:gs pos="100000">
                <a:srgbClr val="CB8A07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9815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F8C184"/>
                </a:solidFill>
              </a:rPr>
              <a:t>Правильный ответ</a:t>
            </a:r>
          </a:p>
        </p:txBody>
      </p:sp>
      <p:pic>
        <p:nvPicPr>
          <p:cNvPr id="27657" name="Picture 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331913" y="1557338"/>
            <a:ext cx="7488237" cy="115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1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331913" y="2708275"/>
            <a:ext cx="3024187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9" name="Picture 1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356100" y="2708275"/>
            <a:ext cx="4464050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82" name="Прямоугольник 9"/>
          <p:cNvSpPr>
            <a:spLocks noChangeArrowheads="1"/>
          </p:cNvSpPr>
          <p:nvPr/>
        </p:nvSpPr>
        <p:spPr bwMode="auto">
          <a:xfrm>
            <a:off x="6480175" y="4075113"/>
            <a:ext cx="4873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19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98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815"/>
                  </p:tgtEl>
                </p:cond>
              </p:nextCondLst>
            </p:seq>
          </p:childTnLst>
        </p:cTn>
      </p:par>
    </p:tnLst>
    <p:bldLst>
      <p:bldP spid="119813" grpId="0"/>
      <p:bldP spid="119815" grpId="0"/>
      <p:bldP spid="119815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D0101"/>
            </a:gs>
            <a:gs pos="100000">
              <a:srgbClr val="41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260350"/>
            <a:ext cx="6011862" cy="8636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</a:rPr>
              <a:t>ТРИГОНОМЕТРИЯ</a:t>
            </a:r>
            <a:r>
              <a:rPr lang="ru-RU" sz="3600" dirty="0" smtClean="0">
                <a:solidFill>
                  <a:srgbClr val="FEB92E"/>
                </a:solidFill>
              </a:rPr>
              <a:t>.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1268413"/>
            <a:ext cx="7127875" cy="2592387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b="1" dirty="0" smtClean="0"/>
              <a:t>Найдите значение выражения </a:t>
            </a:r>
          </a:p>
        </p:txBody>
      </p: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6156325" y="333375"/>
            <a:ext cx="115093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i="1" dirty="0">
                <a:solidFill>
                  <a:srgbClr val="B3F89A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25</a:t>
            </a:r>
          </a:p>
        </p:txBody>
      </p:sp>
      <p:sp>
        <p:nvSpPr>
          <p:cNvPr id="29702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22050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FFE269"/>
              </a:gs>
              <a:gs pos="100000">
                <a:srgbClr val="CB8A07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0839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F8C184"/>
                </a:solidFill>
              </a:rPr>
              <a:t>Правильный ответ</a:t>
            </a:r>
          </a:p>
        </p:txBody>
      </p:sp>
      <p:sp>
        <p:nvSpPr>
          <p:cNvPr id="2970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8683" name="Picture 11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2275" y="2205038"/>
            <a:ext cx="5181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6" name="Rectangle 13"/>
          <p:cNvSpPr>
            <a:spLocks noChangeArrowheads="1"/>
          </p:cNvSpPr>
          <p:nvPr/>
        </p:nvSpPr>
        <p:spPr bwMode="auto">
          <a:xfrm>
            <a:off x="0" y="1905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29707" name="Прямоугольник 10"/>
          <p:cNvSpPr>
            <a:spLocks noChangeArrowheads="1"/>
          </p:cNvSpPr>
          <p:nvPr/>
        </p:nvSpPr>
        <p:spPr bwMode="auto">
          <a:xfrm>
            <a:off x="7307263" y="2955925"/>
            <a:ext cx="487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208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0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08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08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839"/>
                  </p:tgtEl>
                </p:cond>
              </p:nextCondLst>
            </p:seq>
          </p:childTnLst>
        </p:cTn>
      </p:par>
    </p:tnLst>
    <p:bldLst>
      <p:bldP spid="120835" grpId="0"/>
      <p:bldP spid="120837" grpId="0"/>
      <p:bldP spid="120839" grpId="0"/>
      <p:bldP spid="120839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D0101"/>
            </a:gs>
            <a:gs pos="100000">
              <a:srgbClr val="41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260350"/>
            <a:ext cx="6119813" cy="8636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</a:rPr>
              <a:t>ТРИГОНОМЕТРИЯ</a:t>
            </a:r>
            <a:r>
              <a:rPr lang="ru-RU" sz="3600" dirty="0" smtClean="0">
                <a:solidFill>
                  <a:srgbClr val="FEB92E"/>
                </a:solidFill>
              </a:rPr>
              <a:t>.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557338"/>
            <a:ext cx="7993063" cy="2592387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 треугольнике АВС угол С равен 90 градусов, АВ = 8, ВС = 2. Найдите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sin A.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defRPr/>
            </a:pPr>
            <a:endParaRPr lang="ru-RU" dirty="0" smtClean="0"/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6300788" y="333375"/>
            <a:ext cx="10795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121861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0,25</a:t>
            </a:r>
            <a:r>
              <a:rPr lang="ru-RU" sz="6000" b="1" dirty="0"/>
              <a:t> </a:t>
            </a:r>
          </a:p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ru-RU" sz="3200" b="1" i="1" dirty="0">
              <a:solidFill>
                <a:srgbClr val="B3F89A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26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22050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FFE269"/>
              </a:gs>
              <a:gs pos="100000">
                <a:srgbClr val="CB8A07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1863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F8C184"/>
                </a:solidFill>
              </a:rPr>
              <a:t>Правильный ответ</a:t>
            </a:r>
          </a:p>
        </p:txBody>
      </p:sp>
      <p:sp>
        <p:nvSpPr>
          <p:cNvPr id="30728" name="Прямоугольник 7"/>
          <p:cNvSpPr>
            <a:spLocks noChangeArrowheads="1"/>
          </p:cNvSpPr>
          <p:nvPr/>
        </p:nvSpPr>
        <p:spPr bwMode="auto">
          <a:xfrm>
            <a:off x="5435600" y="2955925"/>
            <a:ext cx="487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218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1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18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18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863"/>
                  </p:tgtEl>
                </p:cond>
              </p:nextCondLst>
            </p:seq>
          </p:childTnLst>
        </p:cTn>
      </p:par>
    </p:tnLst>
    <p:bldLst>
      <p:bldP spid="121859" grpId="0"/>
      <p:bldP spid="121861" grpId="0"/>
      <p:bldP spid="121863" grpId="0"/>
      <p:bldP spid="121863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D0101"/>
            </a:gs>
            <a:gs pos="100000">
              <a:srgbClr val="41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404813"/>
            <a:ext cx="6048375" cy="79216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FEB92E"/>
                </a:solidFill>
              </a:rPr>
              <a:t>ТРИГОНОМЕТРИЯ</a:t>
            </a:r>
            <a:r>
              <a:rPr lang="ru-RU" sz="4000" dirty="0" smtClean="0">
                <a:solidFill>
                  <a:srgbClr val="FEB92E"/>
                </a:solidFill>
              </a:rPr>
              <a:t>.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1341438"/>
            <a:ext cx="7127875" cy="2592387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dirty="0" smtClean="0"/>
              <a:t>Найдите значение выражения</a:t>
            </a:r>
          </a:p>
          <a:p>
            <a:pPr algn="l" eaLnBrk="1" hangingPunct="1">
              <a:defRPr/>
            </a:pPr>
            <a:r>
              <a:rPr lang="ru-RU" dirty="0" smtClean="0"/>
              <a:t> </a:t>
            </a:r>
            <a:endParaRPr lang="ru-RU" b="1" dirty="0" smtClean="0"/>
          </a:p>
        </p:txBody>
      </p:sp>
      <p:sp>
        <p:nvSpPr>
          <p:cNvPr id="122884" name="Rectangle 4"/>
          <p:cNvSpPr>
            <a:spLocks noChangeArrowheads="1"/>
          </p:cNvSpPr>
          <p:nvPr/>
        </p:nvSpPr>
        <p:spPr bwMode="auto">
          <a:xfrm>
            <a:off x="6156325" y="260350"/>
            <a:ext cx="1582738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122885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r>
              <a:rPr lang="ru-RU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,5</a:t>
            </a:r>
          </a:p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ru-RU" sz="3200" b="1" i="1" dirty="0">
              <a:solidFill>
                <a:srgbClr val="B3F89A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750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22050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FFE269"/>
              </a:gs>
              <a:gs pos="100000">
                <a:srgbClr val="CB8A07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887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F8C184"/>
                </a:solidFill>
              </a:rPr>
              <a:t>Правильный ответ</a:t>
            </a:r>
          </a:p>
        </p:txBody>
      </p:sp>
      <p:sp>
        <p:nvSpPr>
          <p:cNvPr id="31752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30734" name="Picture 14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2988" y="2420938"/>
            <a:ext cx="74183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4" name="Rectangle 16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31755" name="Прямоугольник 10"/>
          <p:cNvSpPr>
            <a:spLocks noChangeArrowheads="1"/>
          </p:cNvSpPr>
          <p:nvPr/>
        </p:nvSpPr>
        <p:spPr bwMode="auto">
          <a:xfrm>
            <a:off x="7808913" y="3141663"/>
            <a:ext cx="4873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228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2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28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28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887"/>
                  </p:tgtEl>
                </p:cond>
              </p:nextCondLst>
            </p:seq>
          </p:childTnLst>
        </p:cTn>
      </p:par>
    </p:tnLst>
    <p:bldLst>
      <p:bldP spid="122883" grpId="0"/>
      <p:bldP spid="122885" grpId="0"/>
      <p:bldP spid="122887" grpId="0"/>
      <p:bldP spid="12288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12" name="Group 52"/>
          <p:cNvGraphicFramePr>
            <a:graphicFrameLocks noGrp="1"/>
          </p:cNvGraphicFramePr>
          <p:nvPr/>
        </p:nvGraphicFramePr>
        <p:xfrm>
          <a:off x="179388" y="1557338"/>
          <a:ext cx="8782050" cy="2909886"/>
        </p:xfrm>
        <a:graphic>
          <a:graphicData uri="http://schemas.openxmlformats.org/drawingml/2006/table">
            <a:tbl>
              <a:tblPr/>
              <a:tblGrid>
                <a:gridCol w="3384550"/>
                <a:gridCol w="1079500"/>
                <a:gridCol w="1079500"/>
                <a:gridCol w="1079500"/>
                <a:gridCol w="1079500"/>
                <a:gridCol w="1079500"/>
              </a:tblGrid>
              <a:tr h="939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EB92E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УРАВНЕНИЯ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EB92E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ГЕОМЕТРИЯ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EB92E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(планиметрия)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9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EB92E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  <a:cs typeface="Times New Roman" pitchFamily="18" charset="0"/>
                        </a:rPr>
                        <a:t>ВЕРОЯТНОСТЬ</a:t>
                      </a:r>
                    </a:p>
                  </a:txBody>
                  <a:tcPr marT="45721" marB="4572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DA30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59" name="AutoShape 6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576638" y="1574800"/>
            <a:ext cx="1038225" cy="919163"/>
          </a:xfrm>
          <a:prstGeom prst="actionButtonBlank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33882" name="AutoShape 90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668838" y="1574800"/>
            <a:ext cx="1038225" cy="919163"/>
          </a:xfrm>
          <a:prstGeom prst="actionButtonBlank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33884" name="AutoShape 92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35638" y="1574800"/>
            <a:ext cx="1038225" cy="919163"/>
          </a:xfrm>
          <a:prstGeom prst="actionButtonBlank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3</a:t>
            </a:r>
          </a:p>
        </p:txBody>
      </p:sp>
      <p:sp>
        <p:nvSpPr>
          <p:cNvPr id="33885" name="AutoShape 93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15138" y="1574800"/>
            <a:ext cx="1038225" cy="919163"/>
          </a:xfrm>
          <a:prstGeom prst="actionButtonBlank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4</a:t>
            </a:r>
          </a:p>
        </p:txBody>
      </p:sp>
      <p:sp>
        <p:nvSpPr>
          <p:cNvPr id="33886" name="AutoShape 94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00988" y="1574800"/>
            <a:ext cx="1038225" cy="919163"/>
          </a:xfrm>
          <a:prstGeom prst="actionButtonBlank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5</a:t>
            </a:r>
          </a:p>
        </p:txBody>
      </p:sp>
      <p:sp>
        <p:nvSpPr>
          <p:cNvPr id="33923" name="AutoShape 131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09975" y="2513013"/>
            <a:ext cx="1004888" cy="1011237"/>
          </a:xfrm>
          <a:prstGeom prst="actionButtonBlank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33924" name="AutoShape 132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668838" y="2513013"/>
            <a:ext cx="1038225" cy="1011237"/>
          </a:xfrm>
          <a:prstGeom prst="actionButtonBlank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33925" name="AutoShape 133">
            <a:hlinkClick r:id="rId1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35638" y="2513013"/>
            <a:ext cx="1038225" cy="1011237"/>
          </a:xfrm>
          <a:prstGeom prst="actionButtonBlank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3</a:t>
            </a:r>
          </a:p>
        </p:txBody>
      </p:sp>
      <p:sp>
        <p:nvSpPr>
          <p:cNvPr id="33926" name="AutoShape 134">
            <a:hlinkClick r:id="rId1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15138" y="2513013"/>
            <a:ext cx="1038225" cy="1011237"/>
          </a:xfrm>
          <a:prstGeom prst="actionButtonBlank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4</a:t>
            </a:r>
          </a:p>
        </p:txBody>
      </p:sp>
      <p:sp>
        <p:nvSpPr>
          <p:cNvPr id="33927" name="AutoShape 135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6388" y="2543175"/>
            <a:ext cx="1003300" cy="981075"/>
          </a:xfrm>
          <a:prstGeom prst="actionButtonBlank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5</a:t>
            </a:r>
          </a:p>
        </p:txBody>
      </p:sp>
      <p:sp>
        <p:nvSpPr>
          <p:cNvPr id="33928" name="AutoShape 136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3602038" y="3586163"/>
            <a:ext cx="1012825" cy="862012"/>
          </a:xfrm>
          <a:prstGeom prst="actionButtonBlank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33929" name="AutoShape 137">
            <a:hlinkClick r:id="rId1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668838" y="3586163"/>
            <a:ext cx="1011237" cy="871537"/>
          </a:xfrm>
          <a:prstGeom prst="actionButtonBlank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33930" name="AutoShape 138">
            <a:hlinkClick r:id="rId1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735638" y="3586163"/>
            <a:ext cx="1031875" cy="862012"/>
          </a:xfrm>
          <a:prstGeom prst="actionButtonBlank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3</a:t>
            </a:r>
          </a:p>
        </p:txBody>
      </p:sp>
      <p:sp>
        <p:nvSpPr>
          <p:cNvPr id="33931" name="AutoShape 139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810375" y="3586163"/>
            <a:ext cx="1038225" cy="862012"/>
          </a:xfrm>
          <a:prstGeom prst="actionButtonBlank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4</a:t>
            </a:r>
          </a:p>
        </p:txBody>
      </p:sp>
      <p:sp>
        <p:nvSpPr>
          <p:cNvPr id="33932" name="AutoShape 140">
            <a:hlinkClick r:id="rId1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00988" y="3586163"/>
            <a:ext cx="1038225" cy="862012"/>
          </a:xfrm>
          <a:prstGeom prst="actionButtonBlank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5</a:t>
            </a:r>
          </a:p>
        </p:txBody>
      </p:sp>
      <p:sp>
        <p:nvSpPr>
          <p:cNvPr id="33943" name="AutoShape 151">
            <a:hlinkClick r:id="rId1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9388" y="6381750"/>
            <a:ext cx="4392612" cy="360363"/>
          </a:xfrm>
          <a:prstGeom prst="actionButtonBlank">
            <a:avLst/>
          </a:prstGeom>
          <a:solidFill>
            <a:srgbClr val="6753FB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В НАЧАЛО</a:t>
            </a:r>
          </a:p>
        </p:txBody>
      </p:sp>
      <p:sp>
        <p:nvSpPr>
          <p:cNvPr id="33944" name="AutoShape 152">
            <a:hlinkClick r:id="rId1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572000" y="6381750"/>
            <a:ext cx="4392613" cy="360363"/>
          </a:xfrm>
          <a:prstGeom prst="actionButtonBlank">
            <a:avLst/>
          </a:prstGeom>
          <a:solidFill>
            <a:srgbClr val="6753FB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rgbClr val="EB45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В КРАСНЫЙ РАУНД</a:t>
            </a:r>
          </a:p>
        </p:txBody>
      </p:sp>
      <p:pic>
        <p:nvPicPr>
          <p:cNvPr id="5169" name="Picture 4" descr="http://www.wiki.vladimir.i-edu.ru/images/thumb/d/db/%D0%A3%D0%BC%D0%BD%D0%B0%D1%8F_%D1%81%D0%BE%D0%B2%D0%B0.png/600px-%D0%A3%D0%BC%D0%BD%D0%B0%D1%8F_%D1%81%D0%BE%D0%B2%D0%B0.png"/>
          <p:cNvPicPr>
            <a:picLocks noChangeAspect="1" noChangeArrowheads="1"/>
          </p:cNvPicPr>
          <p:nvPr/>
        </p:nvPicPr>
        <p:blipFill>
          <a:blip r:embed="rId20" cstate="email"/>
          <a:srcRect/>
          <a:stretch>
            <a:fillRect/>
          </a:stretch>
        </p:blipFill>
        <p:spPr bwMode="auto">
          <a:xfrm>
            <a:off x="7500938" y="4786313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8" y="285750"/>
            <a:ext cx="8353425" cy="647700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2400" b="1" dirty="0" smtClean="0">
                <a:solidFill>
                  <a:srgbClr val="CCECFF"/>
                </a:solidFill>
              </a:rPr>
              <a:t>ЗАДАНИЯ НА 1 БАЛЛ</a:t>
            </a:r>
            <a:endParaRPr lang="ru-RU" sz="2400" b="1" dirty="0">
              <a:solidFill>
                <a:srgbClr val="CCECFF"/>
              </a:solidFill>
            </a:endParaRPr>
          </a:p>
        </p:txBody>
      </p:sp>
      <p:pic>
        <p:nvPicPr>
          <p:cNvPr id="5171" name="Picture 4" descr="http://www.tochkagif.ru/_ph/89/2/717680435.gif"/>
          <p:cNvPicPr>
            <a:picLocks noChangeAspect="1" noChangeArrowheads="1" noCrop="1"/>
          </p:cNvPicPr>
          <p:nvPr/>
        </p:nvPicPr>
        <p:blipFill>
          <a:blip r:embed="rId21" cstate="email"/>
          <a:srcRect/>
          <a:stretch>
            <a:fillRect/>
          </a:stretch>
        </p:blipFill>
        <p:spPr bwMode="auto">
          <a:xfrm flipH="1">
            <a:off x="169863" y="127000"/>
            <a:ext cx="137795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8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5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38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8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38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 nodeType="clickPar">
                      <p:stCondLst>
                        <p:cond delay="0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8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38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8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38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8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39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923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39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92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39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92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39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92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39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 nodeType="clickPar">
                      <p:stCondLst>
                        <p:cond delay="0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92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39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928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39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92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39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930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339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 nodeType="clickPar">
                      <p:stCondLst>
                        <p:cond delay="0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931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39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 nodeType="clickPar">
                      <p:stCondLst>
                        <p:cond delay="0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932"/>
                  </p:tgtEl>
                </p:cond>
              </p:nextCondLst>
            </p:seq>
          </p:childTnLst>
        </p:cTn>
      </p:par>
    </p:tnLst>
    <p:bldLst>
      <p:bldP spid="33859" grpId="0" animBg="1"/>
      <p:bldP spid="33882" grpId="0" animBg="1"/>
      <p:bldP spid="33884" grpId="0" animBg="1"/>
      <p:bldP spid="33885" grpId="0" animBg="1"/>
      <p:bldP spid="33886" grpId="0" animBg="1"/>
      <p:bldP spid="33923" grpId="0" animBg="1"/>
      <p:bldP spid="33924" grpId="0" animBg="1"/>
      <p:bldP spid="33925" grpId="0" animBg="1"/>
      <p:bldP spid="33926" grpId="0" animBg="1"/>
      <p:bldP spid="33927" grpId="0" animBg="1"/>
      <p:bldP spid="33928" grpId="0" animBg="1"/>
      <p:bldP spid="33929" grpId="0" animBg="1"/>
      <p:bldP spid="33930" grpId="0" animBg="1"/>
      <p:bldP spid="33931" grpId="0" animBg="1"/>
      <p:bldP spid="3393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D0101"/>
            </a:gs>
            <a:gs pos="100000">
              <a:srgbClr val="41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7200900" cy="8636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</a:rPr>
              <a:t>СТЕРЕОМЕТРИЯ.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060575"/>
            <a:ext cx="7848600" cy="2592388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dirty="0" smtClean="0"/>
              <a:t>Найдите квадрат расстояния между вершинами С и  </a:t>
            </a:r>
            <a:r>
              <a:rPr lang="en-US" dirty="0" smtClean="0"/>
              <a:t>A</a:t>
            </a:r>
            <a:r>
              <a:rPr lang="ru-RU" sz="1800" b="1" dirty="0" smtClean="0"/>
              <a:t>1</a:t>
            </a:r>
            <a:r>
              <a:rPr lang="ru-RU" sz="1800" dirty="0" smtClean="0"/>
              <a:t> </a:t>
            </a:r>
            <a:r>
              <a:rPr lang="ru-RU" dirty="0" smtClean="0"/>
              <a:t> прямоугольного</a:t>
            </a:r>
          </a:p>
          <a:p>
            <a:pPr algn="l" eaLnBrk="1" hangingPunct="1">
              <a:defRPr/>
            </a:pPr>
            <a:r>
              <a:rPr lang="ru-RU" dirty="0" smtClean="0"/>
              <a:t> параллелепипеда, для которого АВ=5, </a:t>
            </a:r>
            <a:r>
              <a:rPr lang="en-US" dirty="0" smtClean="0"/>
              <a:t>AD=4, AA</a:t>
            </a:r>
            <a:r>
              <a:rPr lang="en-US" sz="1800" b="1" dirty="0" smtClean="0"/>
              <a:t>1</a:t>
            </a:r>
            <a:r>
              <a:rPr lang="en-US" dirty="0" smtClean="0"/>
              <a:t>=3</a:t>
            </a:r>
            <a:r>
              <a:rPr lang="ru-RU" dirty="0" smtClean="0"/>
              <a:t>.</a:t>
            </a:r>
            <a:endParaRPr lang="ru-RU" b="1" dirty="0" smtClean="0"/>
          </a:p>
        </p:txBody>
      </p:sp>
      <p:sp>
        <p:nvSpPr>
          <p:cNvPr id="123908" name="Rectangle 4"/>
          <p:cNvSpPr>
            <a:spLocks noChangeArrowheads="1"/>
          </p:cNvSpPr>
          <p:nvPr/>
        </p:nvSpPr>
        <p:spPr bwMode="auto">
          <a:xfrm>
            <a:off x="6659563" y="260350"/>
            <a:ext cx="1655762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123909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50</a:t>
            </a:r>
            <a:endParaRPr lang="ru-RU" sz="60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774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22050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FFE269"/>
              </a:gs>
              <a:gs pos="100000">
                <a:srgbClr val="CB8A07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911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F8C184"/>
                </a:solidFill>
              </a:rPr>
              <a:t>Правильный ответ</a:t>
            </a:r>
          </a:p>
        </p:txBody>
      </p:sp>
      <p:sp>
        <p:nvSpPr>
          <p:cNvPr id="32776" name="Прямоугольник 7"/>
          <p:cNvSpPr>
            <a:spLocks noChangeArrowheads="1"/>
          </p:cNvSpPr>
          <p:nvPr/>
        </p:nvSpPr>
        <p:spPr bwMode="auto">
          <a:xfrm>
            <a:off x="4587875" y="3706813"/>
            <a:ext cx="4873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1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239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3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39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39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911"/>
                  </p:tgtEl>
                </p:cond>
              </p:nextCondLst>
            </p:seq>
          </p:childTnLst>
        </p:cTn>
      </p:par>
    </p:tnLst>
    <p:bldLst>
      <p:bldP spid="123907" grpId="0"/>
      <p:bldP spid="123909" grpId="0"/>
      <p:bldP spid="123911" grpId="0"/>
      <p:bldP spid="123911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D0101"/>
            </a:gs>
            <a:gs pos="100000">
              <a:srgbClr val="41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260350"/>
            <a:ext cx="7127875" cy="719138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</a:rPr>
              <a:t>СТЕРЕОМЕТРИЯ.</a:t>
            </a:r>
            <a:endParaRPr lang="ru-RU" sz="3600" i="1" dirty="0" smtClean="0">
              <a:solidFill>
                <a:srgbClr val="FEB92E"/>
              </a:solidFill>
            </a:endParaRP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052513"/>
            <a:ext cx="7993063" cy="2592387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dirty="0" smtClean="0"/>
              <a:t>Найдите площадь поверхности многогранника, изображённого на рисунке </a:t>
            </a:r>
            <a:endParaRPr lang="ru-RU" b="1" dirty="0" smtClean="0"/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6443663" y="0"/>
            <a:ext cx="15113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1500188" y="5057775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76</a:t>
            </a:r>
            <a:r>
              <a:rPr lang="ru-RU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ru-RU" sz="2800" dirty="0">
              <a:solidFill>
                <a:srgbClr val="B3F89A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3798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22050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FFE269"/>
              </a:gs>
              <a:gs pos="100000">
                <a:srgbClr val="CB8A07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5959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F8C184"/>
                </a:solidFill>
              </a:rPr>
              <a:t>Правильный ответ</a:t>
            </a:r>
          </a:p>
        </p:txBody>
      </p:sp>
      <p:pic>
        <p:nvPicPr>
          <p:cNvPr id="32779" name="Picture 11" descr="http://reshuege.ru/get_file?id=733"/>
          <p:cNvPicPr>
            <a:picLocks noChangeAspect="1" noChangeArrowheads="1"/>
          </p:cNvPicPr>
          <p:nvPr/>
        </p:nvPicPr>
        <p:blipFill>
          <a:blip r:embed="rId5" cstate="email">
            <a:lum bright="70000" contrast="-70000"/>
          </a:blip>
          <a:srcRect/>
          <a:stretch>
            <a:fillRect/>
          </a:stretch>
        </p:blipFill>
        <p:spPr bwMode="auto">
          <a:xfrm>
            <a:off x="3924300" y="2492375"/>
            <a:ext cx="3455988" cy="228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1" name="Прямоугольник 8"/>
          <p:cNvSpPr>
            <a:spLocks noChangeArrowheads="1"/>
          </p:cNvSpPr>
          <p:nvPr/>
        </p:nvSpPr>
        <p:spPr bwMode="auto">
          <a:xfrm>
            <a:off x="7885113" y="3716338"/>
            <a:ext cx="4873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1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259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59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59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959"/>
                  </p:tgtEl>
                </p:cond>
              </p:nextCondLst>
            </p:seq>
          </p:childTnLst>
        </p:cTn>
      </p:par>
    </p:tnLst>
    <p:bldLst>
      <p:bldP spid="125955" grpId="0"/>
      <p:bldP spid="125957" grpId="0"/>
      <p:bldP spid="125959" grpId="0"/>
      <p:bldP spid="125959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D0101"/>
            </a:gs>
            <a:gs pos="100000">
              <a:srgbClr val="41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8208962" cy="10795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</a:rPr>
              <a:t>СТЕРЕОМЕТРИЯ.</a:t>
            </a:r>
            <a:endParaRPr lang="ru-RU" sz="3600" dirty="0" smtClean="0">
              <a:solidFill>
                <a:srgbClr val="FEB92E"/>
              </a:solidFill>
            </a:endParaRP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1125538"/>
            <a:ext cx="7127875" cy="2592387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dirty="0" smtClean="0"/>
              <a:t>Найдите объём многогранника, изображённого на рисунке </a:t>
            </a:r>
          </a:p>
          <a:p>
            <a:pPr algn="l" eaLnBrk="1" hangingPunct="1">
              <a:defRPr/>
            </a:pPr>
            <a:endParaRPr lang="ru-RU" b="1" dirty="0" smtClean="0"/>
          </a:p>
        </p:txBody>
      </p:sp>
      <p:sp>
        <p:nvSpPr>
          <p:cNvPr id="126980" name="Rectangle 4"/>
          <p:cNvSpPr>
            <a:spLocks noChangeArrowheads="1"/>
          </p:cNvSpPr>
          <p:nvPr/>
        </p:nvSpPr>
        <p:spPr bwMode="auto">
          <a:xfrm>
            <a:off x="7019925" y="476250"/>
            <a:ext cx="158273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126981" name="Rectangle 5"/>
          <p:cNvSpPr>
            <a:spLocks noChangeArrowheads="1"/>
          </p:cNvSpPr>
          <p:nvPr/>
        </p:nvSpPr>
        <p:spPr bwMode="auto">
          <a:xfrm>
            <a:off x="1547813" y="5445125"/>
            <a:ext cx="7056437" cy="1223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56</a:t>
            </a:r>
          </a:p>
        </p:txBody>
      </p:sp>
      <p:sp>
        <p:nvSpPr>
          <p:cNvPr id="34822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22050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FFE269"/>
              </a:gs>
              <a:gs pos="100000">
                <a:srgbClr val="CB8A07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6983" name="Rectangle 7"/>
          <p:cNvSpPr>
            <a:spLocks noChangeArrowheads="1"/>
          </p:cNvSpPr>
          <p:nvPr/>
        </p:nvSpPr>
        <p:spPr bwMode="auto">
          <a:xfrm>
            <a:off x="1547813" y="5445125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F8C184"/>
                </a:solidFill>
              </a:rPr>
              <a:t>Правильный ответ</a:t>
            </a:r>
          </a:p>
        </p:txBody>
      </p:sp>
      <p:pic>
        <p:nvPicPr>
          <p:cNvPr id="9" name="Picture 9" descr="http://reshuege.ru/get_file?id=887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572000" y="2214563"/>
            <a:ext cx="3408363" cy="305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5" name="Прямоугольник 9"/>
          <p:cNvSpPr>
            <a:spLocks noChangeArrowheads="1"/>
          </p:cNvSpPr>
          <p:nvPr/>
        </p:nvSpPr>
        <p:spPr bwMode="auto">
          <a:xfrm>
            <a:off x="8243888" y="4903788"/>
            <a:ext cx="4873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1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269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69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69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983"/>
                  </p:tgtEl>
                </p:cond>
              </p:nextCondLst>
            </p:seq>
          </p:childTnLst>
        </p:cTn>
      </p:par>
    </p:tnLst>
    <p:bldLst>
      <p:bldP spid="126979" grpId="0"/>
      <p:bldP spid="126981" grpId="0"/>
      <p:bldP spid="126983" grpId="0"/>
      <p:bldP spid="126983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D0101"/>
            </a:gs>
            <a:gs pos="100000">
              <a:srgbClr val="41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188913"/>
            <a:ext cx="7561262" cy="792162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</a:rPr>
              <a:t>СТЕРЕОМЕТРИЯ.</a:t>
            </a:r>
            <a:endParaRPr lang="ru-RU" sz="3600" dirty="0" smtClean="0">
              <a:solidFill>
                <a:srgbClr val="FEB92E"/>
              </a:solidFill>
            </a:endParaRP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1500188"/>
            <a:ext cx="7315200" cy="2592387"/>
          </a:xfrm>
        </p:spPr>
        <p:txBody>
          <a:bodyPr/>
          <a:lstStyle/>
          <a:p>
            <a:pPr algn="just" eaLnBrk="1" hangingPunct="1">
              <a:defRPr/>
            </a:pPr>
            <a:r>
              <a:rPr lang="ru-RU" dirty="0" smtClean="0"/>
              <a:t>Стороны основания правильной четырёхугольной пирамиды равны 10, боковые рёбра равны 13. Найдите площадь поверхности этой пирамиды.</a:t>
            </a:r>
            <a:endParaRPr lang="ru-RU" b="1" dirty="0" smtClean="0"/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6300788" y="0"/>
            <a:ext cx="1366837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128005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340</a:t>
            </a:r>
          </a:p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ru-RU" sz="3200" dirty="0">
              <a:solidFill>
                <a:srgbClr val="B3F89A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846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22050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FFE269"/>
              </a:gs>
              <a:gs pos="100000">
                <a:srgbClr val="CB8A07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8007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F8C184"/>
                </a:solidFill>
              </a:rPr>
              <a:t>Правильный ответ</a:t>
            </a:r>
          </a:p>
        </p:txBody>
      </p:sp>
      <p:sp>
        <p:nvSpPr>
          <p:cNvPr id="35848" name="Прямоугольник 7"/>
          <p:cNvSpPr>
            <a:spLocks noChangeArrowheads="1"/>
          </p:cNvSpPr>
          <p:nvPr/>
        </p:nvSpPr>
        <p:spPr bwMode="auto">
          <a:xfrm>
            <a:off x="3635375" y="3689350"/>
            <a:ext cx="4873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1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280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8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80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80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007"/>
                  </p:tgtEl>
                </p:cond>
              </p:nextCondLst>
            </p:seq>
          </p:childTnLst>
        </p:cTn>
      </p:par>
    </p:tnLst>
    <p:bldLst>
      <p:bldP spid="128003" grpId="0"/>
      <p:bldP spid="128005" grpId="0"/>
      <p:bldP spid="128007" grpId="0"/>
      <p:bldP spid="128007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8D0101"/>
            </a:gs>
            <a:gs pos="100000">
              <a:srgbClr val="4100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0"/>
            <a:ext cx="7451725" cy="863600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</a:rPr>
              <a:t>СТЕРЕОМЕТРИЯ.</a:t>
            </a:r>
            <a:endParaRPr lang="ru-RU" sz="3600" dirty="0" smtClean="0">
              <a:solidFill>
                <a:srgbClr val="FEB92E"/>
              </a:solidFill>
            </a:endParaRP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981075"/>
            <a:ext cx="8172450" cy="2592388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правильной треугольной пирамиде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SABC  K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середина ребра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BC, 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вершина. Известно, что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AB=4, SK=21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Найдите площадь боковой поверхности.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5940425" y="0"/>
            <a:ext cx="21590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2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126</a:t>
            </a:r>
          </a:p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ru-RU" sz="2800" dirty="0">
              <a:solidFill>
                <a:srgbClr val="B3F89A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6870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22050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FFE269"/>
              </a:gs>
              <a:gs pos="100000">
                <a:srgbClr val="CB8A07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9031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F8C184"/>
                </a:solidFill>
              </a:rPr>
              <a:t>Правильный ответ</a:t>
            </a:r>
          </a:p>
        </p:txBody>
      </p:sp>
      <p:pic>
        <p:nvPicPr>
          <p:cNvPr id="35848" name="Picture 8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84888" y="3068638"/>
            <a:ext cx="2447925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73" name="Прямоугольник 8"/>
          <p:cNvSpPr>
            <a:spLocks noChangeArrowheads="1"/>
          </p:cNvSpPr>
          <p:nvPr/>
        </p:nvSpPr>
        <p:spPr bwMode="auto">
          <a:xfrm>
            <a:off x="8604250" y="5435600"/>
            <a:ext cx="4873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1</a:t>
            </a:r>
            <a:r>
              <a:rPr lang="en-US"/>
              <a:t>]</a:t>
            </a:r>
            <a:endParaRPr lang="ru-RU"/>
          </a:p>
        </p:txBody>
      </p:sp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290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9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90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290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9031"/>
                  </p:tgtEl>
                </p:cond>
              </p:nextCondLst>
            </p:seq>
          </p:childTnLst>
        </p:cTn>
      </p:par>
    </p:tnLst>
    <p:bldLst>
      <p:bldP spid="129027" grpId="0"/>
      <p:bldP spid="129029" grpId="0"/>
      <p:bldP spid="129031" grpId="0"/>
      <p:bldP spid="129031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0825" y="115888"/>
          <a:ext cx="2376488" cy="3108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244"/>
                <a:gridCol w="1188244"/>
              </a:tblGrid>
              <a:tr h="518054">
                <a:tc gridSpan="2"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ВАРИАНТ 1</a:t>
                      </a:r>
                      <a:endParaRPr lang="ru-RU" sz="28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1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2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3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4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353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5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059113" y="115888"/>
          <a:ext cx="2376488" cy="3109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244"/>
                <a:gridCol w="1188244"/>
              </a:tblGrid>
              <a:tr h="518319">
                <a:tc gridSpan="2"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ВАРИАНТ 2</a:t>
                      </a:r>
                      <a:endParaRPr lang="ru-RU" sz="28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1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2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3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4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5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0,8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156325" y="188913"/>
          <a:ext cx="2376488" cy="3108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244"/>
                <a:gridCol w="1188244"/>
              </a:tblGrid>
              <a:tr h="518054">
                <a:tc gridSpan="2"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ВАРИАНТ 3</a:t>
                      </a:r>
                      <a:endParaRPr lang="ru-RU" sz="28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1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2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0,6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3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4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2800" b="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5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0,96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971550" y="3500438"/>
          <a:ext cx="2376488" cy="3109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244"/>
                <a:gridCol w="1188244"/>
              </a:tblGrid>
              <a:tr h="518319">
                <a:tc gridSpan="2"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ВАРИАНТ 4</a:t>
                      </a:r>
                      <a:endParaRPr lang="ru-RU" sz="28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1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2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0,6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3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353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4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319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5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0,84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727" marB="4572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284663" y="3573463"/>
          <a:ext cx="2376488" cy="3108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244"/>
                <a:gridCol w="1188244"/>
              </a:tblGrid>
              <a:tr h="518054">
                <a:tc gridSpan="2"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ВАРИАНТ 5</a:t>
                      </a:r>
                      <a:endParaRPr lang="ru-RU" sz="2800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1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2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13,5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3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1070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4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2800" b="1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  <a:tr h="518054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5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lang="ru-RU" sz="2800" b="1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9" marR="91449" marT="45697" marB="4569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B2B0"/>
                    </a:solidFill>
                  </a:tcPr>
                </a:tc>
              </a:tr>
            </a:tbl>
          </a:graphicData>
        </a:graphic>
      </p:graphicFrame>
      <p:pic>
        <p:nvPicPr>
          <p:cNvPr id="37970" name="Picture 4" descr="http://www.wiki.vladimir.i-edu.ru/images/thumb/d/db/%D0%A3%D0%BC%D0%BD%D0%B0%D1%8F_%D1%81%D0%BE%D0%B2%D0%B0.png/600px-%D0%A3%D0%BC%D0%BD%D0%B0%D1%8F_%D1%81%D0%BE%D0%B2%D0%B0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948488" y="4292600"/>
            <a:ext cx="201612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Box 1"/>
          <p:cNvSpPr txBox="1">
            <a:spLocks noChangeArrowheads="1"/>
          </p:cNvSpPr>
          <p:nvPr/>
        </p:nvSpPr>
        <p:spPr bwMode="auto">
          <a:xfrm>
            <a:off x="714375" y="714375"/>
            <a:ext cx="8208963" cy="490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sz="5400" b="1">
                <a:solidFill>
                  <a:srgbClr val="000000"/>
                </a:solidFill>
              </a:rPr>
              <a:t>0 – 2 балла     «2»</a:t>
            </a:r>
          </a:p>
          <a:p>
            <a:pPr>
              <a:lnSpc>
                <a:spcPct val="150000"/>
              </a:lnSpc>
            </a:pPr>
            <a:r>
              <a:rPr lang="ru-RU" sz="5400" b="1">
                <a:solidFill>
                  <a:srgbClr val="000000"/>
                </a:solidFill>
              </a:rPr>
              <a:t>3 – 4 балла     «3»</a:t>
            </a:r>
          </a:p>
          <a:p>
            <a:pPr>
              <a:lnSpc>
                <a:spcPct val="150000"/>
              </a:lnSpc>
            </a:pPr>
            <a:r>
              <a:rPr lang="ru-RU" sz="5400" b="1">
                <a:solidFill>
                  <a:srgbClr val="000000"/>
                </a:solidFill>
              </a:rPr>
              <a:t>5 – 6 баллов   «4»</a:t>
            </a:r>
          </a:p>
          <a:p>
            <a:pPr>
              <a:lnSpc>
                <a:spcPct val="150000"/>
              </a:lnSpc>
            </a:pPr>
            <a:r>
              <a:rPr lang="ru-RU" sz="5400" b="1">
                <a:solidFill>
                  <a:srgbClr val="000000"/>
                </a:solidFill>
              </a:rPr>
              <a:t>7  и более        «5» </a:t>
            </a:r>
          </a:p>
        </p:txBody>
      </p:sp>
      <p:pic>
        <p:nvPicPr>
          <p:cNvPr id="38915" name="Picture 4" descr="http://www.wiki.vladimir.i-edu.ru/images/thumb/d/db/%D0%A3%D0%BC%D0%BD%D0%B0%D1%8F_%D1%81%D0%BE%D0%B2%D0%B0.png/600px-%D0%A3%D0%BC%D0%BD%D0%B0%D1%8F_%D1%81%D0%BE%D0%B2%D0%B0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13638" y="5229225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260350"/>
            <a:ext cx="6911975" cy="647700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4000" b="1" dirty="0" smtClean="0">
                <a:solidFill>
                  <a:srgbClr val="FEB92E"/>
                </a:solidFill>
              </a:rPr>
              <a:t>УРАВНЕНИЯ</a:t>
            </a:r>
            <a:endParaRPr lang="ru-RU" sz="4000" b="1" dirty="0">
              <a:solidFill>
                <a:srgbClr val="FEB92E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2060575"/>
            <a:ext cx="7127875" cy="2592388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4000" dirty="0" smtClean="0"/>
              <a:t>Найдите корень уравнения</a:t>
            </a:r>
            <a:endParaRPr lang="ru-RU" sz="4000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7092950" y="188913"/>
            <a:ext cx="1150938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dirty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4</a:t>
            </a:r>
            <a:r>
              <a:rPr lang="ru-RU" sz="3200" dirty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 </a:t>
            </a:r>
          </a:p>
        </p:txBody>
      </p:sp>
      <p:sp>
        <p:nvSpPr>
          <p:cNvPr id="6150" name="AutoShape 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17732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99FF66"/>
                </a:solidFill>
              </a:rPr>
              <a:t>Правильный ответ</a:t>
            </a:r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627313" y="2852738"/>
            <a:ext cx="351472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3" name="Прямоугольник 1"/>
          <p:cNvSpPr>
            <a:spLocks noChangeArrowheads="1"/>
          </p:cNvSpPr>
          <p:nvPr/>
        </p:nvSpPr>
        <p:spPr bwMode="auto">
          <a:xfrm>
            <a:off x="6142038" y="4225925"/>
            <a:ext cx="487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5"/>
                  </p:tgtEl>
                </p:cond>
              </p:nextCondLst>
            </p:seq>
          </p:childTnLst>
        </p:cTn>
      </p:par>
    </p:tnLst>
    <p:bldLst>
      <p:bldP spid="2051" grpId="0"/>
      <p:bldP spid="2053" grpId="0"/>
      <p:bldP spid="2055" grpId="0"/>
      <p:bldP spid="205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6911975" cy="647700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4000" b="1" dirty="0" smtClean="0">
                <a:solidFill>
                  <a:srgbClr val="FEB92E"/>
                </a:solidFill>
              </a:rPr>
              <a:t>УРАВНЕНИЯ</a:t>
            </a:r>
            <a:endParaRPr lang="ru-RU" sz="4000" b="1" dirty="0">
              <a:solidFill>
                <a:srgbClr val="FEB92E"/>
              </a:solidFill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1700213"/>
            <a:ext cx="7451725" cy="273685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4000" b="1" dirty="0" smtClean="0"/>
              <a:t>Найдите корень уравнения</a:t>
            </a:r>
            <a:endParaRPr lang="ru-RU" sz="4000" b="1" dirty="0"/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6227763" y="188913"/>
            <a:ext cx="1150937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i="1" dirty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42</a:t>
            </a:r>
            <a:r>
              <a:rPr lang="ru-RU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 </a:t>
            </a:r>
            <a:r>
              <a:rPr lang="ru-RU" sz="3200" dirty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 </a:t>
            </a:r>
          </a:p>
        </p:txBody>
      </p:sp>
      <p:sp>
        <p:nvSpPr>
          <p:cNvPr id="7174" name="AutoShape 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17732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4519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99FF66"/>
                </a:solidFill>
              </a:rPr>
              <a:t>Правильный ответ</a:t>
            </a:r>
          </a:p>
        </p:txBody>
      </p:sp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876425" y="2566988"/>
            <a:ext cx="519588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Прямоугольник 1"/>
          <p:cNvSpPr>
            <a:spLocks noChangeArrowheads="1"/>
          </p:cNvSpPr>
          <p:nvPr/>
        </p:nvSpPr>
        <p:spPr bwMode="auto">
          <a:xfrm>
            <a:off x="7134225" y="3816350"/>
            <a:ext cx="4889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5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519"/>
                  </p:tgtEl>
                </p:cond>
              </p:nextCondLst>
            </p:seq>
          </p:childTnLst>
        </p:cTn>
      </p:par>
    </p:tnLst>
    <p:bldLst>
      <p:bldP spid="64515" grpId="0"/>
      <p:bldP spid="64517" grpId="0"/>
      <p:bldP spid="64519" grpId="0"/>
      <p:bldP spid="6451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333375"/>
            <a:ext cx="6911975" cy="647700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3600" b="1" dirty="0" smtClean="0">
                <a:solidFill>
                  <a:srgbClr val="FEB92E"/>
                </a:solidFill>
              </a:rPr>
              <a:t>УРАВНЕНИЯ</a:t>
            </a:r>
            <a:endParaRPr lang="ru-RU" sz="3600" b="1" dirty="0">
              <a:solidFill>
                <a:srgbClr val="FEB92E"/>
              </a:solidFill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5" y="2060575"/>
            <a:ext cx="7127875" cy="252095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4000" dirty="0" smtClean="0"/>
              <a:t>Найдите корень уравнения.</a:t>
            </a:r>
            <a:endParaRPr lang="ru-RU" sz="4000" dirty="0"/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5940425" y="188913"/>
            <a:ext cx="1150938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i="1" dirty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- 8</a:t>
            </a:r>
            <a:r>
              <a:rPr lang="ru-RU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 </a:t>
            </a:r>
            <a:r>
              <a:rPr lang="ru-RU" sz="6000" b="1" dirty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 </a:t>
            </a:r>
          </a:p>
        </p:txBody>
      </p:sp>
      <p:sp>
        <p:nvSpPr>
          <p:cNvPr id="8198" name="AutoShape 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17732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5543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99FF66"/>
                </a:solidFill>
              </a:rPr>
              <a:t>Правильный ответ</a:t>
            </a:r>
          </a:p>
        </p:txBody>
      </p:sp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555875" y="2924175"/>
            <a:ext cx="392430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1" name="Прямоугольник 1"/>
          <p:cNvSpPr>
            <a:spLocks noChangeArrowheads="1"/>
          </p:cNvSpPr>
          <p:nvPr/>
        </p:nvSpPr>
        <p:spPr bwMode="auto">
          <a:xfrm>
            <a:off x="6480175" y="4075113"/>
            <a:ext cx="4873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655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5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55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543"/>
                  </p:tgtEl>
                </p:cond>
              </p:nextCondLst>
            </p:seq>
          </p:childTnLst>
        </p:cTn>
      </p:par>
    </p:tnLst>
    <p:bldLst>
      <p:bldP spid="65539" grpId="0"/>
      <p:bldP spid="65541" grpId="0"/>
      <p:bldP spid="65543" grpId="0"/>
      <p:bldP spid="6554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33375"/>
            <a:ext cx="6911975" cy="647700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4000" b="1" dirty="0" smtClean="0">
                <a:solidFill>
                  <a:srgbClr val="FEB92E"/>
                </a:solidFill>
              </a:rPr>
              <a:t>УРАВНЕНИЯ</a:t>
            </a:r>
            <a:endParaRPr lang="ru-RU" sz="4000" dirty="0">
              <a:solidFill>
                <a:srgbClr val="FEB92E"/>
              </a:solidFill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1341438"/>
            <a:ext cx="7956550" cy="2663825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b="1" dirty="0" smtClean="0"/>
              <a:t>Найдите корень уравнения</a:t>
            </a:r>
          </a:p>
          <a:p>
            <a:pPr algn="l" eaLnBrk="1" hangingPunct="1">
              <a:defRPr/>
            </a:pPr>
            <a:endParaRPr lang="ru-RU" b="1" dirty="0" smtClean="0"/>
          </a:p>
          <a:p>
            <a:pPr algn="l" eaLnBrk="1" hangingPunct="1">
              <a:defRPr/>
            </a:pPr>
            <a:endParaRPr lang="ru-RU" b="1" dirty="0" smtClean="0"/>
          </a:p>
          <a:p>
            <a:pPr algn="l" eaLnBrk="1" hangingPunct="1">
              <a:defRPr/>
            </a:pPr>
            <a:r>
              <a:rPr lang="ru-RU" b="1" dirty="0" smtClean="0"/>
              <a:t>Если уравнение имеет более одного корня, укажите больший из них</a:t>
            </a:r>
          </a:p>
          <a:p>
            <a:pPr algn="l" eaLnBrk="1" hangingPunct="1">
              <a:defRPr/>
            </a:pPr>
            <a:endParaRPr lang="ru-RU" b="1" dirty="0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6227763" y="188913"/>
            <a:ext cx="1150937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i="1" dirty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- 5</a:t>
            </a:r>
            <a:r>
              <a:rPr lang="ru-RU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 </a:t>
            </a:r>
            <a:r>
              <a:rPr lang="ru-RU" sz="6000" b="1" dirty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 </a:t>
            </a:r>
          </a:p>
        </p:txBody>
      </p:sp>
      <p:sp>
        <p:nvSpPr>
          <p:cNvPr id="9222" name="AutoShape 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17732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99FF66"/>
                </a:solidFill>
              </a:rPr>
              <a:t>Правильный ответ</a:t>
            </a:r>
          </a:p>
        </p:txBody>
      </p:sp>
      <p:sp>
        <p:nvSpPr>
          <p:cNvPr id="9224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5" name="Rectangle 22"/>
          <p:cNvSpPr>
            <a:spLocks noChangeArrowheads="1"/>
          </p:cNvSpPr>
          <p:nvPr/>
        </p:nvSpPr>
        <p:spPr bwMode="auto">
          <a:xfrm>
            <a:off x="0" y="1114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26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7" name="Rectangle 25"/>
          <p:cNvSpPr>
            <a:spLocks noChangeArrowheads="1"/>
          </p:cNvSpPr>
          <p:nvPr/>
        </p:nvSpPr>
        <p:spPr bwMode="auto">
          <a:xfrm>
            <a:off x="0" y="1114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28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29" name="Picture 26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37433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0" name="Rectangle 28"/>
          <p:cNvSpPr>
            <a:spLocks noChangeArrowheads="1"/>
          </p:cNvSpPr>
          <p:nvPr/>
        </p:nvSpPr>
        <p:spPr bwMode="auto">
          <a:xfrm>
            <a:off x="0" y="1114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31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32" name="Picture 29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37433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3" name="Rectangle 31"/>
          <p:cNvSpPr>
            <a:spLocks noChangeArrowheads="1"/>
          </p:cNvSpPr>
          <p:nvPr/>
        </p:nvSpPr>
        <p:spPr bwMode="auto">
          <a:xfrm>
            <a:off x="0" y="11144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34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35" name="Rectangle 34"/>
          <p:cNvSpPr>
            <a:spLocks noChangeArrowheads="1"/>
          </p:cNvSpPr>
          <p:nvPr/>
        </p:nvSpPr>
        <p:spPr bwMode="auto">
          <a:xfrm>
            <a:off x="0" y="1333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36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37" name="Picture 38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49911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38" name="Rectangle 40"/>
          <p:cNvSpPr>
            <a:spLocks noChangeArrowheads="1"/>
          </p:cNvSpPr>
          <p:nvPr/>
        </p:nvSpPr>
        <p:spPr bwMode="auto">
          <a:xfrm>
            <a:off x="0" y="1333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39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40" name="Rectangle 43"/>
          <p:cNvSpPr>
            <a:spLocks noChangeArrowheads="1"/>
          </p:cNvSpPr>
          <p:nvPr/>
        </p:nvSpPr>
        <p:spPr bwMode="auto">
          <a:xfrm>
            <a:off x="0" y="1333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41" name="Rectangle 4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42" name="Rectangle 46"/>
          <p:cNvSpPr>
            <a:spLocks noChangeArrowheads="1"/>
          </p:cNvSpPr>
          <p:nvPr/>
        </p:nvSpPr>
        <p:spPr bwMode="auto">
          <a:xfrm>
            <a:off x="0" y="1333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43" name="Rectangle 4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44" name="Rectangle 49"/>
          <p:cNvSpPr>
            <a:spLocks noChangeArrowheads="1"/>
          </p:cNvSpPr>
          <p:nvPr/>
        </p:nvSpPr>
        <p:spPr bwMode="auto">
          <a:xfrm>
            <a:off x="0" y="1333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45" name="Rectangle 5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46" name="Rectangle 52"/>
          <p:cNvSpPr>
            <a:spLocks noChangeArrowheads="1"/>
          </p:cNvSpPr>
          <p:nvPr/>
        </p:nvSpPr>
        <p:spPr bwMode="auto">
          <a:xfrm>
            <a:off x="0" y="1333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47" name="Rectangle 5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8245" name="Picture 53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8175" y="2060575"/>
            <a:ext cx="5040313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49" name="Rectangle 55"/>
          <p:cNvSpPr>
            <a:spLocks noChangeArrowheads="1"/>
          </p:cNvSpPr>
          <p:nvPr/>
        </p:nvSpPr>
        <p:spPr bwMode="auto">
          <a:xfrm>
            <a:off x="0" y="1333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9250" name="Прямоугольник 1"/>
          <p:cNvSpPr>
            <a:spLocks noChangeArrowheads="1"/>
          </p:cNvSpPr>
          <p:nvPr/>
        </p:nvSpPr>
        <p:spPr bwMode="auto">
          <a:xfrm>
            <a:off x="8243888" y="3860800"/>
            <a:ext cx="4873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665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6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65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567"/>
                  </p:tgtEl>
                </p:cond>
              </p:nextCondLst>
            </p:seq>
          </p:childTnLst>
        </p:cTn>
      </p:par>
    </p:tnLst>
    <p:bldLst>
      <p:bldP spid="66563" grpId="0"/>
      <p:bldP spid="66565" grpId="0"/>
      <p:bldP spid="66567" grpId="0"/>
      <p:bldP spid="6656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260350"/>
            <a:ext cx="6911975" cy="647700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4000" b="1" dirty="0" smtClean="0">
                <a:solidFill>
                  <a:srgbClr val="FEB92E"/>
                </a:solidFill>
              </a:rPr>
              <a:t>УРАВНЕНИЯ</a:t>
            </a:r>
            <a:endParaRPr lang="ru-RU" sz="4000" dirty="0">
              <a:solidFill>
                <a:srgbClr val="FEB92E"/>
              </a:solidFill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981075"/>
            <a:ext cx="7921625" cy="3743325"/>
          </a:xfrm>
        </p:spPr>
        <p:txBody>
          <a:bodyPr>
            <a:normAutofit fontScale="92500" lnSpcReduction="10000"/>
          </a:bodyPr>
          <a:lstStyle/>
          <a:p>
            <a:pPr algn="l" eaLnBrk="1" hangingPunct="1">
              <a:defRPr/>
            </a:pPr>
            <a:r>
              <a:rPr lang="ru-RU" sz="4000" b="1" dirty="0" smtClean="0"/>
              <a:t>Найдите корень уравнения</a:t>
            </a:r>
          </a:p>
          <a:p>
            <a:pPr algn="l" eaLnBrk="1" hangingPunct="1">
              <a:defRPr/>
            </a:pPr>
            <a:endParaRPr lang="ru-RU" sz="4000" b="1" dirty="0" smtClean="0"/>
          </a:p>
          <a:p>
            <a:pPr algn="l" eaLnBrk="1" hangingPunct="1">
              <a:defRPr/>
            </a:pPr>
            <a:endParaRPr lang="ru-RU" sz="4000" b="1" dirty="0" smtClean="0"/>
          </a:p>
          <a:p>
            <a:pPr algn="l" eaLnBrk="1" hangingPunct="1">
              <a:defRPr/>
            </a:pPr>
            <a:r>
              <a:rPr lang="ru-RU" sz="4000" b="1" dirty="0" smtClean="0"/>
              <a:t>Если уравнение имеет более одного корня, в ответе запишите меньший из них.</a:t>
            </a:r>
            <a:endParaRPr lang="ru-RU" sz="4000" b="1" dirty="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6372225" y="115888"/>
            <a:ext cx="1150938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endParaRPr lang="ru-RU" sz="3200" dirty="0">
              <a:solidFill>
                <a:srgbClr val="99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  <a:cs typeface="+mn-cs"/>
            </a:endParaRPr>
          </a:p>
        </p:txBody>
      </p:sp>
      <p:sp>
        <p:nvSpPr>
          <p:cNvPr id="10246" name="AutoShape 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17732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179388" y="5229225"/>
            <a:ext cx="564356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99FF66"/>
                </a:solidFill>
              </a:rPr>
              <a:t>Правильный ответ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219700" y="5373688"/>
            <a:ext cx="3500438" cy="101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/>
              <a:t>-0,5</a:t>
            </a:r>
          </a:p>
        </p:txBody>
      </p:sp>
      <p:sp>
        <p:nvSpPr>
          <p:cNvPr id="1024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9228" name="Picture 12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00338" y="1484313"/>
            <a:ext cx="32575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1" name="Rectangle 14"/>
          <p:cNvSpPr>
            <a:spLocks noChangeArrowheads="1"/>
          </p:cNvSpPr>
          <p:nvPr/>
        </p:nvSpPr>
        <p:spPr bwMode="auto">
          <a:xfrm>
            <a:off x="0" y="18859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10252" name="Прямоугольник 11"/>
          <p:cNvSpPr>
            <a:spLocks noChangeArrowheads="1"/>
          </p:cNvSpPr>
          <p:nvPr/>
        </p:nvSpPr>
        <p:spPr bwMode="auto">
          <a:xfrm>
            <a:off x="7740650" y="4075113"/>
            <a:ext cx="4873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675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75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 nodeType="clickPar">
                      <p:stCondLst>
                        <p:cond delay="0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591"/>
                  </p:tgtEl>
                </p:cond>
              </p:nextCondLst>
            </p:seq>
          </p:childTnLst>
        </p:cTn>
      </p:par>
    </p:tnLst>
    <p:bldLst>
      <p:bldP spid="67587" grpId="0"/>
      <p:bldP spid="6758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BC"/>
            </a:gs>
            <a:gs pos="13000">
              <a:srgbClr val="0047FF"/>
            </a:gs>
            <a:gs pos="28000">
              <a:srgbClr val="0000BC"/>
            </a:gs>
            <a:gs pos="42999">
              <a:srgbClr val="0047FF"/>
            </a:gs>
            <a:gs pos="58000">
              <a:srgbClr val="0000B0"/>
            </a:gs>
            <a:gs pos="72000">
              <a:srgbClr val="0047FF"/>
            </a:gs>
            <a:gs pos="87000">
              <a:srgbClr val="0000B8"/>
            </a:gs>
            <a:gs pos="100000">
              <a:srgbClr val="0047FF"/>
            </a:gs>
          </a:gsLst>
          <a:lin ang="66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115888"/>
            <a:ext cx="7962900" cy="81121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3600" dirty="0" smtClean="0">
                <a:solidFill>
                  <a:srgbClr val="FEB92E"/>
                </a:solidFill>
                <a:cs typeface="Arial" charset="0"/>
              </a:rPr>
              <a:t/>
            </a:r>
            <a:br>
              <a:rPr lang="ru-RU" sz="3600" dirty="0" smtClean="0">
                <a:solidFill>
                  <a:srgbClr val="FEB92E"/>
                </a:solidFill>
                <a:cs typeface="Arial" charset="0"/>
              </a:rPr>
            </a:br>
            <a:r>
              <a:rPr lang="ru-RU" sz="3600" b="1" dirty="0" smtClean="0">
                <a:solidFill>
                  <a:srgbClr val="FEB92E"/>
                </a:solidFill>
                <a:cs typeface="Arial" charset="0"/>
              </a:rPr>
              <a:t>ГЕОМЕТРИЯ (планиметрия)</a:t>
            </a:r>
            <a:endParaRPr lang="ru-RU" sz="3600" b="1" dirty="0">
              <a:solidFill>
                <a:srgbClr val="FEB92E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908050"/>
            <a:ext cx="8137525" cy="2592388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b="1" dirty="0" smtClean="0"/>
              <a:t>Найдите площадь треугольника </a:t>
            </a:r>
            <a:r>
              <a:rPr lang="en-US" b="1" dirty="0" smtClean="0"/>
              <a:t>ABC</a:t>
            </a:r>
            <a:r>
              <a:rPr lang="ru-RU" b="1" dirty="0" smtClean="0"/>
              <a:t>. </a:t>
            </a:r>
            <a:endParaRPr lang="ru-RU" dirty="0">
              <a:solidFill>
                <a:srgbClr val="D9F1FF"/>
              </a:solidFill>
            </a:endParaRPr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7740650" y="260350"/>
            <a:ext cx="115093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ru-RU" sz="5400" b="1" dirty="0">
                <a:solidFill>
                  <a:srgbClr val="FEB92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1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1547813" y="4868863"/>
            <a:ext cx="705643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ru-RU" sz="6000" b="1" dirty="0">
                <a:solidFill>
                  <a:srgbClr val="99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  <a:cs typeface="+mn-cs"/>
              </a:rPr>
              <a:t>6</a:t>
            </a:r>
          </a:p>
        </p:txBody>
      </p:sp>
      <p:sp>
        <p:nvSpPr>
          <p:cNvPr id="11270" name="AutoShape 6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7950" y="1773238"/>
            <a:ext cx="719138" cy="1871662"/>
          </a:xfrm>
          <a:prstGeom prst="actionButtonReturn">
            <a:avLst/>
          </a:prstGeom>
          <a:gradFill rotWithShape="1">
            <a:gsLst>
              <a:gs pos="0">
                <a:srgbClr val="8EA0FC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8615" name="Rectangle 7"/>
          <p:cNvSpPr>
            <a:spLocks noChangeArrowheads="1"/>
          </p:cNvSpPr>
          <p:nvPr/>
        </p:nvSpPr>
        <p:spPr bwMode="auto">
          <a:xfrm>
            <a:off x="1547813" y="4868863"/>
            <a:ext cx="3529012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ru-RU" sz="2800" i="1" u="sng">
                <a:solidFill>
                  <a:srgbClr val="99FF66"/>
                </a:solidFill>
              </a:rPr>
              <a:t>Правильный ответ</a:t>
            </a:r>
          </a:p>
        </p:txBody>
      </p:sp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682875" y="1557338"/>
            <a:ext cx="3402013" cy="330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3" name="Прямоугольник 8"/>
          <p:cNvSpPr>
            <a:spLocks noChangeArrowheads="1"/>
          </p:cNvSpPr>
          <p:nvPr/>
        </p:nvSpPr>
        <p:spPr bwMode="auto">
          <a:xfrm>
            <a:off x="6480175" y="4075113"/>
            <a:ext cx="4873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</a:t>
            </a:r>
            <a:r>
              <a:rPr lang="ru-RU"/>
              <a:t>2</a:t>
            </a:r>
            <a:r>
              <a:rPr lang="en-US"/>
              <a:t>]</a:t>
            </a:r>
            <a:endParaRPr lang="ru-RU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spd="med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686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3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86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615"/>
                  </p:tgtEl>
                </p:cond>
              </p:nextCondLst>
            </p:seq>
          </p:childTnLst>
        </p:cTn>
      </p:par>
    </p:tnLst>
    <p:bldLst>
      <p:bldP spid="68611" grpId="0"/>
      <p:bldP spid="68613" grpId="0"/>
      <p:bldP spid="68615" grpId="0"/>
      <p:bldP spid="68615" grpId="1"/>
    </p:bldLst>
  </p:timing>
</p:sld>
</file>

<file path=ppt/theme/theme1.xml><?xml version="1.0" encoding="utf-8"?>
<a:theme xmlns:a="http://schemas.openxmlformats.org/drawingml/2006/main" name="__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кеан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10.xml><?xml version="1.0" encoding="utf-8"?>
<a:themeOverride xmlns:a="http://schemas.openxmlformats.org/drawingml/2006/main">
  <a:clrScheme name="Океан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11.xml><?xml version="1.0" encoding="utf-8"?>
<a:themeOverride xmlns:a="http://schemas.openxmlformats.org/drawingml/2006/main">
  <a:clrScheme name="Океан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12.xml><?xml version="1.0" encoding="utf-8"?>
<a:themeOverride xmlns:a="http://schemas.openxmlformats.org/drawingml/2006/main">
  <a:clrScheme name="Океан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13.xml><?xml version="1.0" encoding="utf-8"?>
<a:themeOverride xmlns:a="http://schemas.openxmlformats.org/drawingml/2006/main">
  <a:clrScheme name="Океан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14.xml><?xml version="1.0" encoding="utf-8"?>
<a:themeOverride xmlns:a="http://schemas.openxmlformats.org/drawingml/2006/main">
  <a:clrScheme name="Океан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15.xml><?xml version="1.0" encoding="utf-8"?>
<a:themeOverride xmlns:a="http://schemas.openxmlformats.org/drawingml/2006/main">
  <a:clrScheme name="Океан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16.xml><?xml version="1.0" encoding="utf-8"?>
<a:themeOverride xmlns:a="http://schemas.openxmlformats.org/drawingml/2006/main">
  <a:clrScheme name="Океан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2.xml><?xml version="1.0" encoding="utf-8"?>
<a:themeOverride xmlns:a="http://schemas.openxmlformats.org/drawingml/2006/main">
  <a:clrScheme name="Океан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3.xml><?xml version="1.0" encoding="utf-8"?>
<a:themeOverride xmlns:a="http://schemas.openxmlformats.org/drawingml/2006/main">
  <a:clrScheme name="Океан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4.xml><?xml version="1.0" encoding="utf-8"?>
<a:themeOverride xmlns:a="http://schemas.openxmlformats.org/drawingml/2006/main">
  <a:clrScheme name="Океан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5.xml><?xml version="1.0" encoding="utf-8"?>
<a:themeOverride xmlns:a="http://schemas.openxmlformats.org/drawingml/2006/main">
  <a:clrScheme name="Океан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6.xml><?xml version="1.0" encoding="utf-8"?>
<a:themeOverride xmlns:a="http://schemas.openxmlformats.org/drawingml/2006/main">
  <a:clrScheme name="Океан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7.xml><?xml version="1.0" encoding="utf-8"?>
<a:themeOverride xmlns:a="http://schemas.openxmlformats.org/drawingml/2006/main">
  <a:clrScheme name="Океан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8.xml><?xml version="1.0" encoding="utf-8"?>
<a:themeOverride xmlns:a="http://schemas.openxmlformats.org/drawingml/2006/main">
  <a:clrScheme name="Океан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ppt/theme/themeOverride9.xml><?xml version="1.0" encoding="utf-8"?>
<a:themeOverride xmlns:a="http://schemas.openxmlformats.org/drawingml/2006/main">
  <a:clrScheme name="Океан 1">
    <a:dk1>
      <a:srgbClr val="010199"/>
    </a:dk1>
    <a:lt1>
      <a:srgbClr val="FFFFFF"/>
    </a:lt1>
    <a:dk2>
      <a:srgbClr val="000099"/>
    </a:dk2>
    <a:lt2>
      <a:srgbClr val="FFFFFF"/>
    </a:lt2>
    <a:accent1>
      <a:srgbClr val="33CCCC"/>
    </a:accent1>
    <a:accent2>
      <a:srgbClr val="00C600"/>
    </a:accent2>
    <a:accent3>
      <a:srgbClr val="AAAACA"/>
    </a:accent3>
    <a:accent4>
      <a:srgbClr val="DADADA"/>
    </a:accent4>
    <a:accent5>
      <a:srgbClr val="ADE2E2"/>
    </a:accent5>
    <a:accent6>
      <a:srgbClr val="00B300"/>
    </a:accent6>
    <a:hlink>
      <a:srgbClr val="FFCC00"/>
    </a:hlink>
    <a:folHlink>
      <a:srgbClr val="6699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__</Template>
  <TotalTime>977</TotalTime>
  <Words>1115</Words>
  <Application>Microsoft Office PowerPoint</Application>
  <PresentationFormat>Экран (4:3)</PresentationFormat>
  <Paragraphs>304</Paragraphs>
  <Slides>36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2" baseType="lpstr">
      <vt:lpstr>Tahoma</vt:lpstr>
      <vt:lpstr>Arial</vt:lpstr>
      <vt:lpstr>Wingdings</vt:lpstr>
      <vt:lpstr>Calibri</vt:lpstr>
      <vt:lpstr>Times New Roman</vt:lpstr>
      <vt:lpstr>__</vt:lpstr>
      <vt:lpstr>РЕШЕНИЕ ЗАДАНИЙ ЕГЭ</vt:lpstr>
      <vt:lpstr>Слайд 2</vt:lpstr>
      <vt:lpstr>ЗАДАНИЯ НА 1 БАЛЛ</vt:lpstr>
      <vt:lpstr>УРАВНЕНИЯ</vt:lpstr>
      <vt:lpstr>УРАВНЕНИЯ</vt:lpstr>
      <vt:lpstr>УРАВНЕНИЯ</vt:lpstr>
      <vt:lpstr>УРАВНЕНИЯ</vt:lpstr>
      <vt:lpstr>УРАВНЕНИЯ</vt:lpstr>
      <vt:lpstr> ГЕОМЕТРИЯ (планиметрия)</vt:lpstr>
      <vt:lpstr>ГЕОМЕТРИЯ (планиметрия)</vt:lpstr>
      <vt:lpstr>ГЕОМЕТРИЯ (планиметрия)</vt:lpstr>
      <vt:lpstr>ГЕОМЕТРИЯ (планиметрия)</vt:lpstr>
      <vt:lpstr>ГЕОМЕТРИЯ (планиметрия)</vt:lpstr>
      <vt:lpstr>«ВЕРОЯТНОСТЬ»</vt:lpstr>
      <vt:lpstr>«ВЕРОЯТНОСТЬ»    1</vt:lpstr>
      <vt:lpstr>«ВЕРОЯТНОСТЬ»</vt:lpstr>
      <vt:lpstr>«ВЕРОЯТНОСТЬ»</vt:lpstr>
      <vt:lpstr>«ВЕРОЯТНОСТЬ»</vt:lpstr>
      <vt:lpstr>ЗАДАНИЯ НА 2 БАЛЛА</vt:lpstr>
      <vt:lpstr>РЕАЛЬНАЯ МАТЕМАТИКА.</vt:lpstr>
      <vt:lpstr>РЕАЛЬНАЯ МАТЕМАТИКА.</vt:lpstr>
      <vt:lpstr>РЕАЛЬНАЯ МАТЕМАТИКА.</vt:lpstr>
      <vt:lpstr>РЕАЛЬНАЯ МАТЕМАТИКА.</vt:lpstr>
      <vt:lpstr>РЕАЛЬНАЯ МАТЕМАТИКА.</vt:lpstr>
      <vt:lpstr>ТРИГОНОМЕТРИЯ.</vt:lpstr>
      <vt:lpstr>ТРИГОНОМЕТРИЯ.</vt:lpstr>
      <vt:lpstr>ТРИГОНОМЕТРИЯ.</vt:lpstr>
      <vt:lpstr>ТРИГОНОМЕТРИЯ.</vt:lpstr>
      <vt:lpstr>ТРИГОНОМЕТРИЯ.</vt:lpstr>
      <vt:lpstr>СТЕРЕОМЕТРИЯ.</vt:lpstr>
      <vt:lpstr>СТЕРЕОМЕТРИЯ.</vt:lpstr>
      <vt:lpstr>СТЕРЕОМЕТРИЯ.</vt:lpstr>
      <vt:lpstr>СТЕРЕОМЕТРИЯ.</vt:lpstr>
      <vt:lpstr>СТЕРЕОМЕТРИЯ.</vt:lpstr>
      <vt:lpstr>Слайд 35</vt:lpstr>
      <vt:lpstr>Слайд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Интеллектуальная игра «МИР ВОДЫ»</dc:title>
  <dc:creator>Марина В</dc:creator>
  <cp:lastModifiedBy>re</cp:lastModifiedBy>
  <cp:revision>125</cp:revision>
  <dcterms:created xsi:type="dcterms:W3CDTF">2012-04-17T07:47:02Z</dcterms:created>
  <dcterms:modified xsi:type="dcterms:W3CDTF">2014-02-26T17:51:48Z</dcterms:modified>
</cp:coreProperties>
</file>