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6" r:id="rId9"/>
    <p:sldId id="267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FF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4" autoAdjust="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705E2-6DA2-4149-9BB7-3E5D8DEB6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91EC-5EB4-4255-985E-0628F412F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3004C-7867-4CB4-8980-263B65BB3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592A9-251A-4FCF-A63A-98684A3BB1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631D3-08B6-47D1-ABC9-910C94C046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F2FD1-25E5-43F8-897B-7D49E2F97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3014-B4B3-48C4-B9F8-8A26021FD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DC535-ABA8-4BE5-B68D-EB8B0EEA7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B70AD-9B4E-4EC8-93F0-26D71E5106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22249-EF69-454F-8594-28B81195A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DD4E5-9B76-4772-B297-D7472B0B1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A179621-D8D0-4F49-AF23-77E999B4A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Tube2portailchimie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260350"/>
            <a:ext cx="8280400" cy="6191250"/>
          </a:xfrm>
          <a:solidFill>
            <a:srgbClr val="FF00FF"/>
          </a:solidFill>
          <a:ln>
            <a:pattFill prst="sphere">
              <a:fgClr>
                <a:srgbClr val="FF99FF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292100"/>
            <a:ext cx="8507412" cy="529748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6000" b="1" dirty="0" smtClean="0"/>
              <a:t>ХИМИЧЕСКИЕ СВОЙСТВА ПРЕДЕЛЬНЫХ ОДНОАТОМНЫХ СПИРТОВ</a:t>
            </a:r>
          </a:p>
        </p:txBody>
      </p:sp>
      <p:pic>
        <p:nvPicPr>
          <p:cNvPr id="3076" name="Picture 5" descr="3D_professor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32588" y="4581525"/>
            <a:ext cx="17272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2" descr="Cloud-0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40650" y="836613"/>
            <a:ext cx="8953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314166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2CH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CH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CH-CH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+ 2H</a:t>
            </a:r>
            <a:r>
              <a:rPr lang="en-US" sz="28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smtClean="0"/>
              <a:t>ДЕГИДРАТАЦИЯ И ДЕГИДРИРОВАНИЕ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7213"/>
            <a:ext cx="9324975" cy="719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b="1" dirty="0" smtClean="0"/>
              <a:t>Этанол                   Бутадиен-1,3 </a:t>
            </a:r>
            <a:r>
              <a:rPr lang="en-US" b="1" dirty="0" smtClean="0"/>
              <a:t>+ H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ru-RU" sz="1800" dirty="0" smtClean="0"/>
              <a:t> </a:t>
            </a:r>
            <a:r>
              <a:rPr lang="en-US" b="1" dirty="0" smtClean="0"/>
              <a:t>+H</a:t>
            </a:r>
            <a:r>
              <a:rPr lang="en-US" b="1" baseline="-25000" dirty="0" smtClean="0"/>
              <a:t>2</a:t>
            </a:r>
            <a:endParaRPr lang="ru-RU" sz="1800" dirty="0" smtClean="0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871663" y="1989138"/>
            <a:ext cx="187325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555875" y="3357563"/>
            <a:ext cx="93503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116013" y="1270000"/>
            <a:ext cx="3600450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40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0-500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2400" dirty="0"/>
              <a:t> </a:t>
            </a:r>
            <a:r>
              <a:rPr lang="en-US" sz="2400" b="1" dirty="0"/>
              <a:t>/Al</a:t>
            </a:r>
            <a:r>
              <a:rPr lang="en-US" sz="2400" b="1" baseline="-25000" dirty="0"/>
              <a:t>2</a:t>
            </a:r>
            <a:r>
              <a:rPr lang="en-US" sz="2400" b="1" dirty="0"/>
              <a:t>O</a:t>
            </a:r>
            <a:r>
              <a:rPr lang="en-US" sz="2400" b="1" baseline="-25000" dirty="0"/>
              <a:t>3,</a:t>
            </a:r>
            <a:r>
              <a:rPr lang="en-US" sz="2400" b="1" dirty="0"/>
              <a:t>ZnO</a:t>
            </a:r>
            <a:endParaRPr lang="ru-RU" sz="2400" b="1" baseline="-25000" dirty="0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4076700"/>
            <a:ext cx="93964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547813" y="4941888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rot="3357804">
            <a:off x="323850" y="4797425"/>
            <a:ext cx="433388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2339975" y="5373688"/>
            <a:ext cx="93503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rot="2872490">
            <a:off x="1261269" y="4796631"/>
            <a:ext cx="431800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539750" y="4941888"/>
            <a:ext cx="495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619250" y="2636838"/>
            <a:ext cx="3600450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40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0-500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2400" dirty="0"/>
              <a:t> </a:t>
            </a:r>
            <a:r>
              <a:rPr lang="en-US" sz="2400" b="1" dirty="0"/>
              <a:t>/Al</a:t>
            </a:r>
            <a:r>
              <a:rPr lang="en-US" sz="2400" b="1" baseline="-25000" dirty="0"/>
              <a:t>2</a:t>
            </a:r>
            <a:r>
              <a:rPr lang="en-US" sz="2400" b="1" dirty="0"/>
              <a:t>O</a:t>
            </a:r>
            <a:r>
              <a:rPr lang="en-US" sz="2400" b="1" baseline="-25000" dirty="0"/>
              <a:t>3,</a:t>
            </a:r>
            <a:r>
              <a:rPr lang="en-US" sz="2400" b="1" dirty="0"/>
              <a:t>ZnO</a:t>
            </a:r>
            <a:endParaRPr lang="ru-RU" sz="2400" b="1" baseline="-25000" dirty="0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 rot="5400000">
            <a:off x="34925" y="4797425"/>
            <a:ext cx="433388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0" y="4941888"/>
            <a:ext cx="495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0" y="5373688"/>
            <a:ext cx="495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rot="5400000">
            <a:off x="-36512" y="6092825"/>
            <a:ext cx="43338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0" y="6278563"/>
            <a:ext cx="93964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68313" y="5373688"/>
            <a:ext cx="495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 rot="7150565">
            <a:off x="252413" y="6092825"/>
            <a:ext cx="43338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 rot="8020046">
            <a:off x="1404144" y="6092031"/>
            <a:ext cx="431800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1619250" y="5373688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76" name="Rectangle 32"/>
          <p:cNvSpPr>
            <a:spLocks noChangeArrowheads="1"/>
          </p:cNvSpPr>
          <p:nvPr/>
        </p:nvSpPr>
        <p:spPr bwMode="auto">
          <a:xfrm>
            <a:off x="3276600" y="5084763"/>
            <a:ext cx="36957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CH-CH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6804025" y="5084763"/>
            <a:ext cx="25288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+2H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27338" y="6021388"/>
            <a:ext cx="5621337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Метод  Н.Н. Лебедева.</a:t>
            </a:r>
            <a:endParaRPr lang="ru-RU" sz="2800" b="1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9" grpId="0" animBg="1"/>
      <p:bldP spid="31750" grpId="0" animBg="1"/>
      <p:bldP spid="31753" grpId="0" animBg="1"/>
      <p:bldP spid="31757" grpId="0"/>
      <p:bldP spid="31758" grpId="0"/>
      <p:bldP spid="31759" grpId="0" animBg="1"/>
      <p:bldP spid="31760" grpId="0" animBg="1"/>
      <p:bldP spid="31762" grpId="0" animBg="1"/>
      <p:bldP spid="31763" grpId="0"/>
      <p:bldP spid="31765" grpId="0" animBg="1"/>
      <p:bldP spid="31767" grpId="0" animBg="1"/>
      <p:bldP spid="31768" grpId="0"/>
      <p:bldP spid="31769" grpId="0"/>
      <p:bldP spid="31770" grpId="0" animBg="1"/>
      <p:bldP spid="31771" grpId="0"/>
      <p:bldP spid="31772" grpId="0"/>
      <p:bldP spid="31773" grpId="0" animBg="1"/>
      <p:bldP spid="31774" grpId="0" animBg="1"/>
      <p:bldP spid="31775" grpId="0"/>
      <p:bldP spid="31776" grpId="0"/>
      <p:bldP spid="3177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180975" y="1844675"/>
            <a:ext cx="9324975" cy="302418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/>
              <a:t>                                                </a:t>
            </a:r>
            <a:r>
              <a:rPr lang="en-US" smtClean="0"/>
              <a:t>          </a:t>
            </a:r>
            <a:endParaRPr lang="en-US" sz="3600" b="1" smtClean="0"/>
          </a:p>
          <a:p>
            <a:pPr eaLnBrk="1" hangingPunct="1">
              <a:buFontTx/>
              <a:buNone/>
              <a:defRPr/>
            </a:pPr>
            <a:r>
              <a:rPr lang="ru-RU" sz="3600" b="1" smtClean="0"/>
              <a:t> </a:t>
            </a: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     +  </a:t>
            </a:r>
            <a:r>
              <a:rPr lang="en-US" sz="3600" b="1" smtClean="0"/>
              <a:t>HO</a:t>
            </a:r>
            <a:r>
              <a:rPr lang="ru-RU" sz="3600" b="1" smtClean="0"/>
              <a:t> -</a:t>
            </a:r>
            <a:r>
              <a:rPr lang="en-US" sz="3600" b="1" smtClean="0"/>
              <a:t>R</a:t>
            </a:r>
            <a:r>
              <a:rPr lang="ru-RU" sz="3600" b="1" baseline="-25000" smtClean="0"/>
              <a:t>2</a:t>
            </a:r>
            <a:r>
              <a:rPr lang="ru-RU" sz="3600" b="1" smtClean="0"/>
              <a:t>            </a:t>
            </a: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        + </a:t>
            </a:r>
            <a:r>
              <a:rPr lang="en-US" sz="3600" b="1" smtClean="0"/>
              <a:t>H</a:t>
            </a:r>
            <a:r>
              <a:rPr lang="ru-RU" sz="3600" b="1" baseline="-25000" smtClean="0"/>
              <a:t>2</a:t>
            </a:r>
            <a:r>
              <a:rPr lang="en-US" sz="3600" b="1" smtClean="0"/>
              <a:t>O</a:t>
            </a:r>
            <a:endParaRPr lang="ru-RU" sz="3600" b="1" smtClean="0"/>
          </a:p>
          <a:p>
            <a:pPr eaLnBrk="1" hangingPunct="1">
              <a:buFontTx/>
              <a:buNone/>
              <a:defRPr/>
            </a:pPr>
            <a:r>
              <a:rPr lang="ru-RU" sz="3600" b="1" smtClean="0"/>
              <a:t>                                              </a:t>
            </a:r>
            <a:r>
              <a:rPr lang="en-US" sz="3600" b="1" smtClean="0"/>
              <a:t>         </a:t>
            </a:r>
            <a:endParaRPr lang="ru-RU" sz="3600" b="1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-323850" y="0"/>
            <a:ext cx="9467850" cy="18446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/>
              <a:t>РЕАКЦИЯ ЭТЕРИФИКАЦИИ</a:t>
            </a:r>
            <a:br>
              <a:rPr lang="ru-RU" sz="4000" b="1" dirty="0" smtClean="0"/>
            </a:br>
            <a:r>
              <a:rPr lang="ru-RU" sz="4000" b="1" dirty="0" smtClean="0"/>
              <a:t>ВЗАИМОДЕЙСТВИЕ СПИРТА С КИСЛОТОЙ </a:t>
            </a:r>
            <a:endParaRPr lang="ru-RU" b="1" dirty="0" smtClean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716463" y="3429000"/>
            <a:ext cx="2568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сложный эфир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rot="-2269167">
            <a:off x="1116013" y="2349500"/>
            <a:ext cx="433387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rot="-2269167">
            <a:off x="1187450" y="2492375"/>
            <a:ext cx="4333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rot="1885453">
            <a:off x="1187450" y="3213100"/>
            <a:ext cx="433388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4508500"/>
            <a:ext cx="6804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+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292725" y="4797425"/>
            <a:ext cx="12969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5076825" y="5137150"/>
            <a:ext cx="496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995738" y="2708275"/>
            <a:ext cx="1368425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3276600" y="5013325"/>
            <a:ext cx="1274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6059488" y="5229225"/>
            <a:ext cx="3084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этиловый эфир</a:t>
            </a:r>
          </a:p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этановой кислоты</a:t>
            </a:r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1547813" y="1844675"/>
            <a:ext cx="53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1619250" y="3213100"/>
            <a:ext cx="885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 rot="-2269167">
            <a:off x="6588125" y="2420938"/>
            <a:ext cx="4333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 rot="-2269167">
            <a:off x="6732588" y="2565400"/>
            <a:ext cx="433387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 rot="1885453">
            <a:off x="6659563" y="2997200"/>
            <a:ext cx="433387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6948488" y="1844675"/>
            <a:ext cx="53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7019925" y="3068638"/>
            <a:ext cx="12588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O-R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600" b="1" baseline="-25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250825" y="3573463"/>
            <a:ext cx="1457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кислота</a:t>
            </a:r>
          </a:p>
        </p:txBody>
      </p: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2843213" y="3284538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спирт</a:t>
            </a:r>
          </a:p>
        </p:txBody>
      </p:sp>
      <p:sp>
        <p:nvSpPr>
          <p:cNvPr id="32798" name="Rectangle 30"/>
          <p:cNvSpPr>
            <a:spLocks noChangeArrowheads="1"/>
          </p:cNvSpPr>
          <p:nvPr/>
        </p:nvSpPr>
        <p:spPr bwMode="auto">
          <a:xfrm>
            <a:off x="3419475" y="2060575"/>
            <a:ext cx="2052638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</a:t>
            </a:r>
            <a:r>
              <a:rPr lang="ru-RU" sz="2400"/>
              <a:t> </a:t>
            </a:r>
            <a:r>
              <a:rPr lang="en-US" sz="2400"/>
              <a:t>/t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99" name="Line 31"/>
          <p:cNvSpPr>
            <a:spLocks noChangeShapeType="1"/>
          </p:cNvSpPr>
          <p:nvPr/>
        </p:nvSpPr>
        <p:spPr bwMode="auto">
          <a:xfrm rot="-2269167">
            <a:off x="1258888" y="4437063"/>
            <a:ext cx="43338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0" name="Line 32"/>
          <p:cNvSpPr>
            <a:spLocks noChangeShapeType="1"/>
          </p:cNvSpPr>
          <p:nvPr/>
        </p:nvSpPr>
        <p:spPr bwMode="auto">
          <a:xfrm rot="-2269167">
            <a:off x="1403350" y="4581525"/>
            <a:ext cx="433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1" name="Rectangle 33"/>
          <p:cNvSpPr>
            <a:spLocks noChangeArrowheads="1"/>
          </p:cNvSpPr>
          <p:nvPr/>
        </p:nvSpPr>
        <p:spPr bwMode="auto">
          <a:xfrm>
            <a:off x="1692275" y="3933825"/>
            <a:ext cx="496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 rot="1885453">
            <a:off x="1403350" y="5157788"/>
            <a:ext cx="43338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1692275" y="5084763"/>
            <a:ext cx="927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804" name="Rectangle 36"/>
          <p:cNvSpPr>
            <a:spLocks noChangeArrowheads="1"/>
          </p:cNvSpPr>
          <p:nvPr/>
        </p:nvSpPr>
        <p:spPr bwMode="auto">
          <a:xfrm>
            <a:off x="2555875" y="5734050"/>
            <a:ext cx="2436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  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 rot="-2269167">
            <a:off x="4643438" y="5661025"/>
            <a:ext cx="43338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 rot="-2269167">
            <a:off x="4787900" y="5805488"/>
            <a:ext cx="433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 rot="1885453">
            <a:off x="4859338" y="6237288"/>
            <a:ext cx="433387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5219700" y="6021388"/>
            <a:ext cx="2351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3200" b="1" baseline="-25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250825" y="5589588"/>
            <a:ext cx="17287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этановая кислота</a:t>
            </a:r>
          </a:p>
        </p:txBody>
      </p:sp>
      <p:sp>
        <p:nvSpPr>
          <p:cNvPr id="32811" name="Rectangle 43"/>
          <p:cNvSpPr>
            <a:spLocks noChangeArrowheads="1"/>
          </p:cNvSpPr>
          <p:nvPr/>
        </p:nvSpPr>
        <p:spPr bwMode="auto">
          <a:xfrm>
            <a:off x="4787900" y="4076700"/>
            <a:ext cx="2089150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</a:t>
            </a:r>
            <a:r>
              <a:rPr lang="ru-RU" sz="2400"/>
              <a:t> </a:t>
            </a:r>
            <a:r>
              <a:rPr lang="en-US" sz="2400"/>
              <a:t>/t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812" name="Rectangle 44"/>
          <p:cNvSpPr>
            <a:spLocks noChangeArrowheads="1"/>
          </p:cNvSpPr>
          <p:nvPr/>
        </p:nvSpPr>
        <p:spPr bwMode="auto">
          <a:xfrm>
            <a:off x="7235825" y="4508500"/>
            <a:ext cx="14303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+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349" name="Picture 9" descr="14r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53388" y="1381125"/>
            <a:ext cx="9271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2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2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  <p:bldP spid="32772" grpId="0"/>
      <p:bldP spid="32775" grpId="0" animBg="1"/>
      <p:bldP spid="32776" grpId="0" animBg="1"/>
      <p:bldP spid="32777" grpId="0" animBg="1"/>
      <p:bldP spid="32778" grpId="0"/>
      <p:bldP spid="32779" grpId="0" animBg="1"/>
      <p:bldP spid="32783" grpId="0"/>
      <p:bldP spid="32784" grpId="0" animBg="1"/>
      <p:bldP spid="32785" grpId="0"/>
      <p:bldP spid="32786" grpId="0"/>
      <p:bldP spid="32789" grpId="0"/>
      <p:bldP spid="32790" grpId="0"/>
      <p:bldP spid="32791" grpId="0" animBg="1"/>
      <p:bldP spid="32792" grpId="0" animBg="1"/>
      <p:bldP spid="32793" grpId="0" animBg="1"/>
      <p:bldP spid="32794" grpId="0"/>
      <p:bldP spid="32795" grpId="0"/>
      <p:bldP spid="32796" grpId="0"/>
      <p:bldP spid="32797" grpId="0"/>
      <p:bldP spid="32798" grpId="0" animBg="1"/>
      <p:bldP spid="32799" grpId="0" animBg="1"/>
      <p:bldP spid="32800" grpId="0" animBg="1"/>
      <p:bldP spid="32801" grpId="0"/>
      <p:bldP spid="32802" grpId="0" animBg="1"/>
      <p:bldP spid="32803" grpId="0"/>
      <p:bldP spid="32804" grpId="0"/>
      <p:bldP spid="32805" grpId="0" animBg="1"/>
      <p:bldP spid="32806" grpId="0" animBg="1"/>
      <p:bldP spid="32807" grpId="0" animBg="1"/>
      <p:bldP spid="32808" grpId="0"/>
      <p:bldP spid="32810" grpId="0"/>
      <p:bldP spid="32811" grpId="0" animBg="1"/>
      <p:bldP spid="328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388" y="196850"/>
            <a:ext cx="8640762" cy="5857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ea typeface="+mj-ea"/>
                <a:cs typeface="+mj-cs"/>
              </a:rPr>
              <a:t>СПИСОК  ЛИТЕРАТУРЫ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0988" y="836613"/>
            <a:ext cx="8640762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000" b="1" u="sng" dirty="0"/>
              <a:t>М.Ю. </a:t>
            </a:r>
            <a:r>
              <a:rPr lang="ru-RU" sz="2000" b="1" u="sng" dirty="0" err="1"/>
              <a:t>Горковенко</a:t>
            </a:r>
            <a:endParaRPr lang="ru-RU" sz="2000" b="1" u="sng" dirty="0"/>
          </a:p>
          <a:p>
            <a:pPr>
              <a:defRPr/>
            </a:pPr>
            <a:r>
              <a:rPr lang="ru-RU" sz="2000" b="1" dirty="0"/>
              <a:t>«</a:t>
            </a:r>
            <a:r>
              <a:rPr lang="ru-RU" sz="2000" b="1" dirty="0"/>
              <a:t>Поурочные разработки по химии. 10 класс» Москва «ВАКО» 2005.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ru-RU" sz="2000" b="1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000" b="1" u="sng" dirty="0"/>
              <a:t>О.С. Габриелян, Ф.Н. Маскаев, С.Ю. </a:t>
            </a:r>
            <a:r>
              <a:rPr lang="ru-RU" sz="2000" b="1" u="sng" dirty="0" err="1"/>
              <a:t>Пономарёв</a:t>
            </a:r>
            <a:r>
              <a:rPr lang="ru-RU" sz="2000" b="1" u="sng" dirty="0"/>
              <a:t>, В.И. </a:t>
            </a:r>
            <a:r>
              <a:rPr lang="ru-RU" sz="2000" b="1" u="sng" dirty="0" err="1"/>
              <a:t>Теренин</a:t>
            </a:r>
            <a:endParaRPr lang="ru-RU" sz="2000" b="1" dirty="0"/>
          </a:p>
          <a:p>
            <a:pPr>
              <a:defRPr/>
            </a:pPr>
            <a:r>
              <a:rPr lang="ru-RU" sz="2000" b="1" dirty="0"/>
              <a:t>«</a:t>
            </a:r>
            <a:r>
              <a:rPr lang="ru-RU" sz="2000" b="1" dirty="0"/>
              <a:t>Химия. Профильный уровень. 10 класс» Москва «Дрофа» 2005.</a:t>
            </a:r>
          </a:p>
          <a:p>
            <a:pPr>
              <a:defRPr/>
            </a:pPr>
            <a:endParaRPr lang="ru-RU" sz="2000" b="1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000" b="1" u="sng" dirty="0">
                <a:solidFill>
                  <a:srgbClr val="FFFFFF"/>
                </a:solidFill>
              </a:rPr>
              <a:t>Г.Е. Рудзитис,  Ф.Г. Фельдман</a:t>
            </a:r>
            <a:endParaRPr lang="ru-RU" sz="2000" b="1" dirty="0">
              <a:solidFill>
                <a:srgbClr val="FFFFFF"/>
              </a:solidFill>
            </a:endParaRPr>
          </a:p>
          <a:p>
            <a:pPr>
              <a:defRPr/>
            </a:pPr>
            <a:r>
              <a:rPr lang="ru-RU" sz="2000" b="1" dirty="0">
                <a:solidFill>
                  <a:srgbClr val="FFFFFF"/>
                </a:solidFill>
              </a:rPr>
              <a:t>«Химия. 10 класс» Москва «Просвещение» 2010.</a:t>
            </a:r>
          </a:p>
          <a:p>
            <a:pPr>
              <a:defRPr/>
            </a:pPr>
            <a:endParaRPr lang="ru-RU" sz="2000" b="1" dirty="0">
              <a:solidFill>
                <a:srgbClr val="FFFFFF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b="1" dirty="0"/>
              <a:t>http://prezentacii.com/animacii-dlya-prezentaciy.html</a:t>
            </a:r>
            <a:endParaRPr lang="ru-RU" sz="2000" b="1" dirty="0"/>
          </a:p>
          <a:p>
            <a:pPr>
              <a:defRPr/>
            </a:pPr>
            <a:endParaRPr lang="ru-RU" sz="2000" b="1" dirty="0"/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70313" y="5013325"/>
            <a:ext cx="1509712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book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07275" y="0"/>
            <a:ext cx="129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/>
              <a:t>Замещение атомов Н </a:t>
            </a:r>
            <a:r>
              <a:rPr lang="ru-RU" b="1" smtClean="0"/>
              <a:t>гидроксильной</a:t>
            </a:r>
            <a:r>
              <a:rPr lang="ru-RU" sz="4000" b="1" smtClean="0"/>
              <a:t> группы активными металлами</a:t>
            </a:r>
            <a:r>
              <a:rPr lang="ru-RU" sz="4000" smtClean="0"/>
              <a:t> 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76475"/>
            <a:ext cx="9144000" cy="86518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00FF"/>
                </a:solidFill>
              </a14:hiddenFill>
            </a:ext>
          </a:extLst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4000" b="1" smtClean="0"/>
              <a:t>2Na + 2R-OH  </a:t>
            </a:r>
            <a:r>
              <a:rPr lang="ru-RU" sz="4000" b="1" smtClean="0"/>
              <a:t>         </a:t>
            </a:r>
            <a:r>
              <a:rPr lang="en-US" sz="4000" b="1" smtClean="0"/>
              <a:t>2R-ONa + H</a:t>
            </a:r>
            <a:r>
              <a:rPr lang="en-US" sz="4000" b="1" baseline="-25000" smtClean="0"/>
              <a:t>2</a:t>
            </a:r>
            <a:r>
              <a:rPr lang="en-US" sz="4000" smtClean="0"/>
              <a:t> </a:t>
            </a:r>
            <a:endParaRPr lang="ru-RU" sz="4000" smtClean="0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924300" y="2636838"/>
            <a:ext cx="936625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50825" y="4005263"/>
            <a:ext cx="8713788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2Na + 2CH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  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-ONa + 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4000" b="1" baseline="-25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524750" y="4292600"/>
            <a:ext cx="936625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11188" y="5589588"/>
            <a:ext cx="936625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rot="-5400000">
            <a:off x="7021513" y="5516563"/>
            <a:ext cx="719137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2195513" y="2997200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спирт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716463" y="2997200"/>
            <a:ext cx="3030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алкоголят натрия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859338" y="4724400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2987675" y="6092825"/>
            <a:ext cx="2449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этилат натрия</a:t>
            </a:r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rot="-5400000">
            <a:off x="8316913" y="2635250"/>
            <a:ext cx="719138" cy="1587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110" name="Picture 13" descr="doc30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2075" y="223838"/>
            <a:ext cx="11811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70" decel="100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770" decel="100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" dur="77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133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8" grpId="0" animBg="1"/>
      <p:bldP spid="13320" grpId="0" animBg="1"/>
      <p:bldP spid="13321" grpId="0" animBg="1"/>
      <p:bldP spid="13322" grpId="0" animBg="1"/>
      <p:bldP spid="13327" grpId="0"/>
      <p:bldP spid="133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92100"/>
            <a:ext cx="8435975" cy="18415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/>
              <a:t>Замещение гидроксильной группы при взаимодействии с </a:t>
            </a:r>
            <a:r>
              <a:rPr lang="ru-RU" sz="4000" b="1" dirty="0" err="1" smtClean="0"/>
              <a:t>галагеноводородами</a:t>
            </a:r>
            <a:r>
              <a:rPr lang="ru-RU" sz="4000" b="1" dirty="0" smtClean="0"/>
              <a:t> (</a:t>
            </a:r>
            <a:r>
              <a:rPr lang="en-US" sz="4000" b="1" dirty="0" err="1" smtClean="0"/>
              <a:t>HHal</a:t>
            </a:r>
            <a:r>
              <a:rPr lang="ru-RU" sz="4000" b="1" dirty="0" smtClean="0"/>
              <a:t>)</a:t>
            </a:r>
            <a:r>
              <a:rPr lang="ru-RU" sz="4000" dirty="0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1366838"/>
          </a:xfrm>
        </p:spPr>
        <p:txBody>
          <a:bodyPr/>
          <a:lstStyle/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800" b="1" dirty="0" smtClean="0"/>
              <a:t>              </a:t>
            </a:r>
            <a:r>
              <a:rPr lang="en-US" sz="2800" b="1" dirty="0" smtClean="0"/>
              <a:t>H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SO</a:t>
            </a:r>
            <a:r>
              <a:rPr lang="en-US" sz="2800" b="1" baseline="-25000" dirty="0" smtClean="0"/>
              <a:t>4</a:t>
            </a:r>
            <a:r>
              <a:rPr lang="en-US" sz="2800" b="1" dirty="0" smtClean="0"/>
              <a:t>(</a:t>
            </a:r>
            <a:r>
              <a:rPr lang="ru-RU" sz="2800" b="1" dirty="0" err="1" smtClean="0"/>
              <a:t>конц</a:t>
            </a:r>
            <a:r>
              <a:rPr lang="en-US" sz="2800" b="1" dirty="0" smtClean="0"/>
              <a:t>.)</a:t>
            </a:r>
            <a:endParaRPr lang="ru-RU" sz="2800" b="1" dirty="0" smtClean="0"/>
          </a:p>
          <a:p>
            <a:pPr eaLnBrk="1" hangingPunct="1">
              <a:buFontTx/>
              <a:buNone/>
              <a:defRPr/>
            </a:pPr>
            <a:r>
              <a:rPr lang="en-US" sz="4000" b="1" dirty="0" smtClean="0"/>
              <a:t>R-OH + </a:t>
            </a:r>
            <a:r>
              <a:rPr lang="en-US" sz="4000" b="1" dirty="0" err="1" smtClean="0"/>
              <a:t>HBr</a:t>
            </a:r>
            <a:r>
              <a:rPr lang="en-US" sz="4000" b="1" dirty="0" smtClean="0"/>
              <a:t>  </a:t>
            </a:r>
            <a:r>
              <a:rPr lang="ru-RU" sz="4000" b="1" dirty="0" smtClean="0"/>
              <a:t>                 </a:t>
            </a:r>
            <a:r>
              <a:rPr lang="en-US" sz="4000" b="1" dirty="0" err="1" smtClean="0"/>
              <a:t>RBr</a:t>
            </a:r>
            <a:r>
              <a:rPr lang="en-US" sz="4000" b="1" dirty="0" smtClean="0"/>
              <a:t> +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r>
              <a:rPr lang="ru-RU" sz="4000" dirty="0" smtClean="0"/>
              <a:t> 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419475" y="3213100"/>
            <a:ext cx="230505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79388" y="4365625"/>
            <a:ext cx="871378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en-US"/>
              <a:t>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HBr  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>
              <a:defRPr/>
            </a:pP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-Br + 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ru-RU" sz="40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5651500" y="4724400"/>
            <a:ext cx="2592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563938" y="3860800"/>
            <a:ext cx="4422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4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800" b="1" baseline="-250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800" b="1" baseline="-250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конц</a:t>
            </a:r>
            <a:r>
              <a:rPr lang="en-US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.)</a:t>
            </a:r>
            <a:endParaRPr lang="ru-RU" sz="2800" b="1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84213" y="5949950"/>
            <a:ext cx="93503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258888" y="5010150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419475" y="6237288"/>
            <a:ext cx="168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бромэтан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258888" y="5013325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pic>
        <p:nvPicPr>
          <p:cNvPr id="5132" name="Picture 39" descr="8ff3dc1d78eacfb0e5707d95d7af884e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72413" y="2349500"/>
            <a:ext cx="742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3" grpId="0" animBg="1"/>
      <p:bldP spid="17416" grpId="0" animBg="1"/>
      <p:bldP spid="174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35975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/>
              <a:t>Горение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1366837"/>
          </a:xfrm>
        </p:spPr>
        <p:txBody>
          <a:bodyPr/>
          <a:lstStyle/>
          <a:p>
            <a:pPr lvl="4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smtClean="0"/>
              <a:t>       </a:t>
            </a:r>
            <a:r>
              <a:rPr lang="ru-RU" b="1" smtClean="0"/>
              <a:t>            </a:t>
            </a:r>
            <a:r>
              <a:rPr lang="en-US" b="1" smtClean="0"/>
              <a:t>       </a:t>
            </a:r>
            <a:r>
              <a:rPr lang="ru-RU" sz="4000" b="1" smtClean="0"/>
              <a:t> </a:t>
            </a:r>
            <a:r>
              <a:rPr lang="en-US" sz="4000" b="1" smtClean="0"/>
              <a:t> </a:t>
            </a:r>
            <a:r>
              <a:rPr lang="en-US" b="1" smtClean="0"/>
              <a:t>   </a:t>
            </a:r>
            <a:endParaRPr lang="ru-RU" b="1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b="1" smtClean="0"/>
              <a:t>R-OH + O</a:t>
            </a:r>
            <a:r>
              <a:rPr lang="en-US" sz="4000" b="1" baseline="-25000" smtClean="0"/>
              <a:t>2                           </a:t>
            </a:r>
            <a:r>
              <a:rPr lang="en-US" sz="4000" b="1" smtClean="0"/>
              <a:t>CO</a:t>
            </a:r>
            <a:r>
              <a:rPr lang="en-US" sz="4000" b="1" baseline="-25000" smtClean="0"/>
              <a:t>2</a:t>
            </a:r>
            <a:r>
              <a:rPr lang="en-US" sz="4000" b="1" smtClean="0"/>
              <a:t>    + H</a:t>
            </a:r>
            <a:r>
              <a:rPr lang="en-US" sz="4000" b="1" baseline="-25000" smtClean="0"/>
              <a:t>2</a:t>
            </a:r>
            <a:r>
              <a:rPr lang="en-US" sz="4000" b="1" smtClean="0"/>
              <a:t>O</a:t>
            </a:r>
            <a:r>
              <a:rPr lang="ru-RU" sz="3600" smtClean="0"/>
              <a:t> 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203575" y="1989138"/>
            <a:ext cx="19446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292417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en-US"/>
              <a:t>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       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+  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ru-RU" sz="40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4067175" y="3284538"/>
            <a:ext cx="936625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11188" y="3716338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rot="-5400000">
            <a:off x="6373813" y="1987550"/>
            <a:ext cx="719138" cy="1587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140200" y="2708275"/>
            <a:ext cx="541338" cy="519113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rot="-5400000">
            <a:off x="6084888" y="3282950"/>
            <a:ext cx="71913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42926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40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en-US" dirty="0"/>
              <a:t> 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40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       </a:t>
            </a: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40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+  </a:t>
            </a: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ru-RU" sz="40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5662613"/>
            <a:ext cx="91440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36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6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en-US" sz="3600" dirty="0"/>
              <a:t>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36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    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36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6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rot="-5400000">
            <a:off x="6300788" y="4508500"/>
            <a:ext cx="71913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rot="-5400000">
            <a:off x="6589713" y="5900738"/>
            <a:ext cx="719137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4140200" y="4652963"/>
            <a:ext cx="936625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4324350" y="6042025"/>
            <a:ext cx="936625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39750" y="5084763"/>
            <a:ext cx="1481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бутанол</a:t>
            </a: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684213" y="6400800"/>
            <a:ext cx="168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пентанол</a:t>
            </a: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4211638" y="4005263"/>
            <a:ext cx="555625" cy="579437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4365625" y="5407025"/>
            <a:ext cx="555625" cy="579438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2627313" y="2924175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4932363" y="2924175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7019925" y="2924175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2771775" y="4292600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5148263" y="4292600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7308850" y="4292600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88" name="Rectangle 32"/>
          <p:cNvSpPr>
            <a:spLocks noChangeArrowheads="1"/>
          </p:cNvSpPr>
          <p:nvPr/>
        </p:nvSpPr>
        <p:spPr bwMode="auto">
          <a:xfrm>
            <a:off x="3025775" y="5654675"/>
            <a:ext cx="7715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5202238" y="5622925"/>
            <a:ext cx="9080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7329488" y="5688013"/>
            <a:ext cx="7699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</a:p>
        </p:txBody>
      </p:sp>
      <p:sp>
        <p:nvSpPr>
          <p:cNvPr id="19491" name="Rectangle 35"/>
          <p:cNvSpPr>
            <a:spLocks noChangeArrowheads="1"/>
          </p:cNvSpPr>
          <p:nvPr/>
        </p:nvSpPr>
        <p:spPr bwMode="auto">
          <a:xfrm>
            <a:off x="3708400" y="981075"/>
            <a:ext cx="746125" cy="9144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5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4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47625" y="5622925"/>
            <a:ext cx="477838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76" name="Picture 33" descr="a4e76a7daa978006a3440b1d18a4795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3238" y="26035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94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194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194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1" dur="2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4" dur="2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7" dur="2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0" dur="2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autoUpdateAnimBg="0"/>
      <p:bldP spid="19460" grpId="0" animBg="1"/>
      <p:bldP spid="19462" grpId="0" animBg="1"/>
      <p:bldP spid="19465" grpId="0"/>
      <p:bldP spid="19467" grpId="0" animBg="1"/>
      <p:bldP spid="19468" grpId="0" animBg="1"/>
      <p:bldP spid="19469" grpId="0" animBg="1"/>
      <p:bldP spid="19471" grpId="0"/>
      <p:bldP spid="19472" grpId="0"/>
      <p:bldP spid="19473" grpId="0" animBg="1"/>
      <p:bldP spid="19474" grpId="0" animBg="1"/>
      <p:bldP spid="19475" grpId="0" animBg="1"/>
      <p:bldP spid="19476" grpId="0" animBg="1"/>
      <p:bldP spid="19477" grpId="0"/>
      <p:bldP spid="19478" grpId="0"/>
      <p:bldP spid="19479" grpId="0" animBg="1"/>
      <p:bldP spid="19480" grpId="0" animBg="1"/>
      <p:bldP spid="19481" grpId="0"/>
      <p:bldP spid="19482" grpId="0"/>
      <p:bldP spid="19483" grpId="0"/>
      <p:bldP spid="19485" grpId="0"/>
      <p:bldP spid="19487" grpId="0"/>
      <p:bldP spid="19488" grpId="0"/>
      <p:bldP spid="19489" grpId="0"/>
      <p:bldP spid="19490" grpId="0"/>
      <p:bldP spid="19491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20161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/>
              <a:t>                                                </a:t>
            </a:r>
            <a:r>
              <a:rPr lang="en-US" sz="3600" b="1" smtClean="0"/>
              <a:t>O</a:t>
            </a:r>
          </a:p>
          <a:p>
            <a:pPr eaLnBrk="1" hangingPunct="1">
              <a:buFontTx/>
              <a:buNone/>
              <a:defRPr/>
            </a:pPr>
            <a:r>
              <a:rPr lang="en-US" sz="3600" b="1" smtClean="0"/>
              <a:t>R</a:t>
            </a:r>
            <a:r>
              <a:rPr lang="ru-RU" sz="3600" b="1" smtClean="0"/>
              <a:t>-</a:t>
            </a:r>
            <a:r>
              <a:rPr lang="en-US" sz="3600" b="1" smtClean="0"/>
              <a:t>CH</a:t>
            </a:r>
            <a:r>
              <a:rPr lang="ru-RU" sz="3600" b="1" baseline="-25000" smtClean="0"/>
              <a:t>2</a:t>
            </a:r>
            <a:r>
              <a:rPr lang="ru-RU" sz="3600" b="1" smtClean="0"/>
              <a:t>-</a:t>
            </a:r>
            <a:r>
              <a:rPr lang="en-US" sz="3600" b="1" smtClean="0"/>
              <a:t>OH</a:t>
            </a:r>
            <a:r>
              <a:rPr lang="ru-RU" sz="3600" b="1" smtClean="0"/>
              <a:t> + </a:t>
            </a:r>
            <a:r>
              <a:rPr lang="en-US" sz="3600" b="1" smtClean="0"/>
              <a:t>CuO</a:t>
            </a:r>
            <a:r>
              <a:rPr lang="ru-RU" sz="3600" b="1" smtClean="0"/>
              <a:t>       </a:t>
            </a:r>
            <a:r>
              <a:rPr lang="en-US" sz="3600" b="1" smtClean="0"/>
              <a:t>R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     + </a:t>
            </a:r>
            <a:r>
              <a:rPr lang="en-US" sz="3600" b="1" smtClean="0"/>
              <a:t>Cu</a:t>
            </a:r>
            <a:r>
              <a:rPr lang="ru-RU" sz="3600" b="1" smtClean="0"/>
              <a:t> + </a:t>
            </a:r>
            <a:r>
              <a:rPr lang="en-US" sz="3600" b="1" smtClean="0"/>
              <a:t>H</a:t>
            </a:r>
            <a:r>
              <a:rPr lang="ru-RU" sz="3600" b="1" baseline="-25000" smtClean="0"/>
              <a:t>2</a:t>
            </a:r>
            <a:r>
              <a:rPr lang="en-US" sz="3600" b="1" smtClean="0"/>
              <a:t>O</a:t>
            </a:r>
            <a:endParaRPr lang="ru-RU" sz="3600" b="1" smtClean="0"/>
          </a:p>
          <a:p>
            <a:pPr eaLnBrk="1" hangingPunct="1">
              <a:buFontTx/>
              <a:buNone/>
              <a:defRPr/>
            </a:pPr>
            <a:r>
              <a:rPr lang="ru-RU" sz="3600" b="1" smtClean="0"/>
              <a:t>                                              </a:t>
            </a:r>
            <a:r>
              <a:rPr lang="en-US" sz="3600" b="1" smtClean="0"/>
              <a:t>H</a:t>
            </a:r>
            <a:endParaRPr lang="ru-RU" sz="3600" b="1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35975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/>
              <a:t>Окисление (мягкое) </a:t>
            </a:r>
            <a:br>
              <a:rPr lang="ru-RU" sz="4000" b="1" dirty="0" smtClean="0"/>
            </a:br>
            <a:r>
              <a:rPr lang="ru-RU" sz="4000" b="1" dirty="0" smtClean="0"/>
              <a:t>оксидом меди (</a:t>
            </a:r>
            <a:r>
              <a:rPr lang="en-US" sz="4000" b="1" dirty="0" smtClean="0"/>
              <a:t>II</a:t>
            </a:r>
            <a:r>
              <a:rPr lang="ru-RU" sz="4000" b="1" dirty="0" smtClean="0"/>
              <a:t>) (</a:t>
            </a:r>
            <a:r>
              <a:rPr lang="en-US" sz="4000" b="1" dirty="0" err="1" smtClean="0"/>
              <a:t>CuO</a:t>
            </a:r>
            <a:r>
              <a:rPr lang="ru-RU" sz="4000" b="1" dirty="0" smtClean="0"/>
              <a:t>)</a:t>
            </a:r>
            <a:r>
              <a:rPr lang="ru-RU" sz="4000" dirty="0" smtClean="0"/>
              <a:t> </a:t>
            </a:r>
            <a:endParaRPr lang="ru-RU" sz="4000" b="1" dirty="0" smtClean="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427538" y="3789363"/>
            <a:ext cx="166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альдегид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3995738" y="2565400"/>
            <a:ext cx="555625" cy="579438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1042988" y="1196975"/>
            <a:ext cx="7058025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Первичные спирты </a:t>
            </a:r>
          </a:p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8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1403350" y="1773238"/>
            <a:ext cx="537686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(до альдегидов )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 rot="-2269167">
            <a:off x="5724525" y="2924175"/>
            <a:ext cx="4333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 rot="-2269167">
            <a:off x="5867400" y="3068638"/>
            <a:ext cx="4333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 rot="1885453">
            <a:off x="5795963" y="3644900"/>
            <a:ext cx="433387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0" name="Rectangle 36"/>
          <p:cNvSpPr>
            <a:spLocks noChangeArrowheads="1"/>
          </p:cNvSpPr>
          <p:nvPr/>
        </p:nvSpPr>
        <p:spPr bwMode="auto">
          <a:xfrm>
            <a:off x="0" y="5084763"/>
            <a:ext cx="93964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 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CuO</a:t>
            </a:r>
            <a:r>
              <a:rPr lang="ru-RU" sz="3200">
                <a:solidFill>
                  <a:srgbClr val="FFFF00"/>
                </a:solidFill>
              </a:rPr>
              <a:t>   </a:t>
            </a:r>
            <a:r>
              <a:rPr lang="en-US" sz="3200">
                <a:solidFill>
                  <a:srgbClr val="FFFF00"/>
                </a:solidFill>
              </a:rPr>
              <a:t>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+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ru-RU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3995738" y="4724400"/>
            <a:ext cx="555625" cy="579438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067175" y="5373688"/>
            <a:ext cx="6492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rot="-2269167">
            <a:off x="6011863" y="5013325"/>
            <a:ext cx="43338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 rot="-2269167">
            <a:off x="6156325" y="5157788"/>
            <a:ext cx="433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 rot="1885453">
            <a:off x="6084888" y="5734050"/>
            <a:ext cx="433387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5" name="Rectangle 41"/>
          <p:cNvSpPr>
            <a:spLocks noChangeArrowheads="1"/>
          </p:cNvSpPr>
          <p:nvPr/>
        </p:nvSpPr>
        <p:spPr bwMode="auto">
          <a:xfrm>
            <a:off x="6443663" y="4508500"/>
            <a:ext cx="53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6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>
            <a:off x="4140200" y="3284538"/>
            <a:ext cx="6492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47" name="Rectangle 43"/>
          <p:cNvSpPr>
            <a:spLocks noChangeArrowheads="1"/>
          </p:cNvSpPr>
          <p:nvPr/>
        </p:nvSpPr>
        <p:spPr bwMode="auto">
          <a:xfrm>
            <a:off x="827088" y="5805488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21548" name="Rectangle 44"/>
          <p:cNvSpPr>
            <a:spLocks noChangeArrowheads="1"/>
          </p:cNvSpPr>
          <p:nvPr/>
        </p:nvSpPr>
        <p:spPr bwMode="auto">
          <a:xfrm>
            <a:off x="4787900" y="5949950"/>
            <a:ext cx="144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этаналь</a:t>
            </a:r>
          </a:p>
        </p:txBody>
      </p:sp>
      <p:pic>
        <p:nvPicPr>
          <p:cNvPr id="7189" name="Picture 47" descr="d6b791fab28f98d14ef27906f4206b3d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4763" y="14398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11" grpId="0"/>
      <p:bldP spid="21524" grpId="0" animBg="1"/>
      <p:bldP spid="21534" grpId="0"/>
      <p:bldP spid="21535" grpId="0"/>
      <p:bldP spid="21537" grpId="0" animBg="1"/>
      <p:bldP spid="21538" grpId="0" animBg="1"/>
      <p:bldP spid="21539" grpId="0" animBg="1"/>
      <p:bldP spid="21541" grpId="0" animBg="1"/>
      <p:bldP spid="21508" grpId="0" animBg="1"/>
      <p:bldP spid="21542" grpId="0" animBg="1"/>
      <p:bldP spid="21543" grpId="0" animBg="1"/>
      <p:bldP spid="21544" grpId="0" animBg="1"/>
      <p:bldP spid="21545" grpId="0"/>
      <p:bldP spid="21546" grpId="0" animBg="1"/>
      <p:bldP spid="21547" grpId="0"/>
      <p:bldP spid="215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1439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/>
              <a:t>                                                </a:t>
            </a:r>
            <a:endParaRPr lang="en-US" sz="24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- </a:t>
            </a:r>
            <a:r>
              <a:rPr lang="en-US" sz="3600" b="1" smtClean="0"/>
              <a:t>R</a:t>
            </a:r>
            <a:r>
              <a:rPr lang="ru-RU" sz="3600" b="1" baseline="-25000" smtClean="0"/>
              <a:t>2</a:t>
            </a:r>
            <a:r>
              <a:rPr lang="ru-RU" sz="3600" b="1" smtClean="0"/>
              <a:t> + </a:t>
            </a:r>
            <a:r>
              <a:rPr lang="en-US" sz="3600" b="1" smtClean="0"/>
              <a:t>CuO</a:t>
            </a:r>
            <a:r>
              <a:rPr lang="ru-RU" sz="3600" b="1" smtClean="0"/>
              <a:t>       </a:t>
            </a: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-</a:t>
            </a:r>
            <a:r>
              <a:rPr lang="en-US" sz="3600" b="1" smtClean="0"/>
              <a:t>R</a:t>
            </a:r>
            <a:r>
              <a:rPr lang="ru-RU" sz="3600" b="1" baseline="-25000" smtClean="0"/>
              <a:t>2</a:t>
            </a:r>
            <a:r>
              <a:rPr lang="ru-RU" sz="3600" b="1" smtClean="0"/>
              <a:t> + </a:t>
            </a:r>
            <a:r>
              <a:rPr lang="en-US" sz="3600" b="1" smtClean="0"/>
              <a:t>Cu</a:t>
            </a:r>
            <a:r>
              <a:rPr lang="ru-RU" sz="3600" b="1" smtClean="0"/>
              <a:t> + </a:t>
            </a:r>
            <a:r>
              <a:rPr lang="en-US" sz="3600" b="1" smtClean="0"/>
              <a:t>H</a:t>
            </a:r>
            <a:r>
              <a:rPr lang="ru-RU" sz="3600" b="1" baseline="-25000" smtClean="0"/>
              <a:t>2</a:t>
            </a:r>
            <a:r>
              <a:rPr lang="en-US" sz="3600" b="1" smtClean="0"/>
              <a:t>O</a:t>
            </a:r>
            <a:endParaRPr lang="ru-RU" sz="36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/>
              <a:t>                                             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435975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smtClean="0"/>
              <a:t>Окисление (мягкое) </a:t>
            </a:r>
            <a:br>
              <a:rPr lang="ru-RU" sz="4000" b="1" smtClean="0"/>
            </a:br>
            <a:r>
              <a:rPr lang="ru-RU" sz="4000" b="1" smtClean="0"/>
              <a:t>оксидом меди (</a:t>
            </a:r>
            <a:r>
              <a:rPr lang="en-US" sz="4000" b="1" smtClean="0"/>
              <a:t>II</a:t>
            </a:r>
            <a:r>
              <a:rPr lang="ru-RU" sz="4000" b="1" smtClean="0"/>
              <a:t>) (</a:t>
            </a:r>
            <a:r>
              <a:rPr lang="en-US" sz="4000" b="1" smtClean="0"/>
              <a:t>CuO</a:t>
            </a:r>
            <a:r>
              <a:rPr lang="ru-RU" sz="4000" b="1" smtClean="0"/>
              <a:t>)</a:t>
            </a:r>
            <a:r>
              <a:rPr lang="ru-RU" sz="4000" smtClean="0"/>
              <a:t> </a:t>
            </a:r>
            <a:endParaRPr lang="ru-RU" sz="4000" b="1" smtClean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851275" y="2205038"/>
            <a:ext cx="555625" cy="579437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042988" y="1341438"/>
            <a:ext cx="70580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Вторичные спирты </a:t>
            </a:r>
          </a:p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8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403350" y="1773238"/>
            <a:ext cx="537686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(до кетонов )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3779838" y="2924175"/>
            <a:ext cx="649287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4140200" y="3429000"/>
            <a:ext cx="1095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кетон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684213" y="3573463"/>
            <a:ext cx="885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 rot="5400000">
            <a:off x="755650" y="3429000"/>
            <a:ext cx="433388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5219700" y="3573463"/>
            <a:ext cx="53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rot="5400000">
            <a:off x="5148263" y="3429000"/>
            <a:ext cx="433388" cy="1587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rot="5400000">
            <a:off x="5292725" y="3429000"/>
            <a:ext cx="433388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4437063"/>
            <a:ext cx="946785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CuO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CH</a:t>
            </a:r>
            <a:r>
              <a:rPr lang="en-US" sz="32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ru-RU" sz="3200" b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</a:t>
            </a:r>
            <a:endParaRPr lang="ru-RU" sz="3600" b="1" baseline="-25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 rot="5400000">
            <a:off x="971550" y="5084763"/>
            <a:ext cx="433387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971550" y="5229225"/>
            <a:ext cx="8080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 rot="5400000">
            <a:off x="5003800" y="5084763"/>
            <a:ext cx="433387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rot="5400000">
            <a:off x="5148263" y="5084763"/>
            <a:ext cx="433387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5076825" y="5229225"/>
            <a:ext cx="496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3708400" y="4652963"/>
            <a:ext cx="431800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62" name="Rectangle 34"/>
          <p:cNvSpPr>
            <a:spLocks noChangeArrowheads="1"/>
          </p:cNvSpPr>
          <p:nvPr/>
        </p:nvSpPr>
        <p:spPr bwMode="auto">
          <a:xfrm>
            <a:off x="3567113" y="3925888"/>
            <a:ext cx="555625" cy="57785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 </a:t>
            </a:r>
            <a:endParaRPr lang="ru-RU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4140200" y="5734050"/>
            <a:ext cx="2459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диметилкетон</a:t>
            </a:r>
          </a:p>
        </p:txBody>
      </p:sp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4500563" y="6237288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пропанон</a:t>
            </a:r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4211638" y="414972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5148263" y="414972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2567" name="Rectangle 39"/>
          <p:cNvSpPr>
            <a:spLocks noChangeArrowheads="1"/>
          </p:cNvSpPr>
          <p:nvPr/>
        </p:nvSpPr>
        <p:spPr bwMode="auto">
          <a:xfrm>
            <a:off x="5724525" y="414972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22568" name="Rectangle 40"/>
          <p:cNvSpPr>
            <a:spLocks noChangeArrowheads="1"/>
          </p:cNvSpPr>
          <p:nvPr/>
        </p:nvSpPr>
        <p:spPr bwMode="auto">
          <a:xfrm>
            <a:off x="250825" y="5949950"/>
            <a:ext cx="205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пропанол-2</a:t>
            </a:r>
          </a:p>
        </p:txBody>
      </p:sp>
      <p:pic>
        <p:nvPicPr>
          <p:cNvPr id="8220" name="Picture 47" descr="d6b791fab28f98d14ef27906f4206b3d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40650" y="120491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/>
      <p:bldP spid="22531" grpId="0" autoUpdateAnimBg="0"/>
      <p:bldP spid="22533" grpId="0" animBg="1"/>
      <p:bldP spid="22534" grpId="0"/>
      <p:bldP spid="22546" grpId="0" animBg="1"/>
      <p:bldP spid="22548" grpId="0"/>
      <p:bldP spid="22550" grpId="0"/>
      <p:bldP spid="22551" grpId="0" animBg="1"/>
      <p:bldP spid="22552" grpId="0"/>
      <p:bldP spid="22553" grpId="0" animBg="1"/>
      <p:bldP spid="22554" grpId="0" animBg="1"/>
      <p:bldP spid="22556" grpId="0" animBg="1"/>
      <p:bldP spid="22557" grpId="0"/>
      <p:bldP spid="22558" grpId="0" animBg="1"/>
      <p:bldP spid="22559" grpId="0" animBg="1"/>
      <p:bldP spid="22560" grpId="0"/>
      <p:bldP spid="22561" grpId="0" animBg="1"/>
      <p:bldP spid="22562" grpId="0" animBg="1"/>
      <p:bldP spid="22563" grpId="0"/>
      <p:bldP spid="22564" grpId="0"/>
      <p:bldP spid="22565" grpId="0"/>
      <p:bldP spid="22566" grpId="0"/>
      <p:bldP spid="22567" grpId="0"/>
      <p:bldP spid="225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20161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/>
              <a:t>                                                </a:t>
            </a:r>
            <a:r>
              <a:rPr lang="en-US" smtClean="0"/>
              <a:t>          </a:t>
            </a:r>
            <a:r>
              <a:rPr lang="en-US" sz="3600" b="1" smtClean="0"/>
              <a:t>O</a:t>
            </a:r>
          </a:p>
          <a:p>
            <a:pPr eaLnBrk="1" hangingPunct="1">
              <a:buFontTx/>
              <a:buNone/>
              <a:defRPr/>
            </a:pPr>
            <a:r>
              <a:rPr lang="en-US" sz="3600" b="1" smtClean="0"/>
              <a:t>R</a:t>
            </a:r>
            <a:r>
              <a:rPr lang="ru-RU" sz="3600" b="1" smtClean="0"/>
              <a:t>-</a:t>
            </a:r>
            <a:r>
              <a:rPr lang="en-US" sz="3600" b="1" smtClean="0"/>
              <a:t>CH</a:t>
            </a:r>
            <a:r>
              <a:rPr lang="ru-RU" sz="3600" b="1" baseline="-25000" smtClean="0"/>
              <a:t>2</a:t>
            </a:r>
            <a:r>
              <a:rPr lang="ru-RU" sz="3600" b="1" smtClean="0"/>
              <a:t>-</a:t>
            </a:r>
            <a:r>
              <a:rPr lang="en-US" sz="3600" b="1" smtClean="0"/>
              <a:t>OH</a:t>
            </a:r>
            <a:r>
              <a:rPr lang="ru-RU" sz="3600" b="1" smtClean="0"/>
              <a:t> + </a:t>
            </a:r>
            <a:r>
              <a:rPr lang="en-US" sz="3600" b="1" smtClean="0"/>
              <a:t>[O]</a:t>
            </a:r>
            <a:r>
              <a:rPr lang="ru-RU" sz="3600" b="1" smtClean="0"/>
              <a:t>       </a:t>
            </a:r>
            <a:r>
              <a:rPr lang="en-US" sz="3600" b="1" smtClean="0"/>
              <a:t>         R</a:t>
            </a:r>
            <a:r>
              <a:rPr lang="ru-RU" sz="3600" b="1" smtClean="0"/>
              <a:t>-</a:t>
            </a:r>
            <a:r>
              <a:rPr lang="en-US" sz="3600" b="1" smtClean="0"/>
              <a:t>C</a:t>
            </a:r>
            <a:r>
              <a:rPr lang="ru-RU" sz="3600" b="1" smtClean="0"/>
              <a:t>      + </a:t>
            </a:r>
            <a:r>
              <a:rPr lang="en-US" sz="3600" b="1" smtClean="0"/>
              <a:t>H</a:t>
            </a:r>
            <a:r>
              <a:rPr lang="ru-RU" sz="3600" b="1" baseline="-25000" smtClean="0"/>
              <a:t>2</a:t>
            </a:r>
            <a:r>
              <a:rPr lang="en-US" sz="3600" b="1" smtClean="0"/>
              <a:t>O</a:t>
            </a:r>
            <a:endParaRPr lang="ru-RU" sz="3600" b="1" smtClean="0"/>
          </a:p>
          <a:p>
            <a:pPr eaLnBrk="1" hangingPunct="1">
              <a:buFontTx/>
              <a:buNone/>
              <a:defRPr/>
            </a:pPr>
            <a:r>
              <a:rPr lang="ru-RU" sz="3600" b="1" smtClean="0"/>
              <a:t>                                              </a:t>
            </a:r>
            <a:r>
              <a:rPr lang="en-US" sz="3600" b="1" smtClean="0"/>
              <a:t>         H</a:t>
            </a:r>
            <a:endParaRPr lang="ru-RU" sz="3600" b="1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509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/>
              <a:t>Окисление (мягкое) </a:t>
            </a:r>
            <a:br>
              <a:rPr lang="ru-RU" sz="4000" b="1" dirty="0" smtClean="0"/>
            </a:br>
            <a:r>
              <a:rPr lang="ru-RU" sz="4000" b="1" dirty="0" smtClean="0"/>
              <a:t>(</a:t>
            </a:r>
            <a:r>
              <a:rPr lang="en-US" sz="4000" b="1" dirty="0" err="1" smtClean="0"/>
              <a:t>KMnO</a:t>
            </a:r>
            <a:r>
              <a:rPr lang="ru-RU" sz="4000" b="1" baseline="-25000" dirty="0" smtClean="0"/>
              <a:t>4</a:t>
            </a:r>
            <a:r>
              <a:rPr lang="ru-RU" sz="4000" b="1" dirty="0" smtClean="0"/>
              <a:t> в кислой среде) </a:t>
            </a:r>
            <a:r>
              <a:rPr lang="ru-RU" dirty="0" smtClean="0"/>
              <a:t> </a:t>
            </a:r>
            <a:r>
              <a:rPr lang="ru-RU" sz="4000" dirty="0" smtClean="0"/>
              <a:t>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651500" y="3933825"/>
            <a:ext cx="166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альдегид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042988" y="1268413"/>
            <a:ext cx="70580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Первичные спирты </a:t>
            </a:r>
          </a:p>
          <a:p>
            <a:pPr marL="2057400" lvl="4" indent="-228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8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1116013" y="1773238"/>
            <a:ext cx="53768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(до альдегидов )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-2269167">
            <a:off x="6877050" y="2852738"/>
            <a:ext cx="433388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-2269167">
            <a:off x="6948488" y="2997200"/>
            <a:ext cx="433387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rot="1885453">
            <a:off x="6948488" y="3644900"/>
            <a:ext cx="433387" cy="158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5084763"/>
            <a:ext cx="93964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 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[O]</a:t>
            </a:r>
            <a:r>
              <a:rPr lang="ru-RU" sz="3200">
                <a:solidFill>
                  <a:srgbClr val="FFFF00"/>
                </a:solidFill>
              </a:rPr>
              <a:t>   </a:t>
            </a:r>
            <a:r>
              <a:rPr lang="en-US" sz="3200">
                <a:solidFill>
                  <a:srgbClr val="FFFF00"/>
                </a:solidFill>
              </a:rPr>
              <a:t>      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ru-RU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067175" y="5373688"/>
            <a:ext cx="12969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rot="-2269167">
            <a:off x="6804025" y="4941888"/>
            <a:ext cx="433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rot="-2269167">
            <a:off x="6877050" y="5084763"/>
            <a:ext cx="433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rot="1885453">
            <a:off x="6877050" y="5661025"/>
            <a:ext cx="433388" cy="1588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7235825" y="4508500"/>
            <a:ext cx="53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6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4140200" y="3284538"/>
            <a:ext cx="1584325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827088" y="5805488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5292725" y="5876925"/>
            <a:ext cx="144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этаналь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4067175" y="2411413"/>
            <a:ext cx="1749425" cy="64135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KMnO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sz="3600" b="1" baseline="-25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3708400" y="4365625"/>
            <a:ext cx="1749425" cy="64135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KMnO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sz="3600" b="1" baseline="-25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237" name="Picture 2" descr="салют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51638" y="125413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  <p:bldP spid="26628" grpId="0"/>
      <p:bldP spid="26630" grpId="0"/>
      <p:bldP spid="26631" grpId="0"/>
      <p:bldP spid="26632" grpId="0" animBg="1"/>
      <p:bldP spid="26633" grpId="0" animBg="1"/>
      <p:bldP spid="26634" grpId="0" animBg="1"/>
      <p:bldP spid="26637" grpId="0" animBg="1"/>
      <p:bldP spid="26638" grpId="0" animBg="1"/>
      <p:bldP spid="26639" grpId="0" animBg="1"/>
      <p:bldP spid="26640" grpId="0" animBg="1"/>
      <p:bldP spid="26641" grpId="0"/>
      <p:bldP spid="26642" grpId="0" animBg="1"/>
      <p:bldP spid="26643" grpId="0"/>
      <p:bldP spid="26644" grpId="0"/>
      <p:bldP spid="26649" grpId="0" animBg="1"/>
      <p:bldP spid="266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8415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/>
              <a:t>РЕАКЦИЯ ОТЩЕПЛЕНИЯ ВОДЫ.</a:t>
            </a:r>
            <a:br>
              <a:rPr lang="ru-RU" sz="4000" b="1" dirty="0" smtClean="0"/>
            </a:br>
            <a:r>
              <a:rPr lang="ru-RU" sz="4000" b="1" dirty="0" smtClean="0"/>
              <a:t>МЕЖМОЛЕКУЛЯРНАЯ ДЕГИДРАТАЦИЯ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84538"/>
            <a:ext cx="9144000" cy="71913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en-US" sz="3600" b="1" smtClean="0"/>
              <a:t>-OH + R</a:t>
            </a:r>
            <a:r>
              <a:rPr lang="ru-RU" sz="3600" b="1" baseline="-25000" smtClean="0"/>
              <a:t>2</a:t>
            </a:r>
            <a:r>
              <a:rPr lang="en-US" sz="3600" b="1" smtClean="0"/>
              <a:t>-OH</a:t>
            </a:r>
            <a:r>
              <a:rPr lang="ru-RU" sz="3600" b="1" smtClean="0"/>
              <a:t>               </a:t>
            </a:r>
            <a:r>
              <a:rPr lang="en-US" sz="3600" b="1" smtClean="0"/>
              <a:t>R</a:t>
            </a:r>
            <a:r>
              <a:rPr lang="ru-RU" sz="3600" b="1" baseline="-25000" smtClean="0"/>
              <a:t>1</a:t>
            </a:r>
            <a:r>
              <a:rPr lang="en-US" sz="3600" b="1" smtClean="0"/>
              <a:t>-O- R</a:t>
            </a:r>
            <a:r>
              <a:rPr lang="ru-RU" sz="3600" b="1" baseline="-25000" smtClean="0"/>
              <a:t>2</a:t>
            </a:r>
            <a:r>
              <a:rPr lang="en-US" sz="3600" b="1" smtClean="0"/>
              <a:t> + H</a:t>
            </a:r>
            <a:r>
              <a:rPr lang="en-US" sz="3600" b="1" baseline="-25000" smtClean="0"/>
              <a:t>2</a:t>
            </a:r>
            <a:r>
              <a:rPr lang="en-US" sz="3600" b="1" smtClean="0"/>
              <a:t>O</a:t>
            </a:r>
            <a:r>
              <a:rPr lang="ru-RU" sz="3600" smtClean="0"/>
              <a:t> 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4067175" y="3644900"/>
            <a:ext cx="122555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79388" y="4365625"/>
            <a:ext cx="8713787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en-US"/>
              <a:t>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4000">
              <a:solidFill>
                <a:srgbClr val="FFFF00"/>
              </a:solidFill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6372225" y="4724400"/>
            <a:ext cx="259238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684213" y="5949950"/>
            <a:ext cx="93503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771775" y="6237288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метилэтиловый эфир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-828675" y="1989138"/>
            <a:ext cx="537686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с образованием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484438" y="1989138"/>
            <a:ext cx="55927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простых эфиров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3059113" y="2781300"/>
            <a:ext cx="3240087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.)/t&lt;140</a:t>
            </a:r>
            <a:r>
              <a:rPr lang="en-US" sz="2400" b="1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2400"/>
              <a:t> 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6659563" y="4076700"/>
            <a:ext cx="2052637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.)/t</a:t>
            </a:r>
            <a:r>
              <a:rPr lang="ru-RU" sz="2400"/>
              <a:t> 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140200" y="501332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метанол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1258888" y="5013325"/>
            <a:ext cx="1274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этанол</a:t>
            </a:r>
          </a:p>
        </p:txBody>
      </p:sp>
      <p:pic>
        <p:nvPicPr>
          <p:cNvPr id="10255" name="Picture 17" descr="AG00434_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8388" y="1196975"/>
            <a:ext cx="125730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 animBg="1"/>
      <p:bldP spid="27654" grpId="0" animBg="1"/>
      <p:bldP spid="27656" grpId="0" animBg="1"/>
      <p:bldP spid="27658" grpId="0"/>
      <p:bldP spid="27660" grpId="0"/>
      <p:bldP spid="27661" grpId="0"/>
      <p:bldP spid="27663" grpId="0" animBg="1"/>
      <p:bldP spid="27664" grpId="0" animBg="1"/>
      <p:bldP spid="27669" grpId="0"/>
      <p:bldP spid="276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9388" y="3141663"/>
            <a:ext cx="89646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-OH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ru-RU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H</a:t>
            </a:r>
            <a:r>
              <a:rPr lang="en-US" sz="40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4000">
              <a:solidFill>
                <a:srgbClr val="FFFF00"/>
              </a:solidFill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smtClean="0"/>
              <a:t>РЕАКЦИЯ ОТЩЕПЛЕНИЯ ВОДЫ.</a:t>
            </a:r>
            <a:br>
              <a:rPr lang="ru-RU" sz="3200" b="1" smtClean="0"/>
            </a:br>
            <a:r>
              <a:rPr lang="ru-RU" sz="3200" b="1" smtClean="0"/>
              <a:t>ВНУТРИМОЛЕКУЛЯРНАЯ ДЕГИДРАТАЦИЯ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9144000" cy="71913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4000" b="1" smtClean="0"/>
              <a:t>   Этанол                     Этен  </a:t>
            </a:r>
            <a:r>
              <a:rPr lang="en-US" sz="4000" b="1" smtClean="0"/>
              <a:t>+ </a:t>
            </a:r>
            <a:r>
              <a:rPr lang="ru-RU" sz="4000" b="1" smtClean="0"/>
              <a:t> </a:t>
            </a:r>
            <a:r>
              <a:rPr lang="en-US" sz="4000" b="1" smtClean="0"/>
              <a:t>H</a:t>
            </a:r>
            <a:r>
              <a:rPr lang="en-US" sz="4000" b="1" baseline="-25000" smtClean="0"/>
              <a:t>2</a:t>
            </a:r>
            <a:r>
              <a:rPr lang="en-US" sz="4000" b="1" smtClean="0"/>
              <a:t>O</a:t>
            </a:r>
            <a:r>
              <a:rPr lang="ru-RU" sz="4000" smtClean="0"/>
              <a:t> 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3059113" y="2420938"/>
            <a:ext cx="2017712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3563938" y="3429000"/>
            <a:ext cx="935037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1196975"/>
            <a:ext cx="53768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с </a:t>
            </a:r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образованием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3551238" y="1196975"/>
            <a:ext cx="5592762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алкенов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2484438" y="1700213"/>
            <a:ext cx="3240087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.)/t&gt;140</a:t>
            </a:r>
            <a:r>
              <a:rPr lang="en-US" sz="2400" b="1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ru-RU" sz="2400"/>
              <a:t> 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3059113" y="2781300"/>
            <a:ext cx="2052637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.)/t</a:t>
            </a:r>
            <a:r>
              <a:rPr lang="ru-RU" sz="2400"/>
              <a:t> 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0" y="4005263"/>
            <a:ext cx="91440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Бутанол-2             Бутен-2  </a:t>
            </a: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3348038" y="4365625"/>
            <a:ext cx="1368425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9688" y="5373688"/>
            <a:ext cx="93964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-CH-CH-CH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-CH</a:t>
            </a:r>
            <a:r>
              <a:rPr lang="ru-RU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CH-CH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+H</a:t>
            </a:r>
            <a:r>
              <a:rPr lang="en-US" sz="32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971550" y="6278563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rot="5400000">
            <a:off x="1011238" y="6092825"/>
            <a:ext cx="43338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3203575" y="5661025"/>
            <a:ext cx="935038" cy="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2700338" y="4941888"/>
            <a:ext cx="2052637" cy="457200"/>
          </a:xfrm>
          <a:prstGeom prst="rect">
            <a:avLst/>
          </a:prstGeom>
          <a:solidFill>
            <a:srgbClr val="FF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.)/t</a:t>
            </a:r>
            <a:r>
              <a:rPr lang="ru-RU" sz="2400"/>
              <a:t> </a:t>
            </a:r>
            <a:endParaRPr 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 rot="5400000">
            <a:off x="1763713" y="6092825"/>
            <a:ext cx="433388" cy="1587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1763713" y="6278563"/>
            <a:ext cx="495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ru-RU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2700338" y="6092825"/>
            <a:ext cx="601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ОТЩЕПЛЕНИЕ АТОМОВ Н ПО ПРАВИЛУ ЗАЙЦЕВА</a:t>
            </a:r>
          </a:p>
        </p:txBody>
      </p:sp>
      <p:pic>
        <p:nvPicPr>
          <p:cNvPr id="11285" name="Picture 17" descr="AG00434_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1254125"/>
            <a:ext cx="125730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6" grpId="0" animBg="1"/>
      <p:bldP spid="28679" grpId="0" animBg="1"/>
      <p:bldP spid="28681" grpId="0"/>
      <p:bldP spid="28682" grpId="0"/>
      <p:bldP spid="28683" grpId="0" animBg="1"/>
      <p:bldP spid="28684" grpId="0" animBg="1"/>
      <p:bldP spid="28688" grpId="0" animBg="1"/>
      <p:bldP spid="28690" grpId="0"/>
      <p:bldP spid="28691" grpId="0"/>
      <p:bldP spid="28692" grpId="0" animBg="1"/>
      <p:bldP spid="28696" grpId="0" animBg="1"/>
      <p:bldP spid="28697" grpId="0" animBg="1"/>
      <p:bldP spid="28698" grpId="0" animBg="1"/>
      <p:bldP spid="28699" grpId="0"/>
      <p:bldP spid="28700" grpId="0"/>
    </p:bld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1197</TotalTime>
  <Words>549</Words>
  <Application>Microsoft Office PowerPoint</Application>
  <PresentationFormat>Экран (4:3)</PresentationFormat>
  <Paragraphs>168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Океан</vt:lpstr>
      <vt:lpstr>ХИМИЧЕСКИЕ СВОЙСТВА ПРЕДЕЛЬНЫХ ОДНОАТОМНЫХ СПИРТОВ</vt:lpstr>
      <vt:lpstr>Замещение атомов Н гидроксильной группы активными металлами </vt:lpstr>
      <vt:lpstr>Замещение гидроксильной группы при взаимодействии с галагеноводородами (HHal) </vt:lpstr>
      <vt:lpstr>Горение</vt:lpstr>
      <vt:lpstr>Окисление (мягкое)  оксидом меди (II) (CuO) </vt:lpstr>
      <vt:lpstr>Окисление (мягкое)  оксидом меди (II) (CuO) </vt:lpstr>
      <vt:lpstr>Окисление (мягкое)  (KMnO4 в кислой среде)   </vt:lpstr>
      <vt:lpstr>РЕАКЦИЯ ОТЩЕПЛЕНИЯ ВОДЫ. МЕЖМОЛЕКУЛЯРНАЯ ДЕГИДРАТАЦИЯ</vt:lpstr>
      <vt:lpstr>РЕАКЦИЯ ОТЩЕПЛЕНИЯ ВОДЫ. ВНУТРИМОЛЕКУЛЯРНАЯ ДЕГИДРАТАЦИЯ</vt:lpstr>
      <vt:lpstr>ДЕГИДРАТАЦИЯ И ДЕГИДРИРОВАНИЕ</vt:lpstr>
      <vt:lpstr>РЕАКЦИЯ ЭТЕРИФИКАЦИИ ВЗАИМОДЕЙСТВИЕ СПИРТА С КИСЛОТОЙ 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re</cp:lastModifiedBy>
  <cp:revision>64</cp:revision>
  <dcterms:created xsi:type="dcterms:W3CDTF">1601-01-01T00:00:00Z</dcterms:created>
  <dcterms:modified xsi:type="dcterms:W3CDTF">2014-02-26T18:55:41Z</dcterms:modified>
</cp:coreProperties>
</file>