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9"/>
  </p:notesMasterIdLst>
  <p:sldIdLst>
    <p:sldId id="275" r:id="rId2"/>
    <p:sldId id="256" r:id="rId3"/>
    <p:sldId id="257" r:id="rId4"/>
    <p:sldId id="258" r:id="rId5"/>
    <p:sldId id="259" r:id="rId6"/>
    <p:sldId id="260" r:id="rId7"/>
    <p:sldId id="265" r:id="rId8"/>
    <p:sldId id="272" r:id="rId9"/>
    <p:sldId id="262" r:id="rId10"/>
    <p:sldId id="263" r:id="rId11"/>
    <p:sldId id="266" r:id="rId12"/>
    <p:sldId id="267" r:id="rId13"/>
    <p:sldId id="268" r:id="rId14"/>
    <p:sldId id="269" r:id="rId15"/>
    <p:sldId id="273" r:id="rId16"/>
    <p:sldId id="270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F8E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8" autoAdjust="0"/>
    <p:restoredTop sz="94686" autoAdjust="0"/>
  </p:normalViewPr>
  <p:slideViewPr>
    <p:cSldViewPr>
      <p:cViewPr>
        <p:scale>
          <a:sx n="93" d="100"/>
          <a:sy n="93" d="100"/>
        </p:scale>
        <p:origin x="-378" y="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2006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844D44-9307-42B3-B599-6C07F7C44227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96FCEB-1669-4694-842D-599F70E75F1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6FCEB-1669-4694-842D-599F70E75F1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6FCEB-1669-4694-842D-599F70E75F1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71546"/>
            <a:ext cx="7772400" cy="3000395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Урок по теме: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«Округление десятичных дробей»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Куликова Е.Ю., учитель математики МБОУ «СОШ № 1» г. Астрахани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Юрий\Pictures\2013-07-15\0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548680"/>
            <a:ext cx="8712968" cy="55949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5400" dirty="0" smtClean="0"/>
              <a:t>а)  6,1     6;      </a:t>
            </a:r>
          </a:p>
          <a:p>
            <a:r>
              <a:rPr lang="ru-RU" sz="5400" dirty="0" smtClean="0"/>
              <a:t>б)  6,2     6; </a:t>
            </a:r>
          </a:p>
          <a:p>
            <a:r>
              <a:rPr lang="ru-RU" sz="5400" dirty="0" smtClean="0"/>
              <a:t>в)  6,3     6; </a:t>
            </a:r>
          </a:p>
          <a:p>
            <a:r>
              <a:rPr lang="ru-RU" sz="5400" dirty="0" smtClean="0"/>
              <a:t>г)   6,4     6.</a:t>
            </a:r>
          </a:p>
          <a:p>
            <a:endParaRPr lang="ru-RU" sz="54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5400" dirty="0" smtClean="0"/>
              <a:t>а) 6,6   7;</a:t>
            </a:r>
          </a:p>
          <a:p>
            <a:r>
              <a:rPr lang="ru-RU" sz="5400" dirty="0" smtClean="0"/>
              <a:t>б) 6,7   7; </a:t>
            </a:r>
          </a:p>
          <a:p>
            <a:r>
              <a:rPr lang="ru-RU" sz="5400" dirty="0" smtClean="0"/>
              <a:t>в) 6,8   7;</a:t>
            </a:r>
          </a:p>
          <a:p>
            <a:r>
              <a:rPr lang="ru-RU" sz="5400" dirty="0" smtClean="0"/>
              <a:t>г)  6,9   7.</a:t>
            </a:r>
          </a:p>
          <a:p>
            <a:pPr>
              <a:buNone/>
            </a:pPr>
            <a:r>
              <a:rPr lang="ru-RU" sz="5400" dirty="0" smtClean="0"/>
              <a:t> </a:t>
            </a:r>
          </a:p>
          <a:p>
            <a:endParaRPr lang="ru-RU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99792" y="1628800"/>
            <a:ext cx="447675" cy="819150"/>
          </a:xfrm>
          <a:prstGeom prst="rect">
            <a:avLst/>
          </a:prstGeom>
          <a:noFill/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2492896"/>
            <a:ext cx="447675" cy="819150"/>
          </a:xfrm>
          <a:prstGeom prst="rect">
            <a:avLst/>
          </a:prstGeom>
          <a:noFill/>
        </p:spPr>
      </p:pic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3429000"/>
            <a:ext cx="447675" cy="819150"/>
          </a:xfrm>
          <a:prstGeom prst="rect">
            <a:avLst/>
          </a:prstGeom>
          <a:noFill/>
        </p:spPr>
      </p:pic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4221088"/>
            <a:ext cx="432048" cy="1008112"/>
          </a:xfrm>
          <a:prstGeom prst="rect">
            <a:avLst/>
          </a:prstGeom>
          <a:noFill/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0232" y="1628800"/>
            <a:ext cx="447675" cy="819150"/>
          </a:xfrm>
          <a:prstGeom prst="rect">
            <a:avLst/>
          </a:prstGeom>
          <a:noFill/>
        </p:spPr>
      </p:pic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0232" y="2492896"/>
            <a:ext cx="447675" cy="819150"/>
          </a:xfrm>
          <a:prstGeom prst="rect">
            <a:avLst/>
          </a:prstGeom>
          <a:noFill/>
        </p:spPr>
      </p:pic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0232" y="3429000"/>
            <a:ext cx="447675" cy="819150"/>
          </a:xfrm>
          <a:prstGeom prst="rect">
            <a:avLst/>
          </a:prstGeom>
          <a:noFill/>
        </p:spPr>
      </p:pic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2240" y="4293096"/>
            <a:ext cx="447675" cy="819150"/>
          </a:xfrm>
          <a:prstGeom prst="rect">
            <a:avLst/>
          </a:prstGeom>
          <a:noFill/>
        </p:spPr>
      </p:pic>
      <p:sp>
        <p:nvSpPr>
          <p:cNvPr id="16" name="Прямоугольник 15"/>
          <p:cNvSpPr/>
          <p:nvPr/>
        </p:nvSpPr>
        <p:spPr>
          <a:xfrm>
            <a:off x="107504" y="620689"/>
            <a:ext cx="88569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           </a:t>
            </a:r>
            <a:r>
              <a:rPr lang="ru-RU" sz="3600" dirty="0" smtClean="0">
                <a:solidFill>
                  <a:srgbClr val="C00000"/>
                </a:solidFill>
              </a:rPr>
              <a:t>Округление десятичных дробей</a:t>
            </a:r>
            <a:endParaRPr lang="ru-RU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936103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 округления чисел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496944" cy="5472608"/>
          </a:xfrm>
        </p:spPr>
        <p:txBody>
          <a:bodyPr/>
          <a:lstStyle/>
          <a:p>
            <a:r>
              <a:rPr lang="ru-RU" b="1" dirty="0" smtClean="0">
                <a:solidFill>
                  <a:schemeClr val="tx2"/>
                </a:solidFill>
              </a:rPr>
              <a:t>1.Находим и подчеркиваем заданный разряд, до которого надо округлить.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2. Смотрим на цифру, стоящую после этого разряда: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а) </a:t>
            </a:r>
            <a:r>
              <a:rPr lang="ru-RU" b="1" u="sng" dirty="0" smtClean="0">
                <a:solidFill>
                  <a:schemeClr val="tx2"/>
                </a:solidFill>
              </a:rPr>
              <a:t>если это </a:t>
            </a:r>
            <a:r>
              <a:rPr lang="ru-RU" b="1" u="sng" dirty="0" smtClean="0">
                <a:solidFill>
                  <a:srgbClr val="C00000"/>
                </a:solidFill>
              </a:rPr>
              <a:t>0,1,2,3,4,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chemeClr val="tx2"/>
                </a:solidFill>
              </a:rPr>
              <a:t>то отбрасываем цифры после заданного разряда.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б) </a:t>
            </a:r>
            <a:r>
              <a:rPr lang="ru-RU" b="1" u="sng" dirty="0" smtClean="0">
                <a:solidFill>
                  <a:schemeClr val="tx2"/>
                </a:solidFill>
              </a:rPr>
              <a:t>если это </a:t>
            </a:r>
            <a:r>
              <a:rPr lang="ru-RU" b="1" u="sng" dirty="0" smtClean="0">
                <a:solidFill>
                  <a:srgbClr val="C00000"/>
                </a:solidFill>
              </a:rPr>
              <a:t>5,6,7,8,9</a:t>
            </a:r>
            <a:r>
              <a:rPr lang="ru-RU" b="1" dirty="0" smtClean="0">
                <a:solidFill>
                  <a:srgbClr val="C00000"/>
                </a:solidFill>
              </a:rPr>
              <a:t>,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chemeClr val="tx2"/>
                </a:solidFill>
              </a:rPr>
              <a:t>то к заданному разряду добавляем 1, а цифры, стоящие после него отбрасываем.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3. Записываем результат</a:t>
            </a:r>
            <a:r>
              <a:rPr lang="ru-RU" b="1" dirty="0" smtClean="0"/>
              <a:t>.</a:t>
            </a:r>
          </a:p>
          <a:p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67544" y="1600200"/>
            <a:ext cx="8208912" cy="4525963"/>
          </a:xfrm>
        </p:spPr>
        <p:txBody>
          <a:bodyPr>
            <a:normAutofit/>
          </a:bodyPr>
          <a:lstStyle/>
          <a:p>
            <a:r>
              <a:rPr lang="ru-RU" sz="6600" dirty="0" smtClean="0"/>
              <a:t>  3,        401      3,9</a:t>
            </a:r>
          </a:p>
          <a:p>
            <a:r>
              <a:rPr lang="ru-RU" sz="6600" dirty="0" smtClean="0"/>
              <a:t>  3,8         01      3,85</a:t>
            </a:r>
          </a:p>
          <a:p>
            <a:r>
              <a:rPr lang="ru-RU" sz="6600" dirty="0" smtClean="0"/>
              <a:t>  3,85         1      3,854</a:t>
            </a:r>
            <a:endParaRPr lang="ru-RU" sz="6600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7704" y="1628800"/>
            <a:ext cx="504825" cy="1304925"/>
          </a:xfrm>
          <a:prstGeom prst="rect">
            <a:avLst/>
          </a:prstGeom>
          <a:noFill/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3768" y="1556792"/>
            <a:ext cx="933450" cy="1371600"/>
          </a:xfrm>
          <a:prstGeom prst="rect">
            <a:avLst/>
          </a:prstGeom>
          <a:noFill/>
        </p:spPr>
      </p:pic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32040" y="1628800"/>
            <a:ext cx="676275" cy="1228725"/>
          </a:xfrm>
          <a:prstGeom prst="rect">
            <a:avLst/>
          </a:prstGeom>
          <a:noFill/>
        </p:spPr>
      </p:pic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6056" y="2780928"/>
            <a:ext cx="676275" cy="1228725"/>
          </a:xfrm>
          <a:prstGeom prst="rect">
            <a:avLst/>
          </a:prstGeom>
          <a:noFill/>
        </p:spPr>
      </p:pic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7" name="Picture 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32040" y="4005064"/>
            <a:ext cx="676275" cy="1228725"/>
          </a:xfrm>
          <a:prstGeom prst="rect">
            <a:avLst/>
          </a:prstGeom>
          <a:noFill/>
        </p:spPr>
      </p:pic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9" name="Picture 1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760" y="2852936"/>
            <a:ext cx="504825" cy="1304925"/>
          </a:xfrm>
          <a:prstGeom prst="rect">
            <a:avLst/>
          </a:prstGeom>
          <a:noFill/>
        </p:spPr>
      </p:pic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61" name="Picture 1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59832" y="2708920"/>
            <a:ext cx="933450" cy="1333500"/>
          </a:xfrm>
          <a:prstGeom prst="rect">
            <a:avLst/>
          </a:prstGeom>
          <a:noFill/>
        </p:spPr>
      </p:pic>
      <p:sp>
        <p:nvSpPr>
          <p:cNvPr id="276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63" name="Picture 1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4005064"/>
            <a:ext cx="504825" cy="1304925"/>
          </a:xfrm>
          <a:prstGeom prst="rect">
            <a:avLst/>
          </a:prstGeom>
          <a:noFill/>
        </p:spPr>
      </p:pic>
      <p:sp>
        <p:nvSpPr>
          <p:cNvPr id="2766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65" name="Picture 17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1880" y="3933056"/>
            <a:ext cx="933450" cy="1343025"/>
          </a:xfrm>
          <a:prstGeom prst="rect">
            <a:avLst/>
          </a:prstGeom>
          <a:noFill/>
        </p:spPr>
      </p:pic>
      <p:sp>
        <p:nvSpPr>
          <p:cNvPr id="21" name="Прямоугольник 20"/>
          <p:cNvSpPr/>
          <p:nvPr/>
        </p:nvSpPr>
        <p:spPr>
          <a:xfrm>
            <a:off x="251520" y="548680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     Оформление записи округления чисел</a:t>
            </a:r>
            <a:endParaRPr lang="ru-RU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Самостоятельная работа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57200" y="1340769"/>
            <a:ext cx="4040188" cy="720080"/>
          </a:xfrm>
        </p:spPr>
        <p:txBody>
          <a:bodyPr/>
          <a:lstStyle/>
          <a:p>
            <a:r>
              <a:rPr lang="ru-RU" dirty="0" smtClean="0"/>
              <a:t>                  1 вариант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5200" dirty="0" smtClean="0"/>
              <a:t>Округлите:</a:t>
            </a:r>
          </a:p>
          <a:p>
            <a:r>
              <a:rPr lang="ru-RU" sz="5200" dirty="0" smtClean="0"/>
              <a:t>а) 35,673;  4,3857; </a:t>
            </a:r>
          </a:p>
          <a:p>
            <a:r>
              <a:rPr lang="ru-RU" sz="5200" dirty="0" smtClean="0"/>
              <a:t>0,0888 </a:t>
            </a:r>
          </a:p>
          <a:p>
            <a:r>
              <a:rPr lang="ru-RU" sz="5200" dirty="0" smtClean="0"/>
              <a:t>до сотых;</a:t>
            </a:r>
          </a:p>
          <a:p>
            <a:pPr>
              <a:buNone/>
            </a:pPr>
            <a:endParaRPr lang="ru-RU" sz="5200" dirty="0" smtClean="0"/>
          </a:p>
          <a:p>
            <a:r>
              <a:rPr lang="ru-RU" sz="5200" dirty="0" smtClean="0"/>
              <a:t>б) 1,3724; 0,07662  до тысячных.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645025" y="1340769"/>
            <a:ext cx="4041775" cy="648072"/>
          </a:xfrm>
        </p:spPr>
        <p:txBody>
          <a:bodyPr/>
          <a:lstStyle/>
          <a:p>
            <a:r>
              <a:rPr lang="ru-RU" dirty="0" smtClean="0"/>
              <a:t>                  2 вариант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4400" dirty="0" smtClean="0"/>
              <a:t>Округлите:</a:t>
            </a:r>
          </a:p>
          <a:p>
            <a:r>
              <a:rPr lang="ru-RU" sz="4400" dirty="0" smtClean="0"/>
              <a:t>а) 7,893; 14,551; 0,537   </a:t>
            </a:r>
          </a:p>
          <a:p>
            <a:r>
              <a:rPr lang="ru-RU" sz="4400" dirty="0" smtClean="0"/>
              <a:t>до десятых;</a:t>
            </a:r>
          </a:p>
          <a:p>
            <a:r>
              <a:rPr lang="ru-RU" sz="4400" dirty="0" smtClean="0"/>
              <a:t>б)  1,8464; 0,6435   до тысячных.</a:t>
            </a:r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Решение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764705"/>
            <a:ext cx="4040188" cy="648072"/>
          </a:xfrm>
        </p:spPr>
        <p:txBody>
          <a:bodyPr/>
          <a:lstStyle/>
          <a:p>
            <a:r>
              <a:rPr lang="ru-RU" dirty="0" smtClean="0"/>
              <a:t>1 вариант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544" y="1772816"/>
            <a:ext cx="4040188" cy="435334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000" dirty="0" smtClean="0"/>
              <a:t>а)35,6           35,67</a:t>
            </a:r>
          </a:p>
          <a:p>
            <a:pPr>
              <a:buNone/>
            </a:pPr>
            <a:r>
              <a:rPr lang="ru-RU" sz="4000" dirty="0" smtClean="0"/>
              <a:t>   4,3       7   4,39</a:t>
            </a:r>
          </a:p>
          <a:p>
            <a:pPr>
              <a:buNone/>
            </a:pPr>
            <a:r>
              <a:rPr lang="ru-RU" sz="4000" dirty="0" smtClean="0"/>
              <a:t>    0,0       8    0,9</a:t>
            </a:r>
          </a:p>
          <a:p>
            <a:pPr>
              <a:buNone/>
            </a:pPr>
            <a:r>
              <a:rPr lang="ru-RU" sz="4000" dirty="0" smtClean="0"/>
              <a:t>б) 1,37          1,372</a:t>
            </a:r>
          </a:p>
          <a:p>
            <a:pPr>
              <a:buNone/>
            </a:pPr>
            <a:r>
              <a:rPr lang="ru-RU" sz="4000" dirty="0" smtClean="0"/>
              <a:t>     0,07       2   0,77</a:t>
            </a:r>
          </a:p>
          <a:p>
            <a:endParaRPr lang="ru-RU" sz="44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764705"/>
            <a:ext cx="4041775" cy="648072"/>
          </a:xfrm>
        </p:spPr>
        <p:txBody>
          <a:bodyPr/>
          <a:lstStyle/>
          <a:p>
            <a:r>
              <a:rPr lang="ru-RU" dirty="0" smtClean="0"/>
              <a:t>2 вариант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772816"/>
            <a:ext cx="4041775" cy="435334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а)  7,       3     7,9</a:t>
            </a:r>
          </a:p>
          <a:p>
            <a:pPr>
              <a:buNone/>
            </a:pPr>
            <a:r>
              <a:rPr lang="ru-RU" sz="4000" dirty="0" smtClean="0"/>
              <a:t>     14,        1    14,6</a:t>
            </a:r>
          </a:p>
          <a:p>
            <a:pPr>
              <a:buNone/>
            </a:pPr>
            <a:r>
              <a:rPr lang="ru-RU" sz="4000" dirty="0" smtClean="0"/>
              <a:t>      0,       7     0,5</a:t>
            </a:r>
          </a:p>
          <a:p>
            <a:pPr>
              <a:buNone/>
            </a:pPr>
            <a:r>
              <a:rPr lang="ru-RU" sz="4000" dirty="0" smtClean="0"/>
              <a:t>б) 1,84          1,846</a:t>
            </a:r>
          </a:p>
          <a:p>
            <a:pPr>
              <a:buNone/>
            </a:pPr>
            <a:r>
              <a:rPr lang="ru-RU" sz="4000" dirty="0" smtClean="0"/>
              <a:t>    0,64           0,644</a:t>
            </a:r>
            <a:endParaRPr lang="ru-RU" sz="4000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5696" y="1844824"/>
            <a:ext cx="257175" cy="657225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736" y="1772816"/>
            <a:ext cx="466725" cy="676275"/>
          </a:xfrm>
          <a:prstGeom prst="rect">
            <a:avLst/>
          </a:prstGeom>
          <a:noFill/>
        </p:spPr>
      </p:pic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99792" y="1844824"/>
            <a:ext cx="333375" cy="619125"/>
          </a:xfrm>
          <a:prstGeom prst="rect">
            <a:avLst/>
          </a:prstGeom>
          <a:noFill/>
        </p:spPr>
      </p:pic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4" y="2564904"/>
            <a:ext cx="257175" cy="657225"/>
          </a:xfrm>
          <a:prstGeom prst="rect">
            <a:avLst/>
          </a:prstGeom>
          <a:noFill/>
        </p:spPr>
      </p:pic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5696" y="2492896"/>
            <a:ext cx="466725" cy="685800"/>
          </a:xfrm>
          <a:prstGeom prst="rect">
            <a:avLst/>
          </a:prstGeom>
          <a:noFill/>
        </p:spPr>
      </p:pic>
      <p:pic>
        <p:nvPicPr>
          <p:cNvPr id="18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2564904"/>
            <a:ext cx="333375" cy="619125"/>
          </a:xfrm>
          <a:prstGeom prst="rect">
            <a:avLst/>
          </a:prstGeom>
          <a:noFill/>
        </p:spPr>
      </p:pic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3284984"/>
            <a:ext cx="257175" cy="657225"/>
          </a:xfrm>
          <a:prstGeom prst="rect">
            <a:avLst/>
          </a:prstGeom>
          <a:noFill/>
        </p:spPr>
      </p:pic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7704" y="3284984"/>
            <a:ext cx="466725" cy="676275"/>
          </a:xfrm>
          <a:prstGeom prst="rect">
            <a:avLst/>
          </a:prstGeom>
          <a:noFill/>
        </p:spPr>
      </p:pic>
      <p:pic>
        <p:nvPicPr>
          <p:cNvPr id="23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3284984"/>
            <a:ext cx="333375" cy="619125"/>
          </a:xfrm>
          <a:prstGeom prst="rect">
            <a:avLst/>
          </a:prstGeom>
          <a:noFill/>
        </p:spPr>
      </p:pic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4005064"/>
            <a:ext cx="257175" cy="647700"/>
          </a:xfrm>
          <a:prstGeom prst="rect">
            <a:avLst/>
          </a:prstGeom>
          <a:noFill/>
        </p:spPr>
      </p:pic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67744" y="3933056"/>
            <a:ext cx="466725" cy="666750"/>
          </a:xfrm>
          <a:prstGeom prst="rect">
            <a:avLst/>
          </a:prstGeom>
          <a:noFill/>
        </p:spPr>
      </p:pic>
      <p:pic>
        <p:nvPicPr>
          <p:cNvPr id="28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4077072"/>
            <a:ext cx="333375" cy="619125"/>
          </a:xfrm>
          <a:prstGeom prst="rect">
            <a:avLst/>
          </a:prstGeom>
          <a:noFill/>
        </p:spPr>
      </p:pic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9" name="Picture 21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4797152"/>
            <a:ext cx="257175" cy="657225"/>
          </a:xfrm>
          <a:prstGeom prst="rect">
            <a:avLst/>
          </a:prstGeom>
          <a:noFill/>
        </p:spPr>
      </p:pic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71" name="Picture 23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752" y="4725144"/>
            <a:ext cx="466725" cy="676275"/>
          </a:xfrm>
          <a:prstGeom prst="rect">
            <a:avLst/>
          </a:prstGeom>
          <a:noFill/>
        </p:spPr>
      </p:pic>
      <p:pic>
        <p:nvPicPr>
          <p:cNvPr id="33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59832" y="4797152"/>
            <a:ext cx="333375" cy="619125"/>
          </a:xfrm>
          <a:prstGeom prst="rect">
            <a:avLst/>
          </a:prstGeom>
          <a:noFill/>
        </p:spPr>
      </p:pic>
      <p:pic>
        <p:nvPicPr>
          <p:cNvPr id="34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24128" y="1844824"/>
            <a:ext cx="257175" cy="657225"/>
          </a:xfrm>
          <a:prstGeom prst="rect">
            <a:avLst/>
          </a:prstGeom>
          <a:noFill/>
        </p:spPr>
      </p:pic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73" name="Picture 25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2160" y="1772816"/>
            <a:ext cx="466725" cy="676275"/>
          </a:xfrm>
          <a:prstGeom prst="rect">
            <a:avLst/>
          </a:prstGeom>
          <a:noFill/>
        </p:spPr>
      </p:pic>
      <p:pic>
        <p:nvPicPr>
          <p:cNvPr id="37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76256" y="1844824"/>
            <a:ext cx="333375" cy="619125"/>
          </a:xfrm>
          <a:prstGeom prst="rect">
            <a:avLst/>
          </a:prstGeom>
          <a:noFill/>
        </p:spPr>
      </p:pic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75" name="Picture 27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2160" y="2564904"/>
            <a:ext cx="257175" cy="657225"/>
          </a:xfrm>
          <a:prstGeom prst="rect">
            <a:avLst/>
          </a:prstGeom>
          <a:noFill/>
        </p:spPr>
      </p:pic>
      <p:pic>
        <p:nvPicPr>
          <p:cNvPr id="40" name="Picture 1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00192" y="2492896"/>
            <a:ext cx="466725" cy="685800"/>
          </a:xfrm>
          <a:prstGeom prst="rect">
            <a:avLst/>
          </a:prstGeom>
          <a:noFill/>
        </p:spPr>
      </p:pic>
      <p:pic>
        <p:nvPicPr>
          <p:cNvPr id="41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36296" y="2564904"/>
            <a:ext cx="333375" cy="619125"/>
          </a:xfrm>
          <a:prstGeom prst="rect">
            <a:avLst/>
          </a:prstGeom>
          <a:noFill/>
        </p:spPr>
      </p:pic>
      <p:pic>
        <p:nvPicPr>
          <p:cNvPr id="42" name="Picture 27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6136" y="3356992"/>
            <a:ext cx="257175" cy="657225"/>
          </a:xfrm>
          <a:prstGeom prst="rect">
            <a:avLst/>
          </a:prstGeom>
          <a:noFill/>
        </p:spPr>
      </p:pic>
      <p:pic>
        <p:nvPicPr>
          <p:cNvPr id="43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4168" y="3284984"/>
            <a:ext cx="466725" cy="676275"/>
          </a:xfrm>
          <a:prstGeom prst="rect">
            <a:avLst/>
          </a:prstGeom>
          <a:noFill/>
        </p:spPr>
      </p:pic>
      <p:pic>
        <p:nvPicPr>
          <p:cNvPr id="44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48264" y="3284984"/>
            <a:ext cx="333375" cy="619125"/>
          </a:xfrm>
          <a:prstGeom prst="rect">
            <a:avLst/>
          </a:prstGeom>
          <a:noFill/>
        </p:spPr>
      </p:pic>
      <p:pic>
        <p:nvPicPr>
          <p:cNvPr id="45" name="Picture 21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56176" y="4005064"/>
            <a:ext cx="257175" cy="657225"/>
          </a:xfrm>
          <a:prstGeom prst="rect">
            <a:avLst/>
          </a:prstGeom>
          <a:noFill/>
        </p:spPr>
      </p:pic>
      <p:pic>
        <p:nvPicPr>
          <p:cNvPr id="46" name="Picture 19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4208" y="3933056"/>
            <a:ext cx="466725" cy="666750"/>
          </a:xfrm>
          <a:prstGeom prst="rect">
            <a:avLst/>
          </a:prstGeom>
          <a:noFill/>
        </p:spPr>
      </p:pic>
      <p:pic>
        <p:nvPicPr>
          <p:cNvPr id="47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20272" y="4005064"/>
            <a:ext cx="333375" cy="619125"/>
          </a:xfrm>
          <a:prstGeom prst="rect">
            <a:avLst/>
          </a:prstGeom>
          <a:noFill/>
        </p:spPr>
      </p:pic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4168" y="4797152"/>
            <a:ext cx="257175" cy="657225"/>
          </a:xfrm>
          <a:prstGeom prst="rect">
            <a:avLst/>
          </a:prstGeom>
          <a:noFill/>
        </p:spPr>
      </p:pic>
      <p:pic>
        <p:nvPicPr>
          <p:cNvPr id="50" name="Picture 1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4208" y="4725144"/>
            <a:ext cx="466725" cy="685800"/>
          </a:xfrm>
          <a:prstGeom prst="rect">
            <a:avLst/>
          </a:prstGeom>
          <a:noFill/>
        </p:spPr>
      </p:pic>
      <p:sp>
        <p:nvSpPr>
          <p:cNvPr id="2080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3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48264" y="4797152"/>
            <a:ext cx="333375" cy="619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Домашнее задание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25000" lnSpcReduction="20000"/>
          </a:bodyPr>
          <a:lstStyle/>
          <a:p>
            <a:r>
              <a:rPr lang="ru-RU" sz="11200" b="1" dirty="0" smtClean="0">
                <a:solidFill>
                  <a:srgbClr val="C00000"/>
                </a:solidFill>
              </a:rPr>
              <a:t> </a:t>
            </a:r>
            <a:r>
              <a:rPr lang="ru-RU" sz="11200" dirty="0" smtClean="0">
                <a:solidFill>
                  <a:srgbClr val="C00000"/>
                </a:solidFill>
              </a:rPr>
              <a:t> П. 32. Выучить правило округления десятичных дробей.</a:t>
            </a:r>
          </a:p>
          <a:p>
            <a:r>
              <a:rPr lang="ru-RU" sz="11000" dirty="0" smtClean="0">
                <a:solidFill>
                  <a:srgbClr val="C00000"/>
                </a:solidFill>
              </a:rPr>
              <a:t>№ 845, № 850 </a:t>
            </a:r>
            <a:r>
              <a:rPr lang="ru-RU" sz="11000" dirty="0" smtClean="0"/>
              <a:t>- на применение правила округления десятичных дробей</a:t>
            </a:r>
          </a:p>
          <a:p>
            <a:r>
              <a:rPr lang="ru-RU" sz="11000" dirty="0" smtClean="0">
                <a:solidFill>
                  <a:srgbClr val="C00000"/>
                </a:solidFill>
              </a:rPr>
              <a:t> № 860 (1) </a:t>
            </a:r>
            <a:r>
              <a:rPr lang="ru-RU" sz="11000" dirty="0" smtClean="0"/>
              <a:t>- вспомнить, чем заменяется дробная черта и выполнить  запись по – другому и решить,  </a:t>
            </a:r>
          </a:p>
          <a:p>
            <a:r>
              <a:rPr lang="ru-RU" sz="11000" dirty="0" smtClean="0"/>
              <a:t> или </a:t>
            </a:r>
          </a:p>
          <a:p>
            <a:r>
              <a:rPr lang="ru-RU" sz="11000" dirty="0" smtClean="0">
                <a:solidFill>
                  <a:srgbClr val="002060"/>
                </a:solidFill>
              </a:rPr>
              <a:t>придумать и сделать карточку для ученика из 10 чисел, разбив их на 2-3 задания на округление десятичных дробей , используя все случаи + </a:t>
            </a:r>
          </a:p>
          <a:p>
            <a:r>
              <a:rPr lang="ru-RU" sz="11000" dirty="0" smtClean="0">
                <a:solidFill>
                  <a:srgbClr val="002060"/>
                </a:solidFill>
              </a:rPr>
              <a:t>+ №860(1).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Вырази своё понимание темы и настроение на уроке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1.Кто говорит, тот сеет, кто слушает – собирает.</a:t>
            </a:r>
          </a:p>
          <a:p>
            <a:r>
              <a:rPr lang="ru-RU" dirty="0" smtClean="0"/>
              <a:t> 2.Умную речь хорошо и слушать.</a:t>
            </a:r>
          </a:p>
          <a:p>
            <a:r>
              <a:rPr lang="ru-RU" dirty="0" smtClean="0"/>
              <a:t>   3. Без труда не выловишь и рыбки из пруда.</a:t>
            </a:r>
          </a:p>
          <a:p>
            <a:r>
              <a:rPr lang="ru-RU" dirty="0" smtClean="0"/>
              <a:t>   4.Монах. Ты идёшь трудной тропой.</a:t>
            </a:r>
          </a:p>
          <a:p>
            <a:r>
              <a:rPr lang="ru-RU" dirty="0" smtClean="0"/>
              <a:t>   5.Тяжело в учении легко в бою.</a:t>
            </a:r>
          </a:p>
          <a:p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        </a:t>
            </a:r>
          </a:p>
          <a:p>
            <a:pPr>
              <a:buNone/>
            </a:pPr>
            <a:r>
              <a:rPr lang="ru-RU" dirty="0" smtClean="0"/>
              <a:t>                 - поняли тему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 -недостаточно      </a:t>
            </a:r>
          </a:p>
          <a:p>
            <a:pPr>
              <a:buNone/>
            </a:pPr>
            <a:r>
              <a:rPr lang="ru-RU" dirty="0" smtClean="0"/>
              <a:t>                    усвоили               </a:t>
            </a:r>
          </a:p>
          <a:p>
            <a:pPr>
              <a:buNone/>
            </a:pPr>
            <a:r>
              <a:rPr lang="ru-RU" dirty="0" smtClean="0"/>
              <a:t>                   материал </a:t>
            </a:r>
          </a:p>
          <a:p>
            <a:pPr>
              <a:buNone/>
            </a:pPr>
            <a:r>
              <a:rPr lang="ru-RU" dirty="0" smtClean="0"/>
              <a:t>                  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     -не поняли</a:t>
            </a:r>
          </a:p>
          <a:p>
            <a:pPr>
              <a:buNone/>
            </a:pPr>
            <a:r>
              <a:rPr lang="ru-RU" dirty="0" smtClean="0"/>
              <a:t>                   тему  урока</a:t>
            </a:r>
            <a:endParaRPr lang="ru-RU" dirty="0"/>
          </a:p>
        </p:txBody>
      </p:sp>
      <p:pic>
        <p:nvPicPr>
          <p:cNvPr id="5121" name="Picture 1" descr="C:\Users\Юрий\Pictures\Новая папка\голубо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3356992"/>
            <a:ext cx="864096" cy="936104"/>
          </a:xfrm>
          <a:prstGeom prst="rect">
            <a:avLst/>
          </a:prstGeom>
          <a:noFill/>
        </p:spPr>
      </p:pic>
      <p:pic>
        <p:nvPicPr>
          <p:cNvPr id="5122" name="Picture 2" descr="C:\Users\Юрий\Pictures\Новая папка\жёлтый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4869160"/>
            <a:ext cx="936103" cy="845840"/>
          </a:xfrm>
          <a:prstGeom prst="rect">
            <a:avLst/>
          </a:prstGeom>
          <a:noFill/>
        </p:spPr>
      </p:pic>
      <p:pic>
        <p:nvPicPr>
          <p:cNvPr id="5123" name="Picture 3" descr="C:\Users\Юрий\Pictures\Новая папка\розовый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1988840"/>
            <a:ext cx="936104" cy="864096"/>
          </a:xfrm>
          <a:prstGeom prst="rect">
            <a:avLst/>
          </a:prstGeom>
          <a:solidFill>
            <a:srgbClr val="FF0000"/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www.bugin.kz/pak/media/k2/items/cache/924e149af069b8ea323a809fbb1171d4_Generic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8640960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Вспомним правила, которые необходимо соблюдать: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Активно участвуй в совместной работе.</a:t>
            </a:r>
            <a:endParaRPr lang="ru-RU" dirty="0" smtClean="0"/>
          </a:p>
          <a:p>
            <a:pPr lvl="0"/>
            <a:r>
              <a:rPr lang="ru-RU" b="1" dirty="0" smtClean="0"/>
              <a:t>Внимательно выслушивай собеседника.</a:t>
            </a:r>
            <a:endParaRPr lang="ru-RU" dirty="0" smtClean="0"/>
          </a:p>
          <a:p>
            <a:pPr lvl="0"/>
            <a:r>
              <a:rPr lang="ru-RU" b="1" dirty="0" smtClean="0"/>
              <a:t>Не перебивай собеседника, пока он не закончит свой рассказ.</a:t>
            </a:r>
            <a:endParaRPr lang="ru-RU" dirty="0" smtClean="0"/>
          </a:p>
          <a:p>
            <a:pPr lvl="0"/>
            <a:r>
              <a:rPr lang="ru-RU" b="1" dirty="0" smtClean="0"/>
              <a:t>Выскажи свою точку зрения по данному вопросу, будь при этом вежлив.</a:t>
            </a:r>
            <a:endParaRPr lang="ru-RU" dirty="0" smtClean="0"/>
          </a:p>
          <a:p>
            <a:pPr lvl="0"/>
            <a:r>
              <a:rPr lang="ru-RU" b="1" dirty="0" smtClean="0"/>
              <a:t>Не смейся над чужими ошибками и недостатками в работе, но тактично укажи на них.</a:t>
            </a:r>
            <a:endParaRPr lang="ru-RU" dirty="0" smtClean="0"/>
          </a:p>
          <a:p>
            <a:pPr lvl="0"/>
            <a:r>
              <a:rPr lang="ru-RU" b="1" dirty="0" smtClean="0"/>
              <a:t>Поблагодари партнёра за совместную работу.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/>
                </a:solidFill>
              </a:rPr>
              <a:t>Вопросы: 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 1. Как сравнивают десятичные дроби, у которых разные целые части?</a:t>
            </a:r>
          </a:p>
          <a:p>
            <a:endParaRPr lang="ru-RU" dirty="0" smtClean="0"/>
          </a:p>
          <a:p>
            <a:r>
              <a:rPr lang="ru-RU" dirty="0" smtClean="0"/>
              <a:t>2.Что произойдёт с десятичной  дробью, если справа приписать к ней любое количество нулей? А если отбросить нули, которыми оканчивается  дробь?</a:t>
            </a:r>
          </a:p>
          <a:p>
            <a:endParaRPr lang="ru-RU" dirty="0" smtClean="0"/>
          </a:p>
          <a:p>
            <a:r>
              <a:rPr lang="ru-RU" dirty="0" smtClean="0"/>
              <a:t>3. Каким правилом воспользуемся, если десятичные дроби имеют разные целые части и число знаков после запятой у них тоже разное?</a:t>
            </a:r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/>
                </a:solidFill>
              </a:rPr>
              <a:t>Выполните устно по вариантам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328592"/>
          </a:xfrm>
        </p:spPr>
        <p:txBody>
          <a:bodyPr>
            <a:normAutofit fontScale="70000" lnSpcReduction="20000"/>
          </a:bodyPr>
          <a:lstStyle/>
          <a:p>
            <a:r>
              <a:rPr lang="ru-RU" sz="3400" dirty="0" smtClean="0"/>
              <a:t>1 вариант</a:t>
            </a:r>
          </a:p>
          <a:p>
            <a:r>
              <a:rPr lang="ru-RU" dirty="0" smtClean="0"/>
              <a:t>1. Укажите цифру в числе   </a:t>
            </a:r>
            <a:r>
              <a:rPr lang="ru-RU" sz="4000" dirty="0" smtClean="0"/>
              <a:t>45,78321</a:t>
            </a:r>
            <a:r>
              <a:rPr lang="ru-RU" dirty="0" smtClean="0"/>
              <a:t>  в разряде:</a:t>
            </a:r>
          </a:p>
          <a:p>
            <a:r>
              <a:rPr lang="ru-RU" dirty="0" smtClean="0"/>
              <a:t>а)единиц; б) сотых;                      в) стотысячных;  г)десятых;             </a:t>
            </a:r>
            <a:r>
              <a:rPr lang="ru-RU" dirty="0" err="1" smtClean="0"/>
              <a:t>д</a:t>
            </a:r>
            <a:r>
              <a:rPr lang="ru-RU" dirty="0" smtClean="0"/>
              <a:t>) десятитысячных;</a:t>
            </a:r>
          </a:p>
          <a:p>
            <a:r>
              <a:rPr lang="ru-RU" dirty="0" smtClean="0"/>
              <a:t>е) десятков; ж) тысячных.</a:t>
            </a:r>
          </a:p>
          <a:p>
            <a:r>
              <a:rPr lang="ru-RU" dirty="0" smtClean="0"/>
              <a:t>2. Какую цифру надо поставить вместо знака        , чтобы получилось верное неравенство?</a:t>
            </a:r>
          </a:p>
          <a:p>
            <a:r>
              <a:rPr lang="ru-RU" sz="4000" dirty="0" smtClean="0"/>
              <a:t>а) 6,38        6,3    ; </a:t>
            </a:r>
          </a:p>
          <a:p>
            <a:r>
              <a:rPr lang="ru-RU" sz="4000" dirty="0" smtClean="0"/>
              <a:t> б) 9,    5       9,12.</a:t>
            </a:r>
          </a:p>
          <a:p>
            <a:r>
              <a:rPr lang="ru-RU" dirty="0" smtClean="0"/>
              <a:t> 3. Найти все натуральные значения </a:t>
            </a:r>
            <a:r>
              <a:rPr lang="ru-RU" dirty="0" err="1" smtClean="0"/>
              <a:t>х</a:t>
            </a:r>
            <a:r>
              <a:rPr lang="ru-RU" dirty="0" smtClean="0"/>
              <a:t>, при которых верно неравенство:</a:t>
            </a:r>
          </a:p>
          <a:p>
            <a:r>
              <a:rPr lang="ru-RU" sz="4000" dirty="0" smtClean="0"/>
              <a:t>     2,4        </a:t>
            </a:r>
            <a:r>
              <a:rPr lang="ru-RU" sz="4000" dirty="0" err="1" smtClean="0"/>
              <a:t>х</a:t>
            </a:r>
            <a:r>
              <a:rPr lang="ru-RU" sz="4000" dirty="0" smtClean="0"/>
              <a:t>      3,5.</a:t>
            </a:r>
            <a:endParaRPr lang="ru-RU" sz="40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1124744"/>
            <a:ext cx="4038600" cy="5472608"/>
          </a:xfrm>
        </p:spPr>
        <p:txBody>
          <a:bodyPr>
            <a:normAutofit fontScale="70000" lnSpcReduction="20000"/>
          </a:bodyPr>
          <a:lstStyle/>
          <a:p>
            <a:r>
              <a:rPr lang="ru-RU" sz="3400" dirty="0" smtClean="0"/>
              <a:t>2 вариант</a:t>
            </a:r>
          </a:p>
          <a:p>
            <a:r>
              <a:rPr lang="ru-RU" dirty="0" smtClean="0"/>
              <a:t>1. Укажите цифру в числе   </a:t>
            </a:r>
            <a:r>
              <a:rPr lang="ru-RU" sz="4000" dirty="0" smtClean="0"/>
              <a:t>206,84175 </a:t>
            </a:r>
            <a:r>
              <a:rPr lang="ru-RU" dirty="0" smtClean="0"/>
              <a:t>в разряде:</a:t>
            </a:r>
          </a:p>
          <a:p>
            <a:r>
              <a:rPr lang="ru-RU" dirty="0" smtClean="0"/>
              <a:t>а) десятитысячных; б) сотых;     в) стотысячных;  г); единиц;           </a:t>
            </a:r>
            <a:r>
              <a:rPr lang="ru-RU" dirty="0" err="1" smtClean="0"/>
              <a:t>д</a:t>
            </a:r>
            <a:r>
              <a:rPr lang="ru-RU" dirty="0" smtClean="0"/>
              <a:t>) тысячных;</a:t>
            </a:r>
          </a:p>
          <a:p>
            <a:r>
              <a:rPr lang="ru-RU" dirty="0" smtClean="0"/>
              <a:t>е) десятых; ж) сотен. </a:t>
            </a:r>
          </a:p>
          <a:p>
            <a:r>
              <a:rPr lang="ru-RU" dirty="0" smtClean="0"/>
              <a:t>2. Какую цифру надо поставить вместо знака        , чтобы получилось верное неравенство?</a:t>
            </a:r>
          </a:p>
          <a:p>
            <a:r>
              <a:rPr lang="ru-RU" sz="4000" dirty="0" smtClean="0"/>
              <a:t>а) 7,2   5   7,215;</a:t>
            </a:r>
          </a:p>
          <a:p>
            <a:r>
              <a:rPr lang="ru-RU" sz="4000" dirty="0" smtClean="0"/>
              <a:t>  б) 4,58    4,5  .</a:t>
            </a:r>
          </a:p>
          <a:p>
            <a:r>
              <a:rPr lang="ru-RU" dirty="0" smtClean="0"/>
              <a:t> 3. Найти все натуральные значения </a:t>
            </a:r>
            <a:r>
              <a:rPr lang="ru-RU" dirty="0" err="1" smtClean="0"/>
              <a:t>х</a:t>
            </a:r>
            <a:r>
              <a:rPr lang="ru-RU" dirty="0" smtClean="0"/>
              <a:t>, при которых верно неравенство:</a:t>
            </a:r>
          </a:p>
          <a:p>
            <a:r>
              <a:rPr lang="ru-RU" sz="4000" dirty="0" smtClean="0"/>
              <a:t>     1,9      </a:t>
            </a:r>
            <a:r>
              <a:rPr lang="ru-RU" sz="4000" dirty="0" err="1" smtClean="0"/>
              <a:t>х</a:t>
            </a:r>
            <a:r>
              <a:rPr lang="ru-RU" sz="4000" dirty="0" smtClean="0"/>
              <a:t>     2,3.</a:t>
            </a:r>
          </a:p>
          <a:p>
            <a:endParaRPr lang="ru-RU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736" y="4293096"/>
            <a:ext cx="266700" cy="476250"/>
          </a:xfrm>
          <a:prstGeom prst="rect">
            <a:avLst/>
          </a:prstGeom>
          <a:noFill/>
        </p:spPr>
      </p:pic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67744" y="4725144"/>
            <a:ext cx="266700" cy="476250"/>
          </a:xfrm>
          <a:prstGeom prst="rect">
            <a:avLst/>
          </a:prstGeom>
          <a:noFill/>
        </p:spPr>
      </p:pic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7704" y="5949280"/>
            <a:ext cx="266700" cy="476250"/>
          </a:xfrm>
          <a:prstGeom prst="rect">
            <a:avLst/>
          </a:prstGeom>
          <a:noFill/>
        </p:spPr>
      </p:pic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784" y="5949280"/>
            <a:ext cx="266700" cy="476250"/>
          </a:xfrm>
          <a:prstGeom prst="rect">
            <a:avLst/>
          </a:prstGeom>
          <a:noFill/>
        </p:spPr>
      </p:pic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7" name="Picture 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00192" y="4221088"/>
            <a:ext cx="266700" cy="476250"/>
          </a:xfrm>
          <a:prstGeom prst="rect">
            <a:avLst/>
          </a:prstGeom>
          <a:noFill/>
        </p:spPr>
      </p:pic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9" name="Picture 1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28184" y="4653136"/>
            <a:ext cx="266700" cy="476250"/>
          </a:xfrm>
          <a:prstGeom prst="rect">
            <a:avLst/>
          </a:prstGeom>
          <a:noFill/>
        </p:spPr>
      </p:pic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21" name="Picture 1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2160" y="5877272"/>
            <a:ext cx="266700" cy="476250"/>
          </a:xfrm>
          <a:prstGeom prst="rect">
            <a:avLst/>
          </a:prstGeom>
          <a:noFill/>
        </p:spPr>
      </p:pic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23" name="Picture 1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0232" y="5877272"/>
            <a:ext cx="266700" cy="476250"/>
          </a:xfrm>
          <a:prstGeom prst="rect">
            <a:avLst/>
          </a:prstGeom>
          <a:noFill/>
        </p:spPr>
      </p:pic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25" name="Picture 1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3768" y="3429000"/>
            <a:ext cx="171450" cy="476250"/>
          </a:xfrm>
          <a:prstGeom prst="rect">
            <a:avLst/>
          </a:prstGeom>
          <a:noFill/>
        </p:spPr>
      </p:pic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27" name="Picture 1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4725144"/>
            <a:ext cx="171450" cy="476250"/>
          </a:xfrm>
          <a:prstGeom prst="rect">
            <a:avLst/>
          </a:prstGeom>
          <a:noFill/>
        </p:spPr>
      </p:pic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29" name="Picture 2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824" y="4293096"/>
            <a:ext cx="171450" cy="476250"/>
          </a:xfrm>
          <a:prstGeom prst="rect">
            <a:avLst/>
          </a:prstGeom>
          <a:noFill/>
        </p:spPr>
      </p:pic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31" name="Picture 2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0152" y="4221088"/>
            <a:ext cx="171450" cy="476250"/>
          </a:xfrm>
          <a:prstGeom prst="rect">
            <a:avLst/>
          </a:prstGeom>
          <a:noFill/>
        </p:spPr>
      </p:pic>
      <p:sp>
        <p:nvSpPr>
          <p:cNvPr id="1743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33" name="Picture 2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0232" y="3356992"/>
            <a:ext cx="171450" cy="476250"/>
          </a:xfrm>
          <a:prstGeom prst="rect">
            <a:avLst/>
          </a:prstGeom>
          <a:noFill/>
        </p:spPr>
      </p:pic>
      <p:sp>
        <p:nvSpPr>
          <p:cNvPr id="1743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35" name="Picture 2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20272" y="4653136"/>
            <a:ext cx="171450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sz="4800" dirty="0" smtClean="0"/>
          </a:p>
          <a:p>
            <a:r>
              <a:rPr lang="ru-RU" sz="4800" dirty="0" smtClean="0"/>
              <a:t>1 вариант</a:t>
            </a:r>
          </a:p>
          <a:p>
            <a:endParaRPr lang="ru-RU" sz="4800" dirty="0" smtClean="0"/>
          </a:p>
          <a:p>
            <a:r>
              <a:rPr lang="ru-RU" sz="4800" dirty="0" smtClean="0"/>
              <a:t>5 817 243 903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sz="4800" dirty="0" smtClean="0"/>
          </a:p>
          <a:p>
            <a:r>
              <a:rPr lang="ru-RU" sz="4800" dirty="0" smtClean="0"/>
              <a:t>2 вариант</a:t>
            </a:r>
          </a:p>
          <a:p>
            <a:endParaRPr lang="ru-RU" sz="4800" dirty="0" smtClean="0"/>
          </a:p>
          <a:p>
            <a:r>
              <a:rPr lang="ru-RU" sz="4800" dirty="0" smtClean="0"/>
              <a:t>7 456 182 092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692696"/>
            <a:ext cx="69847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solidFill>
                  <a:schemeClr val="accent6"/>
                </a:solidFill>
              </a:rPr>
              <a:t>Ответы  к устным заданиям</a:t>
            </a:r>
            <a:endParaRPr lang="ru-RU" sz="44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476673"/>
            <a:ext cx="4040188" cy="936104"/>
          </a:xfrm>
        </p:spPr>
        <p:txBody>
          <a:bodyPr/>
          <a:lstStyle/>
          <a:p>
            <a:r>
              <a:rPr lang="ru-RU" dirty="0" smtClean="0"/>
              <a:t> 1 вариант</a:t>
            </a:r>
            <a:endParaRPr lang="ru-RU" dirty="0"/>
          </a:p>
        </p:txBody>
      </p:sp>
      <p:graphicFrame>
        <p:nvGraphicFramePr>
          <p:cNvPr id="8" name="Содержимое 6"/>
          <p:cNvGraphicFramePr>
            <a:graphicFrameLocks noGrp="1"/>
          </p:cNvGraphicFramePr>
          <p:nvPr>
            <p:ph sz="half" idx="2"/>
          </p:nvPr>
        </p:nvGraphicFramePr>
        <p:xfrm>
          <a:off x="467544" y="4437112"/>
          <a:ext cx="4040190" cy="864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019"/>
                <a:gridCol w="404019"/>
                <a:gridCol w="404019"/>
                <a:gridCol w="404019"/>
                <a:gridCol w="404019"/>
                <a:gridCol w="404019"/>
                <a:gridCol w="404019"/>
                <a:gridCol w="404019"/>
                <a:gridCol w="404019"/>
                <a:gridCol w="404019"/>
              </a:tblGrid>
              <a:tr h="43204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ru-RU" dirty="0" smtClean="0"/>
                        <a:t> 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7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836712"/>
            <a:ext cx="4041775" cy="720079"/>
          </a:xfrm>
        </p:spPr>
        <p:txBody>
          <a:bodyPr/>
          <a:lstStyle/>
          <a:p>
            <a:r>
              <a:rPr lang="ru-RU" dirty="0" smtClean="0"/>
              <a:t>                 2 вариант</a:t>
            </a:r>
            <a:endParaRPr lang="ru-RU" dirty="0"/>
          </a:p>
        </p:txBody>
      </p:sp>
      <p:graphicFrame>
        <p:nvGraphicFramePr>
          <p:cNvPr id="18" name="Содержимое 9"/>
          <p:cNvGraphicFramePr>
            <a:graphicFrameLocks noGrp="1"/>
          </p:cNvGraphicFramePr>
          <p:nvPr>
            <p:ph sz="quarter" idx="4"/>
          </p:nvPr>
        </p:nvGraphicFramePr>
        <p:xfrm>
          <a:off x="4716012" y="2780928"/>
          <a:ext cx="4104459" cy="936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051"/>
                <a:gridCol w="456051"/>
                <a:gridCol w="456051"/>
                <a:gridCol w="456051"/>
                <a:gridCol w="456051"/>
                <a:gridCol w="456051"/>
                <a:gridCol w="456051"/>
                <a:gridCol w="456051"/>
                <a:gridCol w="456051"/>
              </a:tblGrid>
              <a:tr h="468052">
                <a:tc>
                  <a:txBody>
                    <a:bodyPr/>
                    <a:lstStyle/>
                    <a:p>
                      <a:r>
                        <a:rPr lang="ru-RU" dirty="0" smtClean="0"/>
                        <a:t>  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Н</a:t>
                      </a:r>
                      <a:endParaRPr lang="ru-RU" dirty="0"/>
                    </a:p>
                  </a:txBody>
                  <a:tcPr/>
                </a:tc>
              </a:tr>
              <a:tr h="468052">
                <a:tc>
                  <a:txBody>
                    <a:bodyPr/>
                    <a:lstStyle/>
                    <a:p>
                      <a:r>
                        <a:rPr lang="ru-RU" dirty="0" smtClean="0"/>
                        <a:t>  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Содержимое 9"/>
          <p:cNvGraphicFramePr>
            <a:graphicFrameLocks noGrp="1"/>
          </p:cNvGraphicFramePr>
          <p:nvPr>
            <p:ph sz="half" idx="4294967295"/>
          </p:nvPr>
        </p:nvGraphicFramePr>
        <p:xfrm>
          <a:off x="0" y="1844675"/>
          <a:ext cx="4248468" cy="864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052"/>
                <a:gridCol w="472052"/>
                <a:gridCol w="472052"/>
                <a:gridCol w="472052"/>
                <a:gridCol w="472052"/>
                <a:gridCol w="472052"/>
                <a:gridCol w="472052"/>
                <a:gridCol w="472052"/>
                <a:gridCol w="472052"/>
              </a:tblGrid>
              <a:tr h="432197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1800" baseline="0" dirty="0" smtClean="0"/>
                        <a:t>К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Н</a:t>
                      </a:r>
                      <a:endParaRPr lang="ru-RU" dirty="0"/>
                    </a:p>
                  </a:txBody>
                  <a:tcPr/>
                </a:tc>
              </a:tr>
              <a:tr h="432049">
                <a:tc>
                  <a:txBody>
                    <a:bodyPr/>
                    <a:lstStyle/>
                    <a:p>
                      <a:r>
                        <a:rPr lang="ru-RU" dirty="0" smtClean="0"/>
                        <a:t>  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9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Содержимое 14"/>
          <p:cNvGraphicFramePr>
            <a:graphicFrameLocks noGrp="1"/>
          </p:cNvGraphicFramePr>
          <p:nvPr>
            <p:ph sz="quarter" idx="4294967295"/>
          </p:nvPr>
        </p:nvGraphicFramePr>
        <p:xfrm>
          <a:off x="5102225" y="5229225"/>
          <a:ext cx="4041780" cy="884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178"/>
                <a:gridCol w="404178"/>
                <a:gridCol w="404178"/>
                <a:gridCol w="404178"/>
                <a:gridCol w="398495"/>
                <a:gridCol w="409861"/>
                <a:gridCol w="404178"/>
                <a:gridCol w="404178"/>
                <a:gridCol w="404178"/>
                <a:gridCol w="404178"/>
              </a:tblGrid>
              <a:tr h="50405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0369">
                <a:tc>
                  <a:txBody>
                    <a:bodyPr/>
                    <a:lstStyle/>
                    <a:p>
                      <a:r>
                        <a:rPr lang="ru-RU" dirty="0" smtClean="0"/>
                        <a:t> 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476673"/>
            <a:ext cx="4040188" cy="936104"/>
          </a:xfrm>
        </p:spPr>
        <p:txBody>
          <a:bodyPr/>
          <a:lstStyle/>
          <a:p>
            <a:r>
              <a:rPr lang="ru-RU" dirty="0" smtClean="0"/>
              <a:t> 1 вариант</a:t>
            </a:r>
            <a:endParaRPr lang="ru-RU" dirty="0"/>
          </a:p>
        </p:txBody>
      </p:sp>
      <p:graphicFrame>
        <p:nvGraphicFramePr>
          <p:cNvPr id="8" name="Содержимое 6"/>
          <p:cNvGraphicFramePr>
            <a:graphicFrameLocks noGrp="1"/>
          </p:cNvGraphicFramePr>
          <p:nvPr>
            <p:ph sz="half" idx="2"/>
          </p:nvPr>
        </p:nvGraphicFramePr>
        <p:xfrm>
          <a:off x="467544" y="4437112"/>
          <a:ext cx="4040190" cy="864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019"/>
                <a:gridCol w="404019"/>
                <a:gridCol w="404019"/>
                <a:gridCol w="404019"/>
                <a:gridCol w="404019"/>
                <a:gridCol w="404019"/>
                <a:gridCol w="404019"/>
                <a:gridCol w="404019"/>
                <a:gridCol w="404019"/>
                <a:gridCol w="404019"/>
              </a:tblGrid>
              <a:tr h="43204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 О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 К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 Р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 У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 Г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 Л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 Е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 Н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 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 Е</a:t>
                      </a:r>
                      <a:endParaRPr lang="ru-RU" sz="1800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ru-RU" dirty="0" smtClean="0"/>
                        <a:t> 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7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836712"/>
            <a:ext cx="4041775" cy="720079"/>
          </a:xfrm>
        </p:spPr>
        <p:txBody>
          <a:bodyPr/>
          <a:lstStyle/>
          <a:p>
            <a:r>
              <a:rPr lang="ru-RU" dirty="0" smtClean="0"/>
              <a:t>                 2 вариант</a:t>
            </a:r>
            <a:endParaRPr lang="ru-RU" dirty="0"/>
          </a:p>
        </p:txBody>
      </p:sp>
      <p:graphicFrame>
        <p:nvGraphicFramePr>
          <p:cNvPr id="18" name="Содержимое 9"/>
          <p:cNvGraphicFramePr>
            <a:graphicFrameLocks noGrp="1"/>
          </p:cNvGraphicFramePr>
          <p:nvPr>
            <p:ph sz="quarter" idx="4"/>
          </p:nvPr>
        </p:nvGraphicFramePr>
        <p:xfrm>
          <a:off x="4716012" y="2780928"/>
          <a:ext cx="4104459" cy="936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051"/>
                <a:gridCol w="456051"/>
                <a:gridCol w="456051"/>
                <a:gridCol w="456051"/>
                <a:gridCol w="456051"/>
                <a:gridCol w="456051"/>
                <a:gridCol w="456051"/>
                <a:gridCol w="456051"/>
                <a:gridCol w="456051"/>
              </a:tblGrid>
              <a:tr h="468052">
                <a:tc>
                  <a:txBody>
                    <a:bodyPr/>
                    <a:lstStyle/>
                    <a:p>
                      <a:r>
                        <a:rPr lang="ru-RU" dirty="0" smtClean="0"/>
                        <a:t>  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Н</a:t>
                      </a:r>
                      <a:endParaRPr lang="ru-RU" dirty="0"/>
                    </a:p>
                  </a:txBody>
                  <a:tcPr/>
                </a:tc>
              </a:tr>
              <a:tr h="468052">
                <a:tc>
                  <a:txBody>
                    <a:bodyPr/>
                    <a:lstStyle/>
                    <a:p>
                      <a:r>
                        <a:rPr lang="ru-RU" dirty="0" smtClean="0"/>
                        <a:t>  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Содержимое 9"/>
          <p:cNvGraphicFramePr>
            <a:graphicFrameLocks noGrp="1"/>
          </p:cNvGraphicFramePr>
          <p:nvPr>
            <p:ph sz="half" idx="4294967295"/>
          </p:nvPr>
        </p:nvGraphicFramePr>
        <p:xfrm>
          <a:off x="0" y="1844675"/>
          <a:ext cx="4248468" cy="864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052"/>
                <a:gridCol w="472052"/>
                <a:gridCol w="472052"/>
                <a:gridCol w="472052"/>
                <a:gridCol w="472052"/>
                <a:gridCol w="472052"/>
                <a:gridCol w="472052"/>
                <a:gridCol w="472052"/>
                <a:gridCol w="472052"/>
              </a:tblGrid>
              <a:tr h="432049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1800" baseline="0" dirty="0" smtClean="0"/>
                        <a:t>К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Н</a:t>
                      </a:r>
                      <a:endParaRPr lang="ru-RU" dirty="0"/>
                    </a:p>
                  </a:txBody>
                  <a:tcPr/>
                </a:tc>
              </a:tr>
              <a:tr h="432049">
                <a:tc>
                  <a:txBody>
                    <a:bodyPr/>
                    <a:lstStyle/>
                    <a:p>
                      <a:r>
                        <a:rPr lang="ru-RU" dirty="0" smtClean="0"/>
                        <a:t>  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9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Содержимое 14"/>
          <p:cNvGraphicFramePr>
            <a:graphicFrameLocks noGrp="1"/>
          </p:cNvGraphicFramePr>
          <p:nvPr>
            <p:ph sz="quarter" idx="4294967295"/>
          </p:nvPr>
        </p:nvGraphicFramePr>
        <p:xfrm>
          <a:off x="5102225" y="5229225"/>
          <a:ext cx="4041780" cy="884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178"/>
                <a:gridCol w="404178"/>
                <a:gridCol w="404178"/>
                <a:gridCol w="404178"/>
                <a:gridCol w="398495"/>
                <a:gridCol w="409861"/>
                <a:gridCol w="404178"/>
                <a:gridCol w="404178"/>
                <a:gridCol w="404178"/>
                <a:gridCol w="404178"/>
              </a:tblGrid>
              <a:tr h="504056">
                <a:tc>
                  <a:txBody>
                    <a:bodyPr/>
                    <a:lstStyle/>
                    <a:p>
                      <a:r>
                        <a:rPr lang="ru-RU" dirty="0" smtClean="0"/>
                        <a:t> 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Е</a:t>
                      </a:r>
                      <a:endParaRPr lang="ru-RU" dirty="0"/>
                    </a:p>
                  </a:txBody>
                  <a:tcPr/>
                </a:tc>
              </a:tr>
              <a:tr h="380369">
                <a:tc>
                  <a:txBody>
                    <a:bodyPr/>
                    <a:lstStyle/>
                    <a:p>
                      <a:r>
                        <a:rPr lang="ru-RU" dirty="0" smtClean="0"/>
                        <a:t> 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1800199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Тема урока:</a:t>
            </a:r>
            <a:endParaRPr lang="ru-RU" sz="40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3600400"/>
          </a:xfrm>
        </p:spPr>
        <p:txBody>
          <a:bodyPr/>
          <a:lstStyle/>
          <a:p>
            <a:endParaRPr lang="ru-RU" dirty="0" smtClean="0"/>
          </a:p>
          <a:p>
            <a:r>
              <a:rPr lang="ru-RU" sz="4800" dirty="0" smtClean="0">
                <a:solidFill>
                  <a:srgbClr val="C00000"/>
                </a:solidFill>
              </a:rPr>
              <a:t>«Округление</a:t>
            </a:r>
          </a:p>
          <a:p>
            <a:r>
              <a:rPr lang="ru-RU" sz="4800" dirty="0" smtClean="0">
                <a:solidFill>
                  <a:srgbClr val="C00000"/>
                </a:solidFill>
              </a:rPr>
              <a:t>десятичных дробей»</a:t>
            </a:r>
            <a:endParaRPr lang="ru-RU" sz="4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683</TotalTime>
  <Words>976</Words>
  <Application>Microsoft Office PowerPoint</Application>
  <PresentationFormat>Экран (4:3)</PresentationFormat>
  <Paragraphs>258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Урок по теме:  «Округление десятичных дробей»</vt:lpstr>
      <vt:lpstr>Слайд 2</vt:lpstr>
      <vt:lpstr>Вспомним правила, которые необходимо соблюдать:</vt:lpstr>
      <vt:lpstr>Вопросы: </vt:lpstr>
      <vt:lpstr>Выполните устно по вариантам </vt:lpstr>
      <vt:lpstr>Слайд 6</vt:lpstr>
      <vt:lpstr>Слайд 7</vt:lpstr>
      <vt:lpstr>Слайд 8</vt:lpstr>
      <vt:lpstr>  Тема урока:</vt:lpstr>
      <vt:lpstr>Слайд 10</vt:lpstr>
      <vt:lpstr>Слайд 11</vt:lpstr>
      <vt:lpstr>Алгоритм округления чисел</vt:lpstr>
      <vt:lpstr>Слайд 13</vt:lpstr>
      <vt:lpstr>Самостоятельная работа</vt:lpstr>
      <vt:lpstr>Решение</vt:lpstr>
      <vt:lpstr>Домашнее задание</vt:lpstr>
      <vt:lpstr>Вырази своё понимание темы и настроение на уроке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Юрий</dc:creator>
  <cp:lastModifiedBy>Юрий</cp:lastModifiedBy>
  <cp:revision>59</cp:revision>
  <dcterms:created xsi:type="dcterms:W3CDTF">2013-07-15T15:26:06Z</dcterms:created>
  <dcterms:modified xsi:type="dcterms:W3CDTF">2014-01-09T17:06:59Z</dcterms:modified>
</cp:coreProperties>
</file>