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67" r:id="rId2"/>
    <p:sldId id="286" r:id="rId3"/>
    <p:sldId id="268" r:id="rId4"/>
    <p:sldId id="269" r:id="rId5"/>
    <p:sldId id="270" r:id="rId6"/>
    <p:sldId id="272" r:id="rId7"/>
    <p:sldId id="261" r:id="rId8"/>
    <p:sldId id="271" r:id="rId9"/>
    <p:sldId id="273" r:id="rId10"/>
    <p:sldId id="262" r:id="rId11"/>
    <p:sldId id="274" r:id="rId12"/>
    <p:sldId id="275" r:id="rId13"/>
    <p:sldId id="276" r:id="rId14"/>
    <p:sldId id="263" r:id="rId15"/>
    <p:sldId id="277" r:id="rId16"/>
    <p:sldId id="280" r:id="rId17"/>
    <p:sldId id="279" r:id="rId18"/>
    <p:sldId id="278" r:id="rId19"/>
    <p:sldId id="266" r:id="rId20"/>
    <p:sldId id="281" r:id="rId21"/>
    <p:sldId id="282" r:id="rId22"/>
    <p:sldId id="264" r:id="rId23"/>
    <p:sldId id="283" r:id="rId24"/>
    <p:sldId id="284" r:id="rId25"/>
    <p:sldId id="265" r:id="rId26"/>
    <p:sldId id="285" r:id="rId27"/>
    <p:sldId id="258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79" autoAdjust="0"/>
    <p:restoredTop sz="94660"/>
  </p:normalViewPr>
  <p:slideViewPr>
    <p:cSldViewPr>
      <p:cViewPr>
        <p:scale>
          <a:sx n="66" d="100"/>
          <a:sy n="66" d="100"/>
        </p:scale>
        <p:origin x="-612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BD737-4BE2-429E-AD7B-DACBDFC1EFB6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EFF52-749C-48DB-96E9-52BE6A1FD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EFF52-749C-48DB-96E9-52BE6A1FD52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EFF52-749C-48DB-96E9-52BE6A1FD526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229478-5D4E-4A8C-AE94-F5F3991E08D3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490F59-491F-47F1-B8B3-80AEEF107DF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11560" y="631441"/>
            <a:ext cx="748883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i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Ответьте на вопросы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800" i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колько материков на земле?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8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еречислите  материки по мере убывания размеров их площади.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800" i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азовите материк, занимающий второе место по площади территории.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800" i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азовите материк пересекаемый экватором почти по середине.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800" i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азовите материк расположенный одновременно в четырех полушариях.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800" i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азовите материк омываемый Атлантическим и Индийским океаном.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Африк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620688"/>
            <a:ext cx="4960669" cy="55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Двойная стрелка влево/вправо 10"/>
          <p:cNvSpPr/>
          <p:nvPr/>
        </p:nvSpPr>
        <p:spPr>
          <a:xfrm>
            <a:off x="4427984" y="3212976"/>
            <a:ext cx="3240360" cy="21602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7020272" y="5418137"/>
            <a:ext cx="2303462" cy="1439863"/>
          </a:xfrm>
          <a:prstGeom prst="wedgeRoundRectCallout">
            <a:avLst>
              <a:gd name="adj1" fmla="val -120435"/>
              <a:gd name="adj2" fmla="val -2662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/>
              <a:t>Крайняя южная точка</a:t>
            </a:r>
          </a:p>
          <a:p>
            <a:pPr algn="ctr"/>
            <a:r>
              <a:rPr lang="ru-RU" dirty="0"/>
              <a:t>мыс Игольный </a:t>
            </a:r>
          </a:p>
          <a:p>
            <a:pPr algn="ctr"/>
            <a:r>
              <a:rPr lang="ru-RU" dirty="0"/>
              <a:t>35</a:t>
            </a:r>
            <a:r>
              <a:rPr lang="ru-RU" baseline="30000" dirty="0"/>
              <a:t>0</a:t>
            </a:r>
            <a:r>
              <a:rPr lang="ru-RU" dirty="0"/>
              <a:t>ю.ш. 20</a:t>
            </a:r>
            <a:r>
              <a:rPr lang="ru-RU" baseline="30000" dirty="0"/>
              <a:t>0</a:t>
            </a:r>
            <a:r>
              <a:rPr lang="ru-RU" dirty="0"/>
              <a:t>в.д.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6156176" y="-171400"/>
            <a:ext cx="2303462" cy="1439863"/>
          </a:xfrm>
          <a:prstGeom prst="wedgeRoundRectCallout">
            <a:avLst>
              <a:gd name="adj1" fmla="val -112852"/>
              <a:gd name="adj2" fmla="val 446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600" dirty="0"/>
              <a:t>Крайняя северная точка</a:t>
            </a:r>
          </a:p>
          <a:p>
            <a:pPr algn="ctr"/>
            <a:r>
              <a:rPr lang="ru-RU" sz="1600" dirty="0"/>
              <a:t>Мыс </a:t>
            </a:r>
            <a:r>
              <a:rPr lang="ru-RU" sz="1600" dirty="0" err="1"/>
              <a:t>Бен-Секка</a:t>
            </a:r>
            <a:endParaRPr lang="ru-RU" sz="1600" dirty="0"/>
          </a:p>
          <a:p>
            <a:pPr algn="ctr"/>
            <a:r>
              <a:rPr lang="ru-RU" sz="1600" dirty="0"/>
              <a:t>37</a:t>
            </a:r>
            <a:r>
              <a:rPr lang="ru-RU" sz="1600" baseline="30000" dirty="0"/>
              <a:t>0</a:t>
            </a:r>
            <a:r>
              <a:rPr lang="ru-RU" sz="1600" dirty="0"/>
              <a:t>с.ш. 10</a:t>
            </a:r>
            <a:r>
              <a:rPr lang="ru-RU" sz="1600" baseline="30000" dirty="0"/>
              <a:t>0</a:t>
            </a:r>
            <a:r>
              <a:rPr lang="ru-RU" sz="1600" dirty="0"/>
              <a:t>в.д.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 rot="10800000">
            <a:off x="4876870" y="620688"/>
            <a:ext cx="1169551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Протяженность 35</a:t>
            </a:r>
            <a:r>
              <a:rPr lang="ru-RU" sz="3200" b="1" baseline="30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+ 32</a:t>
            </a:r>
            <a:r>
              <a:rPr lang="ru-RU" sz="3200" b="1" baseline="30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 67</a:t>
            </a:r>
            <a:r>
              <a:rPr lang="ru-RU" sz="3200" b="1" baseline="30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111,3 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км∙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67</a:t>
            </a:r>
            <a:r>
              <a:rPr lang="ru-RU" sz="3200" b="1" baseline="30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=7457,1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км</a:t>
            </a:r>
          </a:p>
        </p:txBody>
      </p:sp>
      <p:sp>
        <p:nvSpPr>
          <p:cNvPr id="10" name="Двойная стрелка вверх/вниз 9"/>
          <p:cNvSpPr/>
          <p:nvPr/>
        </p:nvSpPr>
        <p:spPr>
          <a:xfrm>
            <a:off x="4788024" y="692696"/>
            <a:ext cx="45719" cy="518457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войная стрелка влево/вправо 12"/>
          <p:cNvSpPr/>
          <p:nvPr/>
        </p:nvSpPr>
        <p:spPr>
          <a:xfrm>
            <a:off x="4572000" y="620688"/>
            <a:ext cx="432048" cy="7200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4572000" y="5877272"/>
            <a:ext cx="504056" cy="7200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259632" y="4005064"/>
            <a:ext cx="3168352" cy="2954655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Определить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-крайние С и Ю точки,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их координаты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-протяженность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 С на Ю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градусах и километрах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24328" y="2996952"/>
            <a:ext cx="1619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экватор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uiExpand="1" build="p" animBg="1"/>
      <p:bldP spid="6153" grpId="0" build="p" animBg="1"/>
      <p:bldP spid="616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7278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smtClean="0"/>
              <a:t>Отчет2 группы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1. 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Крайней северной точкой материка Африка является мыс  Бен-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Секка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, его географические координаты– 37 </a:t>
            </a:r>
            <a:r>
              <a:rPr lang="ru-RU" sz="31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с.ш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и 10 </a:t>
            </a:r>
            <a:r>
              <a:rPr lang="ru-RU" sz="31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в.д.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2.  Крайней южной  точкой материка Африка является мыс  Игольный , его географические координаты– 35 </a:t>
            </a:r>
            <a:r>
              <a:rPr lang="ru-RU" sz="31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ю.ш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и 20 </a:t>
            </a:r>
            <a:r>
              <a:rPr lang="ru-RU" sz="31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в.д.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3.  Для определения протяженности материка в градусах с севера на юг достаточно использовать  только показатели широты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1) 37 </a:t>
            </a:r>
            <a:r>
              <a:rPr lang="ru-RU" sz="31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+35 </a:t>
            </a:r>
            <a:r>
              <a:rPr lang="ru-RU" sz="31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=  67 </a:t>
            </a:r>
            <a:r>
              <a:rPr lang="ru-RU" sz="31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протяженность материка в градусах с севера на юг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4.  Для определения  протяженности материка Африка с севера на юг,  в километрах  нужно  знать ,  что 1 </a:t>
            </a:r>
            <a:r>
              <a:rPr lang="ru-RU" sz="31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длины дуги по меридиану   равен 111,3  км.   2) 67 </a:t>
            </a:r>
            <a:r>
              <a:rPr lang="ru-RU" sz="31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111,3 км = 7 457,1  км протяженность материка Африка  в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киломнтрах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с севера на юг.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5. Обозначьте крайние точки материка Африка  на контурной  карте.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Африк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18480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3347864" y="5445224"/>
            <a:ext cx="30243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Крайняя южная точка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мыс Игольный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</a:t>
            </a:r>
            <a:r>
              <a:rPr lang="ru-RU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ю.ш. 20</a:t>
            </a:r>
            <a:r>
              <a:rPr lang="ru-RU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в.д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627784" y="332656"/>
            <a:ext cx="3059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Крайняя северная точка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Мыс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Бен-Секка</a:t>
            </a:r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</a:t>
            </a:r>
            <a:r>
              <a:rPr lang="ru-RU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с.ш. 10</a:t>
            </a:r>
            <a:r>
              <a:rPr lang="ru-RU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в.д.</a:t>
            </a:r>
          </a:p>
          <a:p>
            <a:pPr algn="ctr"/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411760" y="0"/>
            <a:ext cx="266328" cy="260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3203848" y="6309320"/>
            <a:ext cx="266328" cy="260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5400000" flipH="1">
            <a:off x="4031270" y="-1142838"/>
            <a:ext cx="144016" cy="28069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Стрелка вниз 22"/>
          <p:cNvSpPr/>
          <p:nvPr/>
        </p:nvSpPr>
        <p:spPr>
          <a:xfrm rot="5400000" flipH="1">
            <a:off x="4823357" y="5049851"/>
            <a:ext cx="144016" cy="28069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 animBg="1"/>
      <p:bldP spid="20" grpId="0" animBg="1"/>
      <p:bldP spid="21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496944" cy="230425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Задание 3 группы</a:t>
            </a:r>
            <a:br>
              <a:rPr lang="ru-RU" b="1" dirty="0" smtClean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Назовите крайние (западную и восточную) точки материка, определите их координаты и протяженность материка в градусах и километрах  с запада на восток по экватору и северному тропику.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36912"/>
            <a:ext cx="8640960" cy="388843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1. Назовите крайнюю восточную точку материка Африка, определите её географические координаты.</a:t>
            </a:r>
          </a:p>
          <a:p>
            <a:r>
              <a:rPr lang="ru-RU" dirty="0" smtClean="0"/>
              <a:t>2. Назовите крайнюю западную точку материка Африка, определите её географические координаты.</a:t>
            </a:r>
          </a:p>
          <a:p>
            <a:r>
              <a:rPr lang="ru-RU" dirty="0" smtClean="0"/>
              <a:t>3. Определите протяженность материка в градусах и километрах с востока на запад,  по экватору, если известно,  что 1 </a:t>
            </a:r>
            <a:r>
              <a:rPr lang="ru-RU" baseline="30000" dirty="0" smtClean="0"/>
              <a:t>0</a:t>
            </a:r>
            <a:r>
              <a:rPr lang="ru-RU" dirty="0" smtClean="0"/>
              <a:t> длины дуги по экватору равен 111,3 км.</a:t>
            </a:r>
          </a:p>
          <a:p>
            <a:r>
              <a:rPr lang="ru-RU" dirty="0" smtClean="0"/>
              <a:t>4. Определите протяженность материка в градусах и километрах с востока на запад,  по северному тропику, если известно,  что1 </a:t>
            </a:r>
            <a:r>
              <a:rPr lang="ru-RU" baseline="30000" dirty="0" smtClean="0"/>
              <a:t>0</a:t>
            </a:r>
            <a:r>
              <a:rPr lang="ru-RU" dirty="0" smtClean="0"/>
              <a:t> длины дуги параллели по тропику  равен 102,5 км.</a:t>
            </a:r>
          </a:p>
          <a:p>
            <a:r>
              <a:rPr lang="ru-RU" dirty="0" smtClean="0"/>
              <a:t>5.  Определите протяженность материка в градусах и километрах с востока на запад, от крайней западной до крайней восточной точки Африки, если известно,  что 1 </a:t>
            </a:r>
            <a:r>
              <a:rPr lang="ru-RU" baseline="30000" dirty="0" smtClean="0"/>
              <a:t>0 </a:t>
            </a:r>
            <a:r>
              <a:rPr lang="ru-RU" dirty="0" smtClean="0"/>
              <a:t>длины дуги  параллели по равен 109,6 км. </a:t>
            </a:r>
          </a:p>
          <a:p>
            <a:endParaRPr lang="ru-RU" dirty="0" smtClean="0"/>
          </a:p>
          <a:p>
            <a:r>
              <a:rPr lang="ru-RU" dirty="0" smtClean="0"/>
              <a:t>6. Крайние точки материка  нанести на контурную карту.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Африк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3138" y="908050"/>
            <a:ext cx="4657725" cy="504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1333500" y="3714750"/>
            <a:ext cx="2613025" cy="2679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Определить 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-крайние З и В точки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протяженность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З 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градусах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километрах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по  северному тропику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экватору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/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247650" y="180975"/>
            <a:ext cx="2295525" cy="1476375"/>
          </a:xfrm>
          <a:prstGeom prst="wedgeRoundRectCallout">
            <a:avLst>
              <a:gd name="adj1" fmla="val 42463"/>
              <a:gd name="adj2" fmla="val 9795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/>
              <a:t>Крайняя западная точка </a:t>
            </a:r>
          </a:p>
          <a:p>
            <a:pPr algn="ctr"/>
            <a:r>
              <a:rPr lang="ru-RU" dirty="0"/>
              <a:t>мыс </a:t>
            </a:r>
            <a:r>
              <a:rPr lang="ru-RU" dirty="0" err="1"/>
              <a:t>Альмади</a:t>
            </a:r>
            <a:endParaRPr lang="ru-RU" dirty="0"/>
          </a:p>
          <a:p>
            <a:pPr algn="ctr"/>
            <a:r>
              <a:rPr lang="ru-RU" dirty="0"/>
              <a:t>17</a:t>
            </a:r>
            <a:r>
              <a:rPr lang="ru-RU" baseline="30000" dirty="0"/>
              <a:t>0</a:t>
            </a:r>
            <a:r>
              <a:rPr lang="ru-RU" dirty="0"/>
              <a:t>з.д. 15</a:t>
            </a:r>
            <a:r>
              <a:rPr lang="ru-RU" baseline="30000" dirty="0"/>
              <a:t>0</a:t>
            </a:r>
            <a:r>
              <a:rPr lang="ru-RU" dirty="0"/>
              <a:t>с.ш.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5934075" y="504825"/>
            <a:ext cx="3057525" cy="1457325"/>
          </a:xfrm>
          <a:prstGeom prst="wedgeRoundRectCallout">
            <a:avLst>
              <a:gd name="adj1" fmla="val -20667"/>
              <a:gd name="adj2" fmla="val 10228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/>
              <a:t>Крайняя восточная точка</a:t>
            </a:r>
          </a:p>
          <a:p>
            <a:pPr algn="ctr"/>
            <a:r>
              <a:rPr lang="ru-RU" dirty="0"/>
              <a:t>Мыс </a:t>
            </a:r>
            <a:r>
              <a:rPr lang="ru-RU" dirty="0" err="1"/>
              <a:t>Рас-Хафун</a:t>
            </a:r>
            <a:endParaRPr lang="ru-RU" dirty="0"/>
          </a:p>
          <a:p>
            <a:pPr algn="ctr"/>
            <a:r>
              <a:rPr lang="ru-RU" dirty="0"/>
              <a:t>51</a:t>
            </a:r>
            <a:r>
              <a:rPr lang="ru-RU" baseline="30000" dirty="0"/>
              <a:t>0</a:t>
            </a:r>
            <a:r>
              <a:rPr lang="ru-RU" dirty="0"/>
              <a:t>в.д. 10</a:t>
            </a:r>
            <a:r>
              <a:rPr lang="ru-RU" baseline="30000" dirty="0"/>
              <a:t>0</a:t>
            </a:r>
            <a:r>
              <a:rPr lang="ru-RU" dirty="0"/>
              <a:t>с.ш.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994150" y="3565525"/>
            <a:ext cx="3584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Протяженность 43</a:t>
            </a:r>
            <a:r>
              <a:rPr lang="ru-RU" baseline="30000" dirty="0"/>
              <a:t>0</a:t>
            </a:r>
            <a:r>
              <a:rPr lang="ru-RU" dirty="0"/>
              <a:t>-9</a:t>
            </a:r>
            <a:r>
              <a:rPr lang="ru-RU" baseline="30000" dirty="0"/>
              <a:t>0</a:t>
            </a:r>
            <a:r>
              <a:rPr lang="ru-RU" dirty="0"/>
              <a:t>=34</a:t>
            </a:r>
            <a:r>
              <a:rPr lang="ru-RU" baseline="30000" dirty="0"/>
              <a:t>0</a:t>
            </a:r>
            <a:r>
              <a:rPr lang="ru-RU" dirty="0"/>
              <a:t> </a:t>
            </a:r>
          </a:p>
          <a:p>
            <a:r>
              <a:rPr lang="ru-RU" dirty="0"/>
              <a:t>111км∙34</a:t>
            </a:r>
            <a:r>
              <a:rPr lang="ru-RU" baseline="30000" dirty="0"/>
              <a:t>0</a:t>
            </a:r>
            <a:r>
              <a:rPr lang="ru-RU" dirty="0"/>
              <a:t>=3774км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2339753" y="2060848"/>
            <a:ext cx="3927698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Протяженность 16</a:t>
            </a:r>
            <a:r>
              <a:rPr lang="ru-RU" baseline="30000" dirty="0"/>
              <a:t>0</a:t>
            </a:r>
            <a:r>
              <a:rPr lang="ru-RU" dirty="0"/>
              <a:t>+37</a:t>
            </a:r>
            <a:r>
              <a:rPr lang="ru-RU" baseline="30000" dirty="0"/>
              <a:t>0</a:t>
            </a:r>
            <a:r>
              <a:rPr lang="ru-RU" dirty="0"/>
              <a:t>=53</a:t>
            </a:r>
            <a:r>
              <a:rPr lang="ru-RU" baseline="30000" dirty="0"/>
              <a:t>0</a:t>
            </a:r>
          </a:p>
          <a:p>
            <a:pPr algn="ctr">
              <a:spcBef>
                <a:spcPct val="50000"/>
              </a:spcBef>
            </a:pPr>
            <a:r>
              <a:rPr lang="ru-RU" dirty="0"/>
              <a:t>104км∙53</a:t>
            </a:r>
            <a:r>
              <a:rPr lang="ru-RU" baseline="30000" dirty="0"/>
              <a:t>0</a:t>
            </a:r>
            <a:r>
              <a:rPr lang="ru-RU" dirty="0"/>
              <a:t>=5512км</a:t>
            </a:r>
          </a:p>
        </p:txBody>
      </p:sp>
      <p:sp>
        <p:nvSpPr>
          <p:cNvPr id="10" name="Двойная стрелка влево/вправо 9"/>
          <p:cNvSpPr/>
          <p:nvPr/>
        </p:nvSpPr>
        <p:spPr>
          <a:xfrm flipV="1">
            <a:off x="2339752" y="1916832"/>
            <a:ext cx="3600400" cy="21602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войная стрелка влево/вправо 10"/>
          <p:cNvSpPr/>
          <p:nvPr/>
        </p:nvSpPr>
        <p:spPr>
          <a:xfrm>
            <a:off x="4067944" y="3356992"/>
            <a:ext cx="2304256" cy="144016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283968" y="5805264"/>
            <a:ext cx="4644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Северная часть Африки гораздо шире южной</a:t>
            </a:r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87824" y="1556792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Северный тропик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55976" y="299695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Экватор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5" grpId="0" animBg="1"/>
      <p:bldP spid="7179" grpId="0"/>
      <p:bldP spid="7182" grpId="0"/>
      <p:bldP spid="10" grpId="0" animBg="1"/>
      <p:bldP spid="11" grpId="0" animBg="1"/>
      <p:bldP spid="12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Отчет 3 группы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570391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1.Крайней западной точкой материка Африка является мыс 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Альмади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,  его географические координаты– 15 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с.ш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. и 17 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. д. </a:t>
            </a:r>
          </a:p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2. Крайней восточной  точкой материка Африка является мыс 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Рас-Хафун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, его географические координаты – 10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с.ш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. и 51 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в.д.</a:t>
            </a:r>
          </a:p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3. Для определения протяженности материка в градусах с запада на восток достаточно использовать  только показатели долготы, протяженность 1 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длины дуги  параллели по экватору равен 111,3 км. </a:t>
            </a:r>
          </a:p>
          <a:p>
            <a:pPr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   1)  43 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в.д. – 9 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в.д. = 34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протяженность материка  Африка   с запада  на восток по экватору.</a:t>
            </a:r>
          </a:p>
          <a:p>
            <a:pPr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   2) 34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111,3 = 3784,2 км  протяженность материка  Африка   с запада  на восток по экватору. </a:t>
            </a:r>
          </a:p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4. Протяженность материка в градусах и километрах с востока на запад,  по северному тропику,  известно,  что1 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длины дуги  параллели по тропику  равен 102,5 км. Для определения протяженности материка в градусах с запада на восток достаточно использовать  только показатели долготы</a:t>
            </a:r>
          </a:p>
          <a:p>
            <a:pPr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 1)  16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. д. +37 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в.д. = 53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протяженность материка  Африка   с запада  на восток по северному тропику.</a:t>
            </a:r>
          </a:p>
          <a:p>
            <a:pPr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 2) 53</a:t>
            </a:r>
            <a:r>
              <a:rPr lang="ru-RU" sz="7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102,5 = 5432,5  км  протяженность материка  Африка   с запада  на восток по северному тропику</a:t>
            </a:r>
          </a:p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Вывод: по северному тропику  материк Африка вытянут  больше,  чем по экватору  на 1648,3 км</a:t>
            </a:r>
          </a:p>
          <a:p>
            <a:pPr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   1) 5432,5  - 3784,2=1648,3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Отчет 3 группы.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ru-RU" dirty="0" smtClean="0"/>
              <a:t>5.   Для определения протяженности материка в градусах с запада на восток достаточно использовать  только показатели долготы.</a:t>
            </a:r>
          </a:p>
          <a:p>
            <a:pPr>
              <a:buNone/>
            </a:pPr>
            <a:r>
              <a:rPr lang="ru-RU" dirty="0" smtClean="0"/>
              <a:t>   1) 17</a:t>
            </a:r>
            <a:r>
              <a:rPr lang="ru-RU" baseline="30000" dirty="0" smtClean="0"/>
              <a:t> 0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. д. +51 </a:t>
            </a:r>
            <a:r>
              <a:rPr lang="ru-RU" baseline="30000" dirty="0" smtClean="0"/>
              <a:t>0</a:t>
            </a:r>
            <a:r>
              <a:rPr lang="ru-RU" dirty="0" smtClean="0"/>
              <a:t> в.д. = 68</a:t>
            </a:r>
            <a:r>
              <a:rPr lang="ru-RU" baseline="30000" dirty="0" smtClean="0"/>
              <a:t>0</a:t>
            </a:r>
            <a:r>
              <a:rPr lang="ru-RU" dirty="0" smtClean="0"/>
              <a:t>  протяженность материка  Африки   с запада  на восток от крайней западной до крайней восточной точки  в градусах.</a:t>
            </a:r>
          </a:p>
          <a:p>
            <a:pPr>
              <a:buNone/>
            </a:pPr>
            <a:r>
              <a:rPr lang="ru-RU" dirty="0" smtClean="0"/>
              <a:t>   2) 68°×109,6=7452 км протяженность материка  Африки   с запада  на восток от крайней западной до крайней восточной точки  в километрах.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6. Крайние точки наносят на контурную карту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Африк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18480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Овал 18"/>
          <p:cNvSpPr/>
          <p:nvPr/>
        </p:nvSpPr>
        <p:spPr>
          <a:xfrm>
            <a:off x="6012160" y="2204864"/>
            <a:ext cx="266328" cy="260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0" y="1916832"/>
            <a:ext cx="266328" cy="260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16200000" flipH="1">
            <a:off x="3815916" y="80628"/>
            <a:ext cx="72008" cy="44644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Стрелка вниз 22"/>
          <p:cNvSpPr/>
          <p:nvPr/>
        </p:nvSpPr>
        <p:spPr>
          <a:xfrm rot="5400000" flipH="1">
            <a:off x="935596" y="1376772"/>
            <a:ext cx="72008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836712"/>
            <a:ext cx="2555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Крайняя западная точка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мыс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Альмади</a:t>
            </a:r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r>
              <a:rPr lang="ru-RU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з.д. 15</a:t>
            </a:r>
            <a:r>
              <a:rPr lang="ru-RU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с.ш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51720" y="2420888"/>
            <a:ext cx="35101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Крайняя восточная точка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Мыс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Рас-Хафун</a:t>
            </a:r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51</a:t>
            </a:r>
            <a:r>
              <a:rPr lang="ru-RU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в.д. 10</a:t>
            </a:r>
            <a:r>
              <a:rPr lang="ru-RU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с.ш.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0112" y="3356992"/>
            <a:ext cx="356388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ru-RU" sz="2800" b="1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+51</a:t>
            </a:r>
            <a:r>
              <a:rPr lang="ru-RU" sz="2800" b="1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=68</a:t>
            </a:r>
            <a:r>
              <a:rPr lang="ru-RU" sz="2800" b="1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marL="342900" indent="-342900"/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68°×109,6=7452 км </a:t>
            </a:r>
            <a:endParaRPr lang="ru-RU" sz="28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dirty="0"/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251520" y="2132856"/>
            <a:ext cx="5904656" cy="72008"/>
          </a:xfrm>
          <a:prstGeom prst="leftRightArrow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339752" y="1700808"/>
            <a:ext cx="2808312" cy="40011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68 градусов, 7452 км.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3" grpId="0" animBg="1"/>
      <p:bldP spid="9" grpId="0"/>
      <p:bldP spid="10" grpId="0"/>
      <p:bldP spid="11" grpId="0"/>
      <p:bldP spid="14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Задание 4 группы </a:t>
            </a:r>
            <a:r>
              <a:rPr lang="ru-RU" u="sng" dirty="0" smtClean="0"/>
              <a:t>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/>
          </a:bodyPr>
          <a:lstStyle/>
          <a:p>
            <a:r>
              <a:rPr lang="ru-RU" dirty="0" smtClean="0"/>
              <a:t>1. По карте </a:t>
            </a:r>
            <a:r>
              <a:rPr lang="ru-RU" i="1" dirty="0" smtClean="0"/>
              <a:t>" Климатические пояса и области мира"</a:t>
            </a:r>
            <a:r>
              <a:rPr lang="ru-RU" dirty="0" smtClean="0"/>
              <a:t> (стр7) определите в каких климатических поясах расположен материк Африка?</a:t>
            </a:r>
          </a:p>
          <a:p>
            <a:r>
              <a:rPr lang="ru-RU" dirty="0" smtClean="0"/>
              <a:t>2.  Определите, какой климатический пояс встречается один раз, а  каких по 2? Почему?</a:t>
            </a:r>
          </a:p>
          <a:p>
            <a:r>
              <a:rPr lang="ru-RU" dirty="0" smtClean="0"/>
              <a:t>3. Определите какие,  климатические пояса занимают наибольшую площадь материка?</a:t>
            </a:r>
          </a:p>
          <a:p>
            <a:r>
              <a:rPr lang="ru-RU" dirty="0" smtClean="0"/>
              <a:t>4. Исходя из полученных данных , сделайте прогноз о природе  материка Африка?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Климатические пояса Африки</a:t>
            </a:r>
            <a:endParaRPr lang="ru-RU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620688"/>
            <a:ext cx="6876256" cy="623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3284984"/>
            <a:ext cx="53640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Африка по климатическим особенностям  жаркий материк т.к. расположена большей частью в тропическом и субэкваториальном  климатических поясах.</a:t>
            </a:r>
          </a:p>
          <a:p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Исходя из этого растительность и животный мир будет состоять из теплолюбивых видов. </a:t>
            </a:r>
            <a:endParaRPr lang="ru-RU" sz="24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568952" cy="3888432"/>
          </a:xfrm>
        </p:spPr>
        <p:txBody>
          <a:bodyPr>
            <a:noAutofit/>
          </a:bodyPr>
          <a:lstStyle/>
          <a:p>
            <a:r>
              <a:rPr lang="ru-RU" sz="7200" dirty="0" smtClean="0"/>
              <a:t>Урок: Географическое положение Африки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149080"/>
            <a:ext cx="8964488" cy="832056"/>
          </a:xfrm>
        </p:spPr>
        <p:txBody>
          <a:bodyPr>
            <a:noAutofit/>
          </a:bodyPr>
          <a:lstStyle/>
          <a:p>
            <a:r>
              <a:rPr lang="ru-RU" sz="4800" dirty="0" smtClean="0"/>
              <a:t>Подготовила учитель географии: </a:t>
            </a:r>
            <a:r>
              <a:rPr lang="ru-RU" sz="4800" dirty="0" err="1" smtClean="0"/>
              <a:t>Лапухина</a:t>
            </a:r>
            <a:r>
              <a:rPr lang="ru-RU" sz="4800" dirty="0" smtClean="0"/>
              <a:t> Л.Н.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Отчет 4 группы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1.  Материк Африка расположен в экваториальном, субэкваториальном, тропическом и субтропическом климатических поясах?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2.  В результате того, что материк Африка пересекается экватором почти по середине, все климатические пояса встречаются на её территории по 2 раза,  в северном и южном полушарии ( исключение экваториальный пояс).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3.  Наибольшую площадь материка занимают субэкваториальный и тропический  климатические пояса. 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4. По климатическим особенностям Африка  жаркий материк т.к. расположена большей частью в тропическом и субэкваториальном  климатических поясах. Исходя из этого растительность и животный мир будет состоять из теплолюбивых видов.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704088"/>
            <a:ext cx="8712968" cy="121274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Задание 5 группы </a:t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Определите какими океанами и морями омывается материк?</a:t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 Определите,  какие океаны омывают материк Африка, и  с какой стороны?</a:t>
            </a:r>
          </a:p>
          <a:p>
            <a:r>
              <a:rPr lang="ru-RU" dirty="0" smtClean="0"/>
              <a:t>2. Начиная от Средиземного моря, определите и выпишите  все моря омывающие материк Африка.</a:t>
            </a:r>
          </a:p>
          <a:p>
            <a:r>
              <a:rPr lang="ru-RU" dirty="0" smtClean="0"/>
              <a:t>3. Охарактеризуйте состояние береговой линии?</a:t>
            </a:r>
          </a:p>
          <a:p>
            <a:r>
              <a:rPr lang="ru-RU" dirty="0" smtClean="0"/>
              <a:t>4. Выпишите крупные острова расположенные у берегов Африки.</a:t>
            </a:r>
          </a:p>
          <a:p>
            <a:r>
              <a:rPr lang="ru-RU" dirty="0" smtClean="0"/>
              <a:t>5. Обозначьте моря и океаны на контурных картах.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Африка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95488" y="803275"/>
            <a:ext cx="4657725" cy="504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Скругленная прямоугольная выноска 20"/>
          <p:cNvSpPr/>
          <p:nvPr/>
        </p:nvSpPr>
        <p:spPr>
          <a:xfrm rot="16200000">
            <a:off x="4986046" y="2078850"/>
            <a:ext cx="360040" cy="1620180"/>
          </a:xfrm>
          <a:prstGeom prst="wedgeRoundRect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лево 14"/>
          <p:cNvSpPr/>
          <p:nvPr/>
        </p:nvSpPr>
        <p:spPr>
          <a:xfrm>
            <a:off x="6444208" y="2780928"/>
            <a:ext cx="1944216" cy="1656184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323528" y="3645024"/>
            <a:ext cx="3565723" cy="3067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Определить географическое 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положение относительно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других  объектов: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-какие океаны омывают,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какие крупные моря, 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заливы и проливы 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они образуют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-изрезанность береговой линии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-крупные острова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полуострова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0" y="209550"/>
            <a:ext cx="2571750" cy="704850"/>
          </a:xfrm>
          <a:prstGeom prst="wedgeRoundRectCallout">
            <a:avLst>
              <a:gd name="adj1" fmla="val 66296"/>
              <a:gd name="adj2" fmla="val 4504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/>
              <a:t>Гибралтарский пролив</a:t>
            </a:r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5524500" y="314325"/>
            <a:ext cx="1466850" cy="581025"/>
          </a:xfrm>
          <a:prstGeom prst="wedgeRoundRectCallout">
            <a:avLst>
              <a:gd name="adj1" fmla="val -67102"/>
              <a:gd name="adj2" fmla="val 11011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/>
              <a:t>Суэцкий канал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499992" y="2708920"/>
            <a:ext cx="16561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П-ов Сомали</a:t>
            </a:r>
          </a:p>
        </p:txBody>
      </p:sp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4105275" y="3476625"/>
            <a:ext cx="2124075" cy="819150"/>
          </a:xfrm>
          <a:prstGeom prst="wedgeRoundRectCallout">
            <a:avLst>
              <a:gd name="adj1" fmla="val 33032"/>
              <a:gd name="adj2" fmla="val 10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 err="1"/>
              <a:t>Мозамбикский</a:t>
            </a:r>
            <a:r>
              <a:rPr lang="ru-RU" dirty="0"/>
              <a:t> пролив</a:t>
            </a:r>
          </a:p>
        </p:txBody>
      </p:sp>
      <p:sp>
        <p:nvSpPr>
          <p:cNvPr id="8206" name="AutoShape 14"/>
          <p:cNvSpPr>
            <a:spLocks noChangeArrowheads="1"/>
          </p:cNvSpPr>
          <p:nvPr/>
        </p:nvSpPr>
        <p:spPr bwMode="auto">
          <a:xfrm>
            <a:off x="6300192" y="4221088"/>
            <a:ext cx="2105025" cy="647700"/>
          </a:xfrm>
          <a:prstGeom prst="wedgeRoundRectCallout">
            <a:avLst>
              <a:gd name="adj1" fmla="val -57694"/>
              <a:gd name="adj2" fmla="val 84806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/>
              <a:t>о. Мадагаскар</a:t>
            </a:r>
          </a:p>
        </p:txBody>
      </p:sp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6953250" y="2152650"/>
            <a:ext cx="1457325" cy="895350"/>
          </a:xfrm>
          <a:prstGeom prst="wedgeRoundRectCallout">
            <a:avLst>
              <a:gd name="adj1" fmla="val -95097"/>
              <a:gd name="adj2" fmla="val -1719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 err="1"/>
              <a:t>Аденский</a:t>
            </a:r>
            <a:r>
              <a:rPr lang="ru-RU" dirty="0"/>
              <a:t> залив</a:t>
            </a: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auto">
          <a:xfrm>
            <a:off x="3238500" y="1314450"/>
            <a:ext cx="1943100" cy="590550"/>
          </a:xfrm>
          <a:prstGeom prst="wedgeRoundRectCallout">
            <a:avLst>
              <a:gd name="adj1" fmla="val 9231"/>
              <a:gd name="adj2" fmla="val -12043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/>
              <a:t>Средиземное море</a:t>
            </a:r>
          </a:p>
        </p:txBody>
      </p:sp>
      <p:sp>
        <p:nvSpPr>
          <p:cNvPr id="8209" name="AutoShape 17"/>
          <p:cNvSpPr>
            <a:spLocks noChangeArrowheads="1"/>
          </p:cNvSpPr>
          <p:nvPr/>
        </p:nvSpPr>
        <p:spPr bwMode="auto">
          <a:xfrm>
            <a:off x="3162300" y="2085975"/>
            <a:ext cx="2305050" cy="438150"/>
          </a:xfrm>
          <a:prstGeom prst="wedgeRoundRectCallout">
            <a:avLst>
              <a:gd name="adj1" fmla="val 65495"/>
              <a:gd name="adj2" fmla="val -6992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/>
              <a:t>Красное море</a:t>
            </a: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6732240" y="908720"/>
            <a:ext cx="2000250" cy="1000125"/>
          </a:xfrm>
          <a:prstGeom prst="wedgeRoundRectCallout">
            <a:avLst>
              <a:gd name="adj1" fmla="val -80477"/>
              <a:gd name="adj2" fmla="val 9841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/>
              <a:t>Баб-эль-Мандебский пролив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8224" y="328498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Индийский океан</a:t>
            </a:r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0" y="1484784"/>
            <a:ext cx="2339752" cy="1944216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79512" y="2132856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Атлантический океан</a:t>
            </a:r>
            <a:endParaRPr lang="ru-RU" dirty="0"/>
          </a:p>
        </p:txBody>
      </p:sp>
      <p:sp>
        <p:nvSpPr>
          <p:cNvPr id="19" name="Прямоугольная выноска 18"/>
          <p:cNvSpPr/>
          <p:nvPr/>
        </p:nvSpPr>
        <p:spPr>
          <a:xfrm rot="16200000">
            <a:off x="2195368" y="2493265"/>
            <a:ext cx="583469" cy="159084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691680" y="2996952"/>
            <a:ext cx="16319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Гвинейский </a:t>
            </a:r>
          </a:p>
          <a:p>
            <a:r>
              <a:rPr lang="ru-RU" dirty="0"/>
              <a:t>залив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8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5" grpId="0" animBg="1"/>
      <p:bldP spid="8201" grpId="0" animBg="1"/>
      <p:bldP spid="8202" grpId="0" animBg="1"/>
      <p:bldP spid="8205" grpId="0" animBg="1"/>
      <p:bldP spid="8206" grpId="0" animBg="1"/>
      <p:bldP spid="8207" grpId="0" animBg="1"/>
      <p:bldP spid="8208" grpId="0" animBg="1"/>
      <p:bldP spid="8209" grpId="0" animBg="1"/>
      <p:bldP spid="14" grpId="0" animBg="1"/>
      <p:bldP spid="16" grpId="0"/>
      <p:bldP spid="17" grpId="0" animBg="1"/>
      <p:bldP spid="18" grpId="0"/>
      <p:bldP spid="19" grpId="0" animBg="1"/>
      <p:bldP spid="819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Отчет 5 группы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1. Африка омывается с запада Атлантическим океаном, с востока Индийским океаном.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2. Материк Африка омывают:  Средиземное море,  Суэцкий канал, Красное море, Баб - </a:t>
            </a:r>
            <a:r>
              <a:rPr lang="ru-RU" dirty="0" err="1" smtClean="0"/>
              <a:t>элъ</a:t>
            </a:r>
            <a:r>
              <a:rPr lang="ru-RU" dirty="0" smtClean="0"/>
              <a:t> - </a:t>
            </a:r>
            <a:r>
              <a:rPr lang="ru-RU" dirty="0" err="1" smtClean="0"/>
              <a:t>Мандебский</a:t>
            </a:r>
            <a:r>
              <a:rPr lang="ru-RU" dirty="0" smtClean="0"/>
              <a:t> пролив,  </a:t>
            </a:r>
            <a:r>
              <a:rPr lang="ru-RU" dirty="0" err="1" smtClean="0"/>
              <a:t>Аденский</a:t>
            </a:r>
            <a:r>
              <a:rPr lang="ru-RU" dirty="0" smtClean="0"/>
              <a:t> пролив,  </a:t>
            </a:r>
            <a:r>
              <a:rPr lang="ru-RU" dirty="0" err="1" smtClean="0"/>
              <a:t>Мозамбикский</a:t>
            </a:r>
            <a:r>
              <a:rPr lang="ru-RU" dirty="0" smtClean="0"/>
              <a:t>  пролив, Гвинейский залив, Гибралтарский пролив.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3. Береговая линия материка слабо изрезана, на западе глубоко в территорию Африки вдается Гвинейский залив 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4. На </a:t>
            </a:r>
            <a:r>
              <a:rPr lang="ru-RU" dirty="0" err="1" smtClean="0"/>
              <a:t>юго</a:t>
            </a:r>
            <a:r>
              <a:rPr lang="ru-RU" dirty="0" smtClean="0"/>
              <a:t> - востоке материка Африка  расположен остров Мадагаскар .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5. Обозначение морей  и океанов на контурных картах.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04088"/>
            <a:ext cx="8748464" cy="114300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Задание  6 группы. </a:t>
            </a:r>
            <a:b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карте атласа "Физическая карта мира"  </a:t>
            </a:r>
            <a:r>
              <a:rPr lang="ru-RU" sz="2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2-3, определите как  расположен  материк  относительно других  материков.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1. Какие материки расположены близко к Африке? </a:t>
            </a:r>
          </a:p>
          <a:p>
            <a:r>
              <a:rPr lang="ru-RU" dirty="0" smtClean="0"/>
              <a:t>2. Какие материки удалены от  материка  Африка?</a:t>
            </a:r>
          </a:p>
          <a:p>
            <a:r>
              <a:rPr lang="ru-RU" dirty="0" smtClean="0"/>
              <a:t>3 Определите как  расположен  материк  Африка относительно других  материков.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0"/>
            <a:ext cx="961930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трелка вверх 2"/>
          <p:cNvSpPr/>
          <p:nvPr/>
        </p:nvSpPr>
        <p:spPr>
          <a:xfrm rot="5400000">
            <a:off x="2295637" y="2012034"/>
            <a:ext cx="526180" cy="3462286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верх 3"/>
          <p:cNvSpPr/>
          <p:nvPr/>
        </p:nvSpPr>
        <p:spPr>
          <a:xfrm rot="17743297">
            <a:off x="5773214" y="2467692"/>
            <a:ext cx="579116" cy="3558187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/>
          <p:cNvSpPr/>
          <p:nvPr/>
        </p:nvSpPr>
        <p:spPr>
          <a:xfrm>
            <a:off x="4067944" y="3501008"/>
            <a:ext cx="648072" cy="3356992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верх 5"/>
          <p:cNvSpPr/>
          <p:nvPr/>
        </p:nvSpPr>
        <p:spPr>
          <a:xfrm rot="13062727" flipH="1">
            <a:off x="5264274" y="310831"/>
            <a:ext cx="631908" cy="343256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верх 6"/>
          <p:cNvSpPr/>
          <p:nvPr/>
        </p:nvSpPr>
        <p:spPr>
          <a:xfrm rot="7163686">
            <a:off x="2558463" y="702881"/>
            <a:ext cx="464798" cy="3583732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 rot="1753365">
            <a:off x="895485" y="2303296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 С. Америки – Африка на Ю-В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 rot="18601261">
            <a:off x="3934607" y="1450556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 Евразии – Африка на Ю-З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 rot="1555964">
            <a:off x="4518923" y="4120750"/>
            <a:ext cx="3419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 Австралии – Африка на С-В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755576" y="357301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 Ю. Америки – Африка на В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 rot="16200000">
            <a:off x="2718130" y="4994838"/>
            <a:ext cx="3356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 Антарктиды – Африка на 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/>
      <p:bldP spid="12" grpId="0"/>
      <p:bldP spid="13" grpId="0"/>
      <p:bldP spid="14" grpId="0"/>
      <p:bldP spid="1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Отчет 6 группы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1.Близко к Африке расположена Евразия, их разделяет Гибралтарский пролив и Суэцкий канал.</a:t>
            </a:r>
          </a:p>
          <a:p>
            <a:r>
              <a:rPr lang="ru-RU" dirty="0" smtClean="0"/>
              <a:t>2. Северная Америка, Южная Америка, Австралия, Антарктида  удалены от Африки на значительное расстояние. </a:t>
            </a:r>
          </a:p>
          <a:p>
            <a:r>
              <a:rPr lang="ru-RU" dirty="0" smtClean="0"/>
              <a:t>3. Расположение Африки относительно других  материков.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От  Евразии - Африка расположена на </a:t>
            </a:r>
            <a:r>
              <a:rPr lang="ru-RU" dirty="0" err="1" smtClean="0"/>
              <a:t>юго</a:t>
            </a:r>
            <a:r>
              <a:rPr lang="ru-RU" dirty="0" smtClean="0"/>
              <a:t> - западе.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От  Северной Америки  -Африка  расположена на </a:t>
            </a:r>
            <a:r>
              <a:rPr lang="ru-RU" dirty="0" err="1" smtClean="0"/>
              <a:t>юго</a:t>
            </a:r>
            <a:r>
              <a:rPr lang="ru-RU" dirty="0" smtClean="0"/>
              <a:t>  - востоке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От  Южной Америки - Африка   расположена на востоке.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От  Австралии  -  Африка расположена на северо-западе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От  Антарктиды - Африка  расположена на севере.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Ответьте на вопросы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23528" y="620688"/>
            <a:ext cx="8820472" cy="570391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b="1" i="1" dirty="0" smtClean="0"/>
              <a:t>1</a:t>
            </a:r>
            <a:r>
              <a:rPr lang="ru-RU" sz="4900" b="1" i="1" dirty="0" smtClean="0">
                <a:latin typeface="Times New Roman" pitchFamily="18" charset="0"/>
                <a:cs typeface="Times New Roman" pitchFamily="18" charset="0"/>
              </a:rPr>
              <a:t>.1 </a:t>
            </a: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Крайняя северная точка Африки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А) м. Игольный     Б) м.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Бен-Секка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В) м.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Рас-Хафун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Г) м.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Альмади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2. Крайняя восточная точка Африки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А) м. Игольный     Б) м.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Бен-Секка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В) м.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Рас-Хафун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Г) м.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Альмади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3. Протяженность Африки с севера на юг более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А) 6000 км     Б) 7000 км     В) 8000 км    Г) 9000 км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4</a:t>
            </a: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. Африка отделяется от Европы проливом: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Мозамбикским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   Б) Магеллановым  В) Гибралтарским    Г) Баб-эль-Мандебским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5. Нулевой меридиан пересекает Африку: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А) на западе     Б) на востоке     В) посередине     Г) не пересекает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Материк Африка большей частью расположен в полушарии: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А) северном     Б) южном     В) западном     Г) восточном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Территория материка Африка расположена в экваториальном, ___________________, тропических и _____________________ климатических поясах Северного и Южного полушарий. 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8.Благодаря своему географическому положению Африка: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А) самый сухой материк              Б) самый жаркий материк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    В) самый влажный материк        Г) самый холодный материк</a:t>
            </a:r>
          </a:p>
          <a:p>
            <a:pPr>
              <a:buNone/>
            </a:pPr>
            <a:endParaRPr lang="ru-RU" sz="6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Географическое положение Африки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935480"/>
            <a:ext cx="8507288" cy="4389120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Цели :</a:t>
            </a:r>
            <a:endParaRPr lang="ru-RU" dirty="0" smtClean="0"/>
          </a:p>
          <a:p>
            <a:pPr lvl="0"/>
            <a:r>
              <a:rPr lang="ru-RU" dirty="0" smtClean="0"/>
              <a:t>научиться  определять  географическое  положение   материка  по  плану, используя  карты  атласа;</a:t>
            </a:r>
          </a:p>
          <a:p>
            <a:pPr lvl="0"/>
            <a:r>
              <a:rPr lang="ru-RU" dirty="0" smtClean="0"/>
              <a:t>формировать  умение  определять географические   </a:t>
            </a:r>
          </a:p>
          <a:p>
            <a:pPr lvl="0">
              <a:buNone/>
            </a:pPr>
            <a:r>
              <a:rPr lang="ru-RU" dirty="0" smtClean="0"/>
              <a:t>    координаты точек,  протяжённость  материка  с  севера на юг и с запада на восток  в  градусной  мере  и  в километрах;</a:t>
            </a:r>
          </a:p>
          <a:p>
            <a:r>
              <a:rPr lang="ru-RU" dirty="0" smtClean="0"/>
              <a:t>выявить особенности </a:t>
            </a:r>
            <a:r>
              <a:rPr lang="ru-RU" dirty="0" err="1" smtClean="0"/>
              <a:t>физико</a:t>
            </a:r>
            <a:r>
              <a:rPr lang="ru-RU" dirty="0" smtClean="0"/>
              <a:t> – географического положения Африки;</a:t>
            </a:r>
          </a:p>
          <a:p>
            <a:r>
              <a:rPr lang="ru-RU" dirty="0" smtClean="0"/>
              <a:t>установить влияние географического положения на природу материка.</a:t>
            </a:r>
          </a:p>
          <a:p>
            <a:pPr lvl="0"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847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1этап. Самостоятельная работа в группах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507288" cy="558924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sz="34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 1 группы</a:t>
            </a:r>
            <a:r>
              <a:rPr lang="ru-RU" sz="3400" i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Определите положение материка относительно экватора, нулевого меридиана, тропиков, полярных кругов по физической карте мира </a:t>
            </a: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 2 группы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Назовите крайние (северную и южную) точки материка, определите их координаты и протяженность материка в градусах и километрах с севера на юг.</a:t>
            </a:r>
          </a:p>
          <a:p>
            <a:r>
              <a:rPr lang="ru-RU" sz="34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 3 группы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Назовите крайние (западную и восточную) точки материка, определите их координаты и протяженность материка в градусах и километрах  с запада на восток по экватору , северному тропику и от крайней западной до крайней восточной точки.</a:t>
            </a:r>
          </a:p>
          <a:p>
            <a:r>
              <a:rPr lang="ru-RU" sz="34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 4 группы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 карте </a:t>
            </a: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" Климатические пояса и области мира"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определите в каких климатических поясах расположен материк Африка?</a:t>
            </a:r>
          </a:p>
          <a:p>
            <a:r>
              <a:rPr lang="ru-RU" sz="34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 5 группы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Определите какими океанами и морями омывается материк?</a:t>
            </a:r>
          </a:p>
          <a:p>
            <a:r>
              <a:rPr lang="ru-RU" sz="34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  6 группы</a:t>
            </a:r>
            <a:r>
              <a:rPr lang="ru-RU" sz="3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 карте атласа "Физическая карта мира" , определите как  расположен  материк  относительно других  материков.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3172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2 этап. </a:t>
            </a:r>
            <a:br>
              <a:rPr lang="ru-RU" b="1" i="1" dirty="0" smtClean="0"/>
            </a:br>
            <a:r>
              <a:rPr lang="ru-RU" b="1" i="1" dirty="0" smtClean="0"/>
              <a:t>Выступление групп с наработанным материалом в определенном порядке,  корректировка, пояснение учителя, записи в тетрадь.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57278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Задание 1 группы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Определите положение материка относительно экватора, нулевого меридиана, тропиков, полярных кругов по физической карте мира.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Как расположена Африка относительно экватора? В каком полушарии больше? </a:t>
            </a:r>
          </a:p>
          <a:p>
            <a:pPr lvl="0"/>
            <a:r>
              <a:rPr lang="ru-RU" dirty="0" smtClean="0"/>
              <a:t>Как расположена Африка относительно нулевого меридиана? В каком полушарии больше? </a:t>
            </a:r>
          </a:p>
          <a:p>
            <a:pPr lvl="0"/>
            <a:r>
              <a:rPr lang="ru-RU" dirty="0" smtClean="0"/>
              <a:t>Как расположена Африка относительно  северного и южного тропиков?</a:t>
            </a:r>
          </a:p>
          <a:p>
            <a:pPr lvl="0"/>
            <a:r>
              <a:rPr lang="ru-RU" dirty="0" smtClean="0"/>
              <a:t>Как расположена Африка относительно северного и южного полярных кругов?</a:t>
            </a:r>
          </a:p>
          <a:p>
            <a:pPr lvl="0"/>
            <a:r>
              <a:rPr lang="ru-RU" dirty="0" smtClean="0"/>
              <a:t>Сделайте вывод о географическом положении материка и влиянии его на особенности природы.</a:t>
            </a:r>
          </a:p>
          <a:p>
            <a:pPr lvl="0"/>
            <a:r>
              <a:rPr lang="ru-RU" dirty="0" smtClean="0"/>
              <a:t>Составьте творческий отчет о своей работе для других групп.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Африки.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624" y="620688"/>
            <a:ext cx="6516216" cy="5904656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7703840" y="3429000"/>
            <a:ext cx="1440160" cy="648072"/>
          </a:xfrm>
          <a:prstGeom prst="wedgeRoundRectCallout">
            <a:avLst>
              <a:gd name="adj1" fmla="val -112852"/>
              <a:gd name="adj2" fmla="val 4463"/>
              <a:gd name="adj3" fmla="val 16667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экватор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4644008" y="836712"/>
            <a:ext cx="2483768" cy="504056"/>
          </a:xfrm>
          <a:prstGeom prst="wedgeRoundRectCallout">
            <a:avLst>
              <a:gd name="adj1" fmla="val -120435"/>
              <a:gd name="adj2" fmla="val -26625"/>
              <a:gd name="adj3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 smtClean="0"/>
              <a:t>Нулевой меридиан</a:t>
            </a:r>
            <a:endParaRPr lang="ru-RU" dirty="0"/>
          </a:p>
        </p:txBody>
      </p:sp>
      <p:sp>
        <p:nvSpPr>
          <p:cNvPr id="22" name="Двойная стрелка вверх/вниз 21"/>
          <p:cNvSpPr/>
          <p:nvPr/>
        </p:nvSpPr>
        <p:spPr>
          <a:xfrm>
            <a:off x="1259632" y="3717032"/>
            <a:ext cx="6120680" cy="7200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Месяц 27"/>
          <p:cNvSpPr/>
          <p:nvPr/>
        </p:nvSpPr>
        <p:spPr>
          <a:xfrm>
            <a:off x="2699792" y="908720"/>
            <a:ext cx="216024" cy="5688632"/>
          </a:xfrm>
          <a:prstGeom prst="mo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Минус 30"/>
          <p:cNvSpPr/>
          <p:nvPr/>
        </p:nvSpPr>
        <p:spPr>
          <a:xfrm>
            <a:off x="3707904" y="5445224"/>
            <a:ext cx="2520280" cy="36004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Минус 32"/>
          <p:cNvSpPr/>
          <p:nvPr/>
        </p:nvSpPr>
        <p:spPr>
          <a:xfrm>
            <a:off x="467544" y="1628800"/>
            <a:ext cx="6624736" cy="36004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AutoShape 8"/>
          <p:cNvSpPr>
            <a:spLocks noChangeArrowheads="1"/>
          </p:cNvSpPr>
          <p:nvPr/>
        </p:nvSpPr>
        <p:spPr bwMode="auto">
          <a:xfrm>
            <a:off x="7020272" y="5517232"/>
            <a:ext cx="2123728" cy="504056"/>
          </a:xfrm>
          <a:prstGeom prst="wedgeRoundRectCallout">
            <a:avLst>
              <a:gd name="adj1" fmla="val -120435"/>
              <a:gd name="adj2" fmla="val -2662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 smtClean="0"/>
              <a:t>Южный тропик</a:t>
            </a:r>
            <a:endParaRPr lang="ru-RU" dirty="0"/>
          </a:p>
        </p:txBody>
      </p:sp>
      <p:sp>
        <p:nvSpPr>
          <p:cNvPr id="32" name="AutoShape 8"/>
          <p:cNvSpPr>
            <a:spLocks noChangeArrowheads="1"/>
          </p:cNvSpPr>
          <p:nvPr/>
        </p:nvSpPr>
        <p:spPr bwMode="auto">
          <a:xfrm>
            <a:off x="6660232" y="1700808"/>
            <a:ext cx="2483768" cy="504056"/>
          </a:xfrm>
          <a:prstGeom prst="wedgeRoundRectCallout">
            <a:avLst>
              <a:gd name="adj1" fmla="val -120435"/>
              <a:gd name="adj2" fmla="val -2662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 smtClean="0"/>
              <a:t>Северный тропик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3429000"/>
            <a:ext cx="2555776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 flipH="1">
            <a:off x="-180528" y="3429000"/>
            <a:ext cx="290659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Определить</a:t>
            </a:r>
          </a:p>
          <a:p>
            <a:pPr algn="ctr"/>
            <a:r>
              <a:rPr lang="ru-RU" sz="2400" dirty="0" smtClean="0"/>
              <a:t>-как располагается </a:t>
            </a:r>
          </a:p>
          <a:p>
            <a:pPr algn="ctr"/>
            <a:r>
              <a:rPr lang="ru-RU" sz="2400" dirty="0" smtClean="0"/>
              <a:t>относительно экватора, </a:t>
            </a:r>
          </a:p>
          <a:p>
            <a:pPr algn="ctr"/>
            <a:r>
              <a:rPr lang="ru-RU" sz="2400" dirty="0" smtClean="0"/>
              <a:t>нулевого меридиана ,  тропиков, полярных кругов.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22" grpId="0" animBg="1"/>
      <p:bldP spid="28" grpId="0" animBg="1"/>
      <p:bldP spid="31" grpId="0" animBg="1"/>
      <p:bldP spid="33" grpId="0" animBg="1"/>
      <p:bldP spid="34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2876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Отчет1 группы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Определите положение материка относительно экватора, нулевого меридиана, тропиков, полярных кругов по физической карте мира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1.Экватором Африка пересекается почти посередине, но северная часть гораздо шире, поэтому большая часть материка находится в северном полушарии</a:t>
            </a:r>
          </a:p>
          <a:p>
            <a:r>
              <a:rPr lang="ru-RU" dirty="0" smtClean="0"/>
              <a:t>2.Нулевым меридианом Африка пересекается в западной части, наибольшая часть материка находится в восточном полушарии.</a:t>
            </a:r>
          </a:p>
          <a:p>
            <a:r>
              <a:rPr lang="ru-RU" dirty="0" smtClean="0"/>
              <a:t>3.  Материк Африка пересекается в северной части северным тропиком, а в южной- южным.</a:t>
            </a:r>
          </a:p>
          <a:p>
            <a:r>
              <a:rPr lang="ru-RU" dirty="0" smtClean="0"/>
              <a:t>4. Африка удалена от северного и южного полярных кругов.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04088"/>
            <a:ext cx="8748464" cy="1572784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>Задание 2 группы </a:t>
            </a:r>
            <a:br>
              <a:rPr lang="ru-RU" sz="3100" b="1" dirty="0" smtClean="0"/>
            </a:br>
            <a:r>
              <a:rPr lang="ru-RU" sz="3100" b="1" dirty="0" smtClean="0"/>
              <a:t> Назовите крайние (северную и южную) точки материка, определите их координаты и протяженность материка в градусах и километрах с севера на юг.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1.  Назовите крайнюю северную точку материка Африка, определите её географические координаты.</a:t>
            </a:r>
          </a:p>
          <a:p>
            <a:r>
              <a:rPr lang="ru-RU" dirty="0" smtClean="0"/>
              <a:t>2. Назовите крайнюю южную точку материка Африка, определите её географические координаты.</a:t>
            </a:r>
          </a:p>
          <a:p>
            <a:r>
              <a:rPr lang="ru-RU" dirty="0" smtClean="0"/>
              <a:t>3. Используя  показатели широты  данных точек, определите протяженность материка в градусах с севера на юг.</a:t>
            </a:r>
          </a:p>
          <a:p>
            <a:r>
              <a:rPr lang="ru-RU" dirty="0" smtClean="0"/>
              <a:t>4.  Определите протяженность материка Африка с севера на юг,  в километрах , если известно,  что1 </a:t>
            </a:r>
            <a:r>
              <a:rPr lang="ru-RU" baseline="30000" dirty="0" smtClean="0"/>
              <a:t>0</a:t>
            </a:r>
            <a:r>
              <a:rPr lang="ru-RU" dirty="0" smtClean="0"/>
              <a:t> длины дуги по меридиану   равен 111,3 км.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501</TotalTime>
  <Words>1228</Words>
  <Application>Microsoft Office PowerPoint</Application>
  <PresentationFormat>Экран (4:3)</PresentationFormat>
  <Paragraphs>237</Paragraphs>
  <Slides>27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Поток</vt:lpstr>
      <vt:lpstr>Слайд 1</vt:lpstr>
      <vt:lpstr>Урок: Географическое положение Африки</vt:lpstr>
      <vt:lpstr>Географическое положение Африки</vt:lpstr>
      <vt:lpstr>1этап. Самостоятельная работа в группах </vt:lpstr>
      <vt:lpstr>   2 этап.  Выступление групп с наработанным материалом в определенном порядке,  корректировка, пояснение учителя, записи в тетрадь.   </vt:lpstr>
      <vt:lpstr>Задание 1 группы   Определите положение материка относительно экватора, нулевого меридиана, тропиков, полярных кругов по физической карте мира. </vt:lpstr>
      <vt:lpstr>Африки.</vt:lpstr>
      <vt:lpstr>Отчет1 группы   Определите положение материка относительно экватора, нулевого меридиана, тропиков, полярных кругов по физической карте мира. </vt:lpstr>
      <vt:lpstr>Задание 2 группы   Назовите крайние (северную и южную) точки материка, определите их координаты и протяженность материка в градусах и километрах с севера на юг. </vt:lpstr>
      <vt:lpstr>Слайд 10</vt:lpstr>
      <vt:lpstr>  Отчет2 группы    </vt:lpstr>
      <vt:lpstr>Слайд 12</vt:lpstr>
      <vt:lpstr>Задание 3 группы Назовите крайние (западную и восточную) точки материка, определите их координаты и протяженность материка в градусах и километрах  с запада на восток по экватору и северному тропику.  </vt:lpstr>
      <vt:lpstr>Слайд 14</vt:lpstr>
      <vt:lpstr>Отчет 3 группы</vt:lpstr>
      <vt:lpstr>Отчет 3 группы. </vt:lpstr>
      <vt:lpstr>Слайд 17</vt:lpstr>
      <vt:lpstr>Задание 4 группы      </vt:lpstr>
      <vt:lpstr>Климатические пояса Африки</vt:lpstr>
      <vt:lpstr>Отчет 4 группы</vt:lpstr>
      <vt:lpstr>Задание 5 группы  Определите какими океанами и морями омывается материк? </vt:lpstr>
      <vt:lpstr>Слайд 22</vt:lpstr>
      <vt:lpstr>Отчет 5 группы</vt:lpstr>
      <vt:lpstr>Задание  6 группы.  По карте атласа "Физическая карта мира"  стр  2-3, определите как  расположен  материк  относительно других  материков.  </vt:lpstr>
      <vt:lpstr>Слайд 25</vt:lpstr>
      <vt:lpstr>Отчет 6 группы</vt:lpstr>
      <vt:lpstr>Ответьте на вопросы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Костик</dc:creator>
  <cp:lastModifiedBy>Tata</cp:lastModifiedBy>
  <cp:revision>18</cp:revision>
  <dcterms:created xsi:type="dcterms:W3CDTF">2013-03-17T09:35:49Z</dcterms:created>
  <dcterms:modified xsi:type="dcterms:W3CDTF">2014-03-05T17:27:23Z</dcterms:modified>
</cp:coreProperties>
</file>