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2"/>
  </p:notesMasterIdLst>
  <p:sldIdLst>
    <p:sldId id="256" r:id="rId2"/>
    <p:sldId id="337" r:id="rId3"/>
    <p:sldId id="338" r:id="rId4"/>
    <p:sldId id="336" r:id="rId5"/>
    <p:sldId id="339" r:id="rId6"/>
    <p:sldId id="340" r:id="rId7"/>
    <p:sldId id="341" r:id="rId8"/>
    <p:sldId id="342" r:id="rId9"/>
    <p:sldId id="345" r:id="rId10"/>
    <p:sldId id="343" r:id="rId11"/>
    <p:sldId id="344" r:id="rId12"/>
    <p:sldId id="348" r:id="rId13"/>
    <p:sldId id="346" r:id="rId14"/>
    <p:sldId id="350" r:id="rId15"/>
    <p:sldId id="330" r:id="rId16"/>
    <p:sldId id="257" r:id="rId17"/>
    <p:sldId id="315" r:id="rId18"/>
    <p:sldId id="316" r:id="rId19"/>
    <p:sldId id="317" r:id="rId20"/>
    <p:sldId id="329" r:id="rId21"/>
    <p:sldId id="288" r:id="rId22"/>
    <p:sldId id="318" r:id="rId23"/>
    <p:sldId id="285" r:id="rId24"/>
    <p:sldId id="284" r:id="rId25"/>
    <p:sldId id="289" r:id="rId26"/>
    <p:sldId id="286" r:id="rId27"/>
    <p:sldId id="290" r:id="rId28"/>
    <p:sldId id="287" r:id="rId29"/>
    <p:sldId id="291" r:id="rId30"/>
    <p:sldId id="295" r:id="rId31"/>
    <p:sldId id="293" r:id="rId32"/>
    <p:sldId id="292" r:id="rId33"/>
    <p:sldId id="294" r:id="rId34"/>
    <p:sldId id="296" r:id="rId35"/>
    <p:sldId id="298" r:id="rId36"/>
    <p:sldId id="297" r:id="rId37"/>
    <p:sldId id="331" r:id="rId38"/>
    <p:sldId id="335" r:id="rId39"/>
    <p:sldId id="314" r:id="rId40"/>
    <p:sldId id="325" r:id="rId41"/>
    <p:sldId id="301" r:id="rId42"/>
    <p:sldId id="303" r:id="rId43"/>
    <p:sldId id="326" r:id="rId44"/>
    <p:sldId id="311" r:id="rId45"/>
    <p:sldId id="328" r:id="rId46"/>
    <p:sldId id="332" r:id="rId47"/>
    <p:sldId id="283" r:id="rId48"/>
    <p:sldId id="300" r:id="rId49"/>
    <p:sldId id="304" r:id="rId50"/>
    <p:sldId id="306" r:id="rId51"/>
    <p:sldId id="305" r:id="rId52"/>
    <p:sldId id="312" r:id="rId53"/>
    <p:sldId id="313" r:id="rId54"/>
    <p:sldId id="310" r:id="rId55"/>
    <p:sldId id="309" r:id="rId56"/>
    <p:sldId id="308" r:id="rId57"/>
    <p:sldId id="307" r:id="rId58"/>
    <p:sldId id="302" r:id="rId59"/>
    <p:sldId id="260" r:id="rId60"/>
    <p:sldId id="334" r:id="rId61"/>
    <p:sldId id="261" r:id="rId62"/>
    <p:sldId id="272" r:id="rId63"/>
    <p:sldId id="273" r:id="rId64"/>
    <p:sldId id="274" r:id="rId65"/>
    <p:sldId id="275" r:id="rId66"/>
    <p:sldId id="276" r:id="rId67"/>
    <p:sldId id="333" r:id="rId68"/>
    <p:sldId id="259" r:id="rId69"/>
    <p:sldId id="351" r:id="rId70"/>
    <p:sldId id="258" r:id="rId7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32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5631" autoAdjust="0"/>
  </p:normalViewPr>
  <p:slideViewPr>
    <p:cSldViewPr>
      <p:cViewPr varScale="1">
        <p:scale>
          <a:sx n="67" d="100"/>
          <a:sy n="67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EFDC18-99CE-4634-87E1-287E37102749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BBE6CA-A74F-4245-B2F5-F06D87A35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F51F5C-5E3C-40C9-82F3-63FC125E4CF1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A1BEEC-A95C-4BD4-A69B-6D2CAA8D46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7BC5B-FA05-4A8E-9B6A-6D5952CDA427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4DC4D-0A03-4EFD-B79D-FB2D8F98C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2C6EF-5E15-4D98-B9E7-7A5DAC223372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D21CE-FC97-4024-BCEE-7EFE3B4B0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6BA46-DBEC-430A-A083-1A0BDE5E15F7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668E0-2118-427A-BD17-AB945D9F2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9F3DF-7F8B-4743-9712-09DFB9696F05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2085C-3F84-4063-A65C-6EFAFC59F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9616F-71C6-49E6-A601-96CF02D64F05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29ABF-A147-4EA1-8BD4-D718D9DFD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0640-C709-4AC2-9B00-04A4E4A5170B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CB65-B794-4453-8957-E5B8E9249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9AD6A-9052-46BD-B13F-2FC57E98D817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30548-DBBF-408B-AF23-EE468E30F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D2BE2-251A-45A2-88D0-B547ED9657C8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B5F6A-9D85-41CD-89DE-A88F0E5EE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863DE-A952-4842-AD44-F82ADBAFE6B2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23582-17A2-4EB1-86BD-037D8935D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2B6E1-A134-4A2B-BCF5-622828EE963E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38AE5-E01C-4099-B7F1-4AE8A2DFA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A03B0-B342-4F03-9021-0BEE33AB48E3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90752-F01F-40E3-873B-940EB92CEC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B86045-0043-4FD8-88D7-612C98CC625D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8DC5E3-9A0D-4D72-A662-31AB9F7B3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207" r:id="rId2"/>
    <p:sldLayoutId id="2147484216" r:id="rId3"/>
    <p:sldLayoutId id="2147484208" r:id="rId4"/>
    <p:sldLayoutId id="2147484209" r:id="rId5"/>
    <p:sldLayoutId id="2147484210" r:id="rId6"/>
    <p:sldLayoutId id="2147484211" r:id="rId7"/>
    <p:sldLayoutId id="2147484212" r:id="rId8"/>
    <p:sldLayoutId id="2147484217" r:id="rId9"/>
    <p:sldLayoutId id="2147484213" r:id="rId10"/>
    <p:sldLayoutId id="21474842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83;&#1103;%20&#1082;&#1086;&#1085;&#1082;&#1091;&#1088;&#1089;&#1072;%20&#1055;&#1077;&#1088;&#1074;&#1086;&#1077;%20&#1089;&#1077;&#1085;&#1090;&#1103;&#1073;&#1088;&#1103;\&#1055;&#1088;&#1077;&#1079;&#1077;&#1085;&#1090;&#1072;&#1094;&#1080;&#1103;\&#1076;&#1086;&#1088;&#1086;&#1075;&#1086;&#1102;%20&#1076;&#1086;&#1073;&#1088;&#1072;%20&#1084;&#1088;3.mp3" TargetMode="Externa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mba.ru/ru/diary/post.phtml?user_id=202290529&amp;post_id=423&amp;offset=10" TargetMode="External"/><Relationship Id="rId13" Type="http://schemas.openxmlformats.org/officeDocument/2006/relationships/hyperlink" Target="http://book-rosman.livejournal.com/14553.html" TargetMode="External"/><Relationship Id="rId3" Type="http://schemas.openxmlformats.org/officeDocument/2006/relationships/hyperlink" Target="http://www.liveinternet.ru/users/bonoooooo/post108427054/" TargetMode="External"/><Relationship Id="rId7" Type="http://schemas.openxmlformats.org/officeDocument/2006/relationships/hyperlink" Target="http://illustrators.ru/illustrations/366922" TargetMode="External"/><Relationship Id="rId12" Type="http://schemas.openxmlformats.org/officeDocument/2006/relationships/hyperlink" Target="http://kid-home-lib.livejournal.com/327760.html" TargetMode="External"/><Relationship Id="rId2" Type="http://schemas.openxmlformats.org/officeDocument/2006/relationships/hyperlink" Target="http://www.planetaskazok.ru/gauf/kalifaistgaufskz?start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llustrators.ru/illustrations/369678" TargetMode="External"/><Relationship Id="rId11" Type="http://schemas.openxmlformats.org/officeDocument/2006/relationships/hyperlink" Target="http://fantastic-art.ru/illustrations/book-illustrations/malenkiy-muk-illyustratsii-olega-kominarets/" TargetMode="External"/><Relationship Id="rId5" Type="http://schemas.openxmlformats.org/officeDocument/2006/relationships/hyperlink" Target="https://freelance.ru/users/Mill-a/?work=1138126" TargetMode="External"/><Relationship Id="rId10" Type="http://schemas.openxmlformats.org/officeDocument/2006/relationships/hyperlink" Target="http://forum.olgagavva.com/1/0791/1485-Knizhnye-illjustracii.html" TargetMode="External"/><Relationship Id="rId4" Type="http://schemas.openxmlformats.org/officeDocument/2006/relationships/hyperlink" Target="http://www.fairyroom.ru/?p=43" TargetMode="External"/><Relationship Id="rId9" Type="http://schemas.openxmlformats.org/officeDocument/2006/relationships/hyperlink" Target="http://www.proza.ru/2011/05/12/956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1371600"/>
            <a:ext cx="5328592" cy="1828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Литературная игра по сказкам</a:t>
            </a:r>
            <a:b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Вильгельма </a:t>
            </a:r>
            <a:r>
              <a:rPr lang="ru-RU" sz="4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Гауфа</a:t>
            </a:r>
            <a:endParaRPr lang="ru-RU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300663"/>
            <a:ext cx="7854950" cy="936625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ru-RU" sz="2200" dirty="0" smtClean="0"/>
              <a:t>Подготовила  Воробьева Зоя Фёдоровна, учитель русского языка и литературы МОУ   «</a:t>
            </a:r>
            <a:r>
              <a:rPr lang="ru-RU" sz="2200" dirty="0" err="1" smtClean="0"/>
              <a:t>Медновская</a:t>
            </a:r>
            <a:r>
              <a:rPr lang="ru-RU" sz="2200" dirty="0" smtClean="0"/>
              <a:t> СОШ» Калининского района Тверской области</a:t>
            </a:r>
          </a:p>
        </p:txBody>
      </p:sp>
      <p:pic>
        <p:nvPicPr>
          <p:cNvPr id="5124" name="Picture 4" descr="I:\для конкурса\Рисунок1.jpg"/>
          <p:cNvPicPr>
            <a:picLocks noChangeAspect="1" noChangeArrowheads="1"/>
          </p:cNvPicPr>
          <p:nvPr/>
        </p:nvPicPr>
        <p:blipFill>
          <a:blip r:embed="rId2" cstate="print"/>
          <a:srcRect l="3784" t="4691" r="5675" b="4691"/>
          <a:stretch>
            <a:fillRect/>
          </a:stretch>
        </p:blipFill>
        <p:spPr bwMode="auto">
          <a:xfrm rot="-660000">
            <a:off x="522108" y="1315497"/>
            <a:ext cx="2894542" cy="350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C:\Documents and Settings\admin\Рабочий стол\5 класс\Рисунок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25538"/>
            <a:ext cx="31908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14813" y="1428750"/>
            <a:ext cx="45720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/>
              <a:t>Второй сборник писателя – </a:t>
            </a:r>
            <a:r>
              <a:rPr lang="ru-RU" sz="2400" b="1" dirty="0"/>
              <a:t>«Александрийский шейх и его невольники» - </a:t>
            </a:r>
            <a:r>
              <a:rPr lang="ru-RU" sz="2400" dirty="0"/>
              <a:t>выходит в 1827 году. И именно с этого времени читатели начали переживать за пригожего </a:t>
            </a:r>
            <a:r>
              <a:rPr lang="ru-RU" sz="2400" dirty="0" err="1"/>
              <a:t>Якоба</a:t>
            </a:r>
            <a:r>
              <a:rPr lang="ru-RU" sz="2400" dirty="0"/>
              <a:t>, превратившегося в носатого уродца карлика Носа.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Documents and Settings\admin\Рабочий стол\5 класс\Рисунок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3914775" cy="541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4357688" y="1000125"/>
            <a:ext cx="45720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Последний сборник </a:t>
            </a:r>
            <a:r>
              <a:rPr lang="ru-RU" sz="2400" b="1"/>
              <a:t>«Харчевник в Шпессаре» </a:t>
            </a:r>
            <a:r>
              <a:rPr lang="ru-RU" sz="2400"/>
              <a:t>(1828) был опубликован уже после смерти автора. Вошедшая в него сказка </a:t>
            </a:r>
            <a:r>
              <a:rPr lang="ru-RU" sz="2400" b="1"/>
              <a:t>«Холодное сердце» </a:t>
            </a:r>
            <a:r>
              <a:rPr lang="ru-RU" sz="2400"/>
              <a:t>отличается  какой – то особой музыкальностью. Может быть, поэтому ее часто называют симфонией. Главная мысль этой сказки: лучше оставаться бедным, чем быть богатым, но обладать холодным сердцем.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3929063" y="2143116"/>
            <a:ext cx="49291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В 1827 году </a:t>
            </a:r>
            <a:r>
              <a:rPr lang="ru-RU" sz="2400" dirty="0" err="1"/>
              <a:t>Гауф</a:t>
            </a:r>
            <a:r>
              <a:rPr lang="ru-RU" sz="2400" dirty="0"/>
              <a:t> неожиданно заболел. Врачи предполагали тиф. Помочь ему не смогли, и вскоре писателя – сказочника не стало. Ему было 24 года</a:t>
            </a:r>
          </a:p>
        </p:txBody>
      </p:sp>
      <p:pic>
        <p:nvPicPr>
          <p:cNvPr id="1026" name="Picture 2" descr="C:\Users\Admin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567113" cy="3917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714356"/>
            <a:ext cx="45053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5" y="1357313"/>
            <a:ext cx="3857625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/>
              <a:t>Своеобразным памятником </a:t>
            </a:r>
            <a:r>
              <a:rPr lang="ru-RU" sz="2400" dirty="0" err="1"/>
              <a:t>Гауфу</a:t>
            </a:r>
            <a:r>
              <a:rPr lang="ru-RU" sz="2400" dirty="0"/>
              <a:t> стал замок «Лихтенштейн», построенный в 1840 году по  распоряжению герцога Вильгельма фон </a:t>
            </a:r>
            <a:r>
              <a:rPr lang="ru-RU" sz="2400" dirty="0" err="1"/>
              <a:t>Ураха</a:t>
            </a:r>
            <a:r>
              <a:rPr lang="ru-RU" sz="2400" dirty="0"/>
              <a:t>, находящегося под впечатлением от исторического романа </a:t>
            </a:r>
            <a:r>
              <a:rPr lang="ru-RU" sz="2400" dirty="0" err="1"/>
              <a:t>Гауфа</a:t>
            </a:r>
            <a:r>
              <a:rPr lang="ru-RU" sz="2400" dirty="0"/>
              <a:t> «Лихтенштейн»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5429250" y="571500"/>
            <a:ext cx="3714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В Байрсброне находится «Музей сказок Вильгельма Гауфа» (нем. Hauffs Märchenmuseum).</a:t>
            </a:r>
          </a:p>
        </p:txBody>
      </p:sp>
      <p:pic>
        <p:nvPicPr>
          <p:cNvPr id="18435" name="Picture 12" descr="C:\Documents and Settings\admin\Рабочий стол\5 класс\Рисунок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2786063"/>
            <a:ext cx="2616200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5"/>
          <p:cNvSpPr>
            <a:spLocks noChangeArrowheads="1"/>
          </p:cNvSpPr>
          <p:nvPr/>
        </p:nvSpPr>
        <p:spPr bwMode="auto">
          <a:xfrm>
            <a:off x="571500" y="5143500"/>
            <a:ext cx="5000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В городе Ноенбурге есть музей сказки «Холодное сердце».</a:t>
            </a:r>
          </a:p>
        </p:txBody>
      </p:sp>
      <p:pic>
        <p:nvPicPr>
          <p:cNvPr id="18437" name="Picture 11" descr="C:\Documents and Settings\admin\Рабочий стол\5 класс\Рисунок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642938"/>
            <a:ext cx="46132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Прямоугольник 7"/>
          <p:cNvSpPr>
            <a:spLocks noChangeArrowheads="1"/>
          </p:cNvSpPr>
          <p:nvPr/>
        </p:nvSpPr>
        <p:spPr bwMode="auto">
          <a:xfrm>
            <a:off x="357188" y="3714750"/>
            <a:ext cx="5429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Памятник Вильгельму Гауфу</a:t>
            </a:r>
          </a:p>
          <a:p>
            <a:pPr algn="ctr"/>
            <a:r>
              <a:rPr lang="ru-RU" sz="2400"/>
              <a:t> около замка Лихтенштейн недалеко от Штутгарта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64163" y="836613"/>
            <a:ext cx="3240087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Конкурс 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916113"/>
            <a:ext cx="3357585" cy="1447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Будем знакомы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4075" y="692150"/>
            <a:ext cx="439261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Кто я 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850" y="2420938"/>
            <a:ext cx="7993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C00000"/>
                </a:solidFill>
                <a:latin typeface="+mn-lt"/>
              </a:rPr>
              <a:t>4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  В детстве я совершил большую ошибку.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825" y="2997200"/>
            <a:ext cx="81375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C00000"/>
                </a:solidFill>
                <a:latin typeface="+mn-lt"/>
              </a:rPr>
              <a:t>3 б.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Однажды мне очень хотелось посмотреть на себя в зеркало.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850" y="4005263"/>
            <a:ext cx="864076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C00000"/>
                </a:solidFill>
                <a:latin typeface="+mn-lt"/>
              </a:rPr>
              <a:t>2 б.  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Я научился печь хлеб из солнечных пылинок.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3850" y="4652963"/>
            <a:ext cx="85693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C00000"/>
                </a:solidFill>
                <a:latin typeface="+mn-lt"/>
              </a:rPr>
              <a:t>1 б.  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Я два года жил во дворце и готовил блюда для  самого герцога.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388" y="1341438"/>
            <a:ext cx="80645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C00000"/>
                </a:solidFill>
                <a:latin typeface="+mn-lt"/>
              </a:rPr>
              <a:t>5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 О моей жизни можно сказать: «Не было бы счастья, да несчастье помогло».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48263" y="5516563"/>
            <a:ext cx="338455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 err="1">
                <a:solidFill>
                  <a:srgbClr val="C00000"/>
                </a:solidFill>
                <a:latin typeface="+mj-lt"/>
              </a:rPr>
              <a:t>Якоб</a:t>
            </a: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4075" y="765175"/>
            <a:ext cx="43926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Кто я 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750" y="1628775"/>
            <a:ext cx="77771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5 б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Я кое-что понимаю в колдовстве.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750" y="2420938"/>
            <a:ext cx="8135938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4 б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 Мой отец – великий волшебник </a:t>
            </a: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Веттербок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, повелитель бурь.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188" y="3573463"/>
            <a:ext cx="75612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3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 Мой отец научил меня узнавать травы.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750" y="4292600"/>
            <a:ext cx="79930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2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  Я чуть не погибла на королевской кухне.         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188" y="5084763"/>
            <a:ext cx="81375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1 б.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Меня спас очень добрый юноша по имени </a:t>
            </a: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Якоб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9700" y="5732463"/>
            <a:ext cx="266541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 err="1">
                <a:solidFill>
                  <a:srgbClr val="C00000"/>
                </a:solidFill>
                <a:latin typeface="+mj-lt"/>
              </a:rPr>
              <a:t>Мими</a:t>
            </a: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32138" y="836613"/>
            <a:ext cx="33845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Кто я 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850" y="1628775"/>
            <a:ext cx="7993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5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В детстве меня ничему не обучали.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850" y="2420938"/>
            <a:ext cx="80645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4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 Я рано остался сиротой.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850" y="3213100"/>
            <a:ext cx="86407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3 б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  Мне пришлось много путешествовать по свету</a:t>
            </a:r>
            <a:r>
              <a:rPr lang="ru-RU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3850" y="3860800"/>
            <a:ext cx="81359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2 б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Однажды меня обвинили в воровстве.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850" y="4724400"/>
            <a:ext cx="81359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1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У меня есть волшебные туфли и тросточка.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4663" y="5445125"/>
            <a:ext cx="3959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Маленький Мук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00338" y="836613"/>
            <a:ext cx="3816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Кто я 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188" y="1484313"/>
            <a:ext cx="8281987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5 б.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Однажды я очень пострадал от своего любопытства.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188" y="2133600"/>
            <a:ext cx="80645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4б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Я питаю слабость к старинным рукописям и собираю их для своей библиотеки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188" y="3213100"/>
            <a:ext cx="79216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3 б.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Я готов, рискуя жизнью, броситься навстречу опасности</a:t>
            </a:r>
            <a:r>
              <a:rPr lang="ru-RU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188" y="4149725"/>
            <a:ext cx="80645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2 б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Мне пришлось предложить руку и сердце необыкновенной невесте</a:t>
            </a:r>
            <a:r>
              <a:rPr lang="ru-RU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188" y="5229225"/>
            <a:ext cx="79930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1 б.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Какое-то время я был птицей.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48263" y="5805488"/>
            <a:ext cx="28797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Калиф Хасид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00125" y="928688"/>
            <a:ext cx="5429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</a:rPr>
              <a:t>Верите ли вы, что 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1714500"/>
            <a:ext cx="82153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1. Вильгельм </a:t>
            </a:r>
            <a:r>
              <a:rPr lang="ru-RU" sz="2800" b="1" i="1" dirty="0" err="1">
                <a:solidFill>
                  <a:schemeClr val="bg2">
                    <a:lumMod val="50000"/>
                  </a:schemeClr>
                </a:solidFill>
              </a:rPr>
              <a:t>Гауф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 – немецкий сказочник.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2286000"/>
            <a:ext cx="82867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2. Он прожил долгую жизнь и умер глубоким стариком.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0063" y="3143250"/>
            <a:ext cx="8358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3. Сочинять сказки он начал ещё в детстве.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63" y="3714750"/>
            <a:ext cx="864393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4.Сказки он сочинял для своих воспитанников.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63" y="4643438"/>
            <a:ext cx="77660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5. </a:t>
            </a:r>
            <a:r>
              <a:rPr lang="ru-RU" sz="2800" b="1" i="1" dirty="0" err="1">
                <a:solidFill>
                  <a:schemeClr val="bg2">
                    <a:lumMod val="50000"/>
                  </a:schemeClr>
                </a:solidFill>
              </a:rPr>
              <a:t>Гауф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 много путешествовал, побывал </a:t>
            </a:r>
          </a:p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в Америке, Африке, на Востоке.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" y="5715000"/>
            <a:ext cx="79787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6. В Германии есть  Музей сказок В. </a:t>
            </a:r>
            <a:r>
              <a:rPr lang="ru-RU" sz="2800" b="1" i="1" dirty="0" err="1">
                <a:solidFill>
                  <a:schemeClr val="bg2">
                    <a:lumMod val="50000"/>
                  </a:schemeClr>
                </a:solidFill>
              </a:rPr>
              <a:t>Гауфа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052513"/>
            <a:ext cx="40322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867400" y="836613"/>
            <a:ext cx="2665413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Конкурс 2</a:t>
            </a:r>
          </a:p>
        </p:txBody>
      </p:sp>
      <p:pic>
        <p:nvPicPr>
          <p:cNvPr id="5" name="Picture 16" descr="C:\Documents and Settings\admin\Рабочий стол\сказки Гауфа\0_85a23_cac3b381_XL.jpg"/>
          <p:cNvPicPr>
            <a:picLocks noChangeAspect="1" noChangeArrowheads="1"/>
          </p:cNvPicPr>
          <p:nvPr/>
        </p:nvPicPr>
        <p:blipFill>
          <a:blip r:embed="rId3" cstate="email"/>
          <a:srcRect r="51690"/>
          <a:stretch>
            <a:fillRect/>
          </a:stretch>
        </p:blipFill>
        <p:spPr bwMode="auto">
          <a:xfrm>
            <a:off x="467544" y="1556792"/>
            <a:ext cx="3667480" cy="453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C:\Documents and Settings\admin\Рабочий стол\сказки Гауфа\0_85a23_cac3b381_XL.jpg"/>
          <p:cNvPicPr>
            <a:picLocks noChangeAspect="1" noChangeArrowheads="1"/>
          </p:cNvPicPr>
          <p:nvPr/>
        </p:nvPicPr>
        <p:blipFill>
          <a:blip r:embed="rId3" cstate="email"/>
          <a:srcRect l="52164"/>
          <a:stretch>
            <a:fillRect/>
          </a:stretch>
        </p:blipFill>
        <p:spPr bwMode="auto">
          <a:xfrm>
            <a:off x="4932040" y="1556792"/>
            <a:ext cx="3631473" cy="453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76375" y="1196975"/>
            <a:ext cx="7056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В каком городе жил Маленький Мук?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0113" y="2636838"/>
            <a:ext cx="28082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 Багдаде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1550" y="3573463"/>
            <a:ext cx="31686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 </a:t>
            </a: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Никее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088" y="4581525"/>
            <a:ext cx="32400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 Шварцвальде </a:t>
            </a:r>
          </a:p>
        </p:txBody>
      </p:sp>
      <p:pic>
        <p:nvPicPr>
          <p:cNvPr id="25607" name="Picture 8" descr="I:\сказки Гауфа\для конкурса\для сжатия\Рисуно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2276475"/>
            <a:ext cx="42862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9" descr="Гауф_Маленький Мук_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2" grpId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95513" y="1196975"/>
            <a:ext cx="576103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Настоящее имя Маленького Мука</a:t>
            </a:r>
          </a:p>
        </p:txBody>
      </p:sp>
      <p:pic>
        <p:nvPicPr>
          <p:cNvPr id="10" name="Picture 2" descr="C:\Documents and Settings\читатель\Рабочий стол\гауф_маленький му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808" y="2276872"/>
            <a:ext cx="3483494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23850" y="2997200"/>
            <a:ext cx="21605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Муфта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088" y="4941888"/>
            <a:ext cx="24495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Мухтияр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00788" y="5300663"/>
            <a:ext cx="1871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Мукра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pic>
        <p:nvPicPr>
          <p:cNvPr id="8" name="Рисунок 9" descr="Гауф_Маленький Мук_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92275" y="1052513"/>
            <a:ext cx="6767513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 относились дворовые мальчики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 Маленькому Муку?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4213" y="3644900"/>
            <a:ext cx="43926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Его все дразнили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0825" y="2636838"/>
            <a:ext cx="54737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Любили слушать его сказки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5288" y="4941888"/>
            <a:ext cx="44640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Уважали и немного побаивались</a:t>
            </a:r>
          </a:p>
        </p:txBody>
      </p:sp>
      <p:pic>
        <p:nvPicPr>
          <p:cNvPr id="14344" name="Picture 8" descr="I:\сказки Гауфа\для конкурса\для сжатия\Рисунок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060848"/>
            <a:ext cx="3448050" cy="466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8" descr="C:\Documents and Settings\admin\Рабочий стол\5 класс\134234079331095294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916832"/>
            <a:ext cx="3546443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Гауф_Маленький Мук_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76375" y="1557338"/>
            <a:ext cx="7272338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Что получил Маленький Мук после смерти отца?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188" y="4221163"/>
            <a:ext cx="32400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Штаны и куртку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188" y="2781300"/>
            <a:ext cx="4176712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Куртку и старые шлёпанцы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188" y="5373688"/>
            <a:ext cx="35290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Штаны и тюрбан </a:t>
            </a:r>
          </a:p>
        </p:txBody>
      </p:sp>
      <p:pic>
        <p:nvPicPr>
          <p:cNvPr id="15368" name="Picture 8" descr="I:\сказки Гауфа\для конкурса\для сжатия\Рисунок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000372"/>
            <a:ext cx="4638675" cy="305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1" grpId="1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619250" y="1412875"/>
            <a:ext cx="6913563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 Маленький Мук попал к старухе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Ахавзи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(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Ахвази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)?</a:t>
            </a:r>
            <a:r>
              <a:rPr lang="ru-RU" dirty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850" y="2708275"/>
            <a:ext cx="4319588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Он помог ей донести покупки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288" y="3789363"/>
            <a:ext cx="39608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Она пригласила его в гости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5288" y="4941888"/>
            <a:ext cx="41767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Она устраивала обеды для своих питомцев</a:t>
            </a:r>
          </a:p>
        </p:txBody>
      </p:sp>
      <p:pic>
        <p:nvPicPr>
          <p:cNvPr id="3074" name="Picture 2" descr="C:\Users\Admin\Downloads\c917f2e28f48.jpg"/>
          <p:cNvPicPr>
            <a:picLocks noChangeAspect="1" noChangeArrowheads="1"/>
          </p:cNvPicPr>
          <p:nvPr/>
        </p:nvPicPr>
        <p:blipFill>
          <a:blip r:embed="rId3" cstate="print"/>
          <a:srcRect l="6047" t="5906" r="8315" b="9449"/>
          <a:stretch>
            <a:fillRect/>
          </a:stretch>
        </p:blipFill>
        <p:spPr bwMode="auto">
          <a:xfrm>
            <a:off x="5286380" y="2143116"/>
            <a:ext cx="3262808" cy="4127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7" grpId="0"/>
      <p:bldP spid="1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19250" y="981075"/>
            <a:ext cx="61214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Какие животные жили в доме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старухи?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550" y="2565400"/>
            <a:ext cx="30956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Змеи и кошки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7088" y="3284538"/>
            <a:ext cx="36004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4 кошки и 2 кота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08625" y="2928935"/>
            <a:ext cx="3384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Кошки и собаки </a:t>
            </a:r>
          </a:p>
        </p:txBody>
      </p:sp>
      <p:pic>
        <p:nvPicPr>
          <p:cNvPr id="17418" name="Picture 10" descr="I:\сказки Гауфа\для конкурса\для сжатия\Рисунок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838700"/>
            <a:ext cx="22098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8" name="Picture 12" descr="I:\сказки Гауфа\для конкурса\для сжатия\Рисунок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5445125"/>
            <a:ext cx="15811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13" descr="I:\сказки Гауфа\для конкурса\для сжатия\Рисунок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221088"/>
            <a:ext cx="3495675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6" grpId="0"/>
      <p:bldP spid="17" grpId="0"/>
      <p:bldP spid="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195513" y="1341438"/>
            <a:ext cx="619283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Какую работу не выполнял Мук в доме 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Ахавзи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650" y="2708275"/>
            <a:ext cx="74168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Расчёсывал кошкам шёрстку и втирал драгоценные мази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5650" y="3716338"/>
            <a:ext cx="6769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На ночь рассказывал кошкам сказки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7088" y="5157788"/>
            <a:ext cx="66976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Укладывал кошек спать на шёлковые подушечки под тёплые одеяльца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4" grpId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59113" y="1125538"/>
            <a:ext cx="511333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Кто показал Муку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секретную комнату?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95738" y="2708275"/>
            <a:ext cx="42481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Его любимый кот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67175" y="3571877"/>
            <a:ext cx="42497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Маленькая собачка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40200" y="5084763"/>
            <a:ext cx="21605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Старуха  </a:t>
            </a:r>
          </a:p>
        </p:txBody>
      </p:sp>
      <p:pic>
        <p:nvPicPr>
          <p:cNvPr id="19465" name="Picture 9" descr="I:\сказки Гауфа\для конкурса\для сжатия\Рисунок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786322"/>
            <a:ext cx="2762250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6" name="Picture 10" descr="I:\сказки Гауфа\для конкурса\для сжатия\Рисунок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2420938"/>
            <a:ext cx="2828925" cy="3829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3" grpId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76375" y="1341438"/>
            <a:ext cx="73437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Что нашёл Мук в секретной комнате?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03350" y="2492375"/>
            <a:ext cx="396081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Сундук с драгоценностями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16238" y="3716338"/>
            <a:ext cx="33115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Туфли и тросточку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87675" y="5373688"/>
            <a:ext cx="331311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Волшебную лампу</a:t>
            </a:r>
          </a:p>
        </p:txBody>
      </p:sp>
      <p:pic>
        <p:nvPicPr>
          <p:cNvPr id="20490" name="Picture 10" descr="I:\сказки Гауфа\для конкурса\для сжатия\Рисунок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717032"/>
            <a:ext cx="2743200" cy="2952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1" name="Picture 11" descr="I:\сказки Гауфа\для конкурса\для сжатия\Рисунок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149080"/>
            <a:ext cx="2314575" cy="232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2" name="Picture 12" descr="I:\сказки Гауфа\для конкурса\для сжатия\Рисунок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988840"/>
            <a:ext cx="2571750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  <p:bldP spid="17" grpId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:\сказки Гауфа\для конкурса\для сжатия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3590925" cy="4781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1" name="TextBox 8"/>
          <p:cNvSpPr txBox="1">
            <a:spLocks noChangeArrowheads="1"/>
          </p:cNvSpPr>
          <p:nvPr/>
        </p:nvSpPr>
        <p:spPr bwMode="auto">
          <a:xfrm flipH="1">
            <a:off x="4256088" y="1428750"/>
            <a:ext cx="4602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2" name="Прямоугольник 9"/>
          <p:cNvSpPr>
            <a:spLocks noChangeArrowheads="1"/>
          </p:cNvSpPr>
          <p:nvPr/>
        </p:nvSpPr>
        <p:spPr bwMode="auto">
          <a:xfrm>
            <a:off x="4143375" y="1071563"/>
            <a:ext cx="40719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Немецкий сказочник</a:t>
            </a:r>
          </a:p>
          <a:p>
            <a:r>
              <a:rPr lang="ru-RU" sz="3200" dirty="0">
                <a:solidFill>
                  <a:srgbClr val="C00000"/>
                </a:solidFill>
              </a:rPr>
              <a:t> Вильгельм </a:t>
            </a:r>
            <a:r>
              <a:rPr lang="ru-RU" sz="3200" dirty="0" err="1">
                <a:solidFill>
                  <a:srgbClr val="C00000"/>
                </a:solidFill>
              </a:rPr>
              <a:t>Гауф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173" name="TextBox 10"/>
          <p:cNvSpPr txBox="1">
            <a:spLocks noChangeArrowheads="1"/>
          </p:cNvSpPr>
          <p:nvPr/>
        </p:nvSpPr>
        <p:spPr bwMode="auto">
          <a:xfrm>
            <a:off x="4357688" y="3000375"/>
            <a:ext cx="4613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(29 ноября 1802, Штутгарт –  </a:t>
            </a:r>
          </a:p>
          <a:p>
            <a:pPr algn="ctr"/>
            <a:r>
              <a:rPr lang="ru-RU" sz="2400" b="1"/>
              <a:t>18 ноября 1827, Штутгарт)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331913" y="1071546"/>
            <a:ext cx="76327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Кем Мук устроился на службу к королю?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388" y="4581525"/>
            <a:ext cx="24479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Скороходом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388" y="2997200"/>
            <a:ext cx="21605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Лекарем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04025" y="3716338"/>
            <a:ext cx="1944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Поваром </a:t>
            </a:r>
          </a:p>
        </p:txBody>
      </p:sp>
      <p:pic>
        <p:nvPicPr>
          <p:cNvPr id="1026" name="Picture 2" descr="C:\Users\Admin\Downloads\d852722152a9.jpg"/>
          <p:cNvPicPr>
            <a:picLocks noChangeAspect="1" noChangeArrowheads="1"/>
          </p:cNvPicPr>
          <p:nvPr/>
        </p:nvPicPr>
        <p:blipFill>
          <a:blip r:embed="rId3" cstate="print"/>
          <a:srcRect l="6803" t="5315" r="9827" b="10039"/>
          <a:stretch>
            <a:fillRect/>
          </a:stretch>
        </p:blipFill>
        <p:spPr bwMode="auto">
          <a:xfrm>
            <a:off x="3071802" y="1857364"/>
            <a:ext cx="3692561" cy="4798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908175" y="1052513"/>
            <a:ext cx="6840538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 относились придворные к Маленькому Муку?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58888" y="2636838"/>
            <a:ext cx="4897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Очень полюбили его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27313" y="3500438"/>
            <a:ext cx="51133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Постоянно смеялись над ним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43569" y="4508500"/>
            <a:ext cx="3249605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Завидовали </a:t>
            </a:r>
          </a:p>
        </p:txBody>
      </p:sp>
      <p:pic>
        <p:nvPicPr>
          <p:cNvPr id="35847" name="Picture 8" descr="I:\сказки Гауфа\для конкурса\для сжатия\Рисунок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357694"/>
            <a:ext cx="44767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331913" y="1268413"/>
            <a:ext cx="3960812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</a:rPr>
              <a:t>Что Маленький Мук делал с золотом,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</a:rPr>
              <a:t> которое находила его палочка?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3141663"/>
            <a:ext cx="31686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Отдавал королю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288" y="4005263"/>
            <a:ext cx="43211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Раздавал придворным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8313" y="5373688"/>
            <a:ext cx="3024187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Перепрятывал </a:t>
            </a:r>
          </a:p>
        </p:txBody>
      </p:sp>
      <p:pic>
        <p:nvPicPr>
          <p:cNvPr id="36871" name="Picture 8" descr="I:\сказки Гауфа\для конкурса\для сжатия\Рисунок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3495675" cy="463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4" grpId="1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619250" y="981075"/>
            <a:ext cx="67691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Что выросло у Мука после того,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как он съел волшебные плоды?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388" y="2708275"/>
            <a:ext cx="2376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Уши и рога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00826" y="2857496"/>
            <a:ext cx="2031987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Уши и нос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0825" y="4365625"/>
            <a:ext cx="23050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Уши и хвост</a:t>
            </a:r>
          </a:p>
        </p:txBody>
      </p:sp>
      <p:pic>
        <p:nvPicPr>
          <p:cNvPr id="24584" name="Picture 8" descr="I:\сказки Гауфа\для конкурса\для сжатия\Рисунок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04864"/>
            <a:ext cx="3371850" cy="4486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2132856"/>
            <a:ext cx="3350419" cy="446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3" grpId="1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47813" y="1268413"/>
            <a:ext cx="6911975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 узнал Маленький Мук, что у него выросли нос и уши?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850" y="2781300"/>
            <a:ext cx="40322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Посмотрелся в зеркало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288" y="3789363"/>
            <a:ext cx="38163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Увидел своё отражение в воде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58888" y="5589588"/>
            <a:ext cx="56165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Над ним стали смеяться в городе</a:t>
            </a:r>
          </a:p>
        </p:txBody>
      </p:sp>
      <p:pic>
        <p:nvPicPr>
          <p:cNvPr id="25608" name="Picture 8" descr="I:\сказки Гауфа\для конкурса\для сжатия\Рисунок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212976"/>
            <a:ext cx="4686300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2" grpId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33375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350" y="857232"/>
            <a:ext cx="7416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Кем представился Маленький Мук,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когда пришел лечить короля?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088" y="2997200"/>
            <a:ext cx="28082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Поваром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7088" y="3933825"/>
            <a:ext cx="3673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Лекарем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7088" y="5084763"/>
            <a:ext cx="32400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Волшебником </a:t>
            </a:r>
          </a:p>
        </p:txBody>
      </p:sp>
      <p:pic>
        <p:nvPicPr>
          <p:cNvPr id="2050" name="Picture 2" descr="C:\Users\Admin\Downloads\cc30b181d5e7.jpg"/>
          <p:cNvPicPr>
            <a:picLocks noChangeAspect="1" noChangeArrowheads="1"/>
          </p:cNvPicPr>
          <p:nvPr/>
        </p:nvPicPr>
        <p:blipFill>
          <a:blip r:embed="rId3" cstate="print"/>
          <a:srcRect l="6803" t="4134" r="8315" b="9449"/>
          <a:stretch>
            <a:fillRect/>
          </a:stretch>
        </p:blipFill>
        <p:spPr bwMode="auto">
          <a:xfrm>
            <a:off x="4714876" y="2000240"/>
            <a:ext cx="3597829" cy="4688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3" grpId="1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9" descr="Гауф_Маленький Мук_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371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47813" y="1268413"/>
            <a:ext cx="66960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 стал жить маленький Мук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после того, как он убежал от короля?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6013" y="3429000"/>
            <a:ext cx="34559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Очень богато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650" y="4221163"/>
            <a:ext cx="43926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 достатке, но уединённо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5650" y="5300663"/>
            <a:ext cx="48244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Обзавёлся большой семьёй</a:t>
            </a:r>
          </a:p>
        </p:txBody>
      </p:sp>
      <p:pic>
        <p:nvPicPr>
          <p:cNvPr id="40967" name="Picture 8" descr="I:\сказки Гауфа\для конкурса\для сжатия\Рисунок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644900"/>
            <a:ext cx="2476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3" grpId="1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435600" y="1125538"/>
            <a:ext cx="29527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Конкурс 3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1052513"/>
            <a:ext cx="360045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</a:rPr>
              <a:t>Какие волшебные вещи встречаются в сказках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</a:rPr>
              <a:t>Гауфа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859338" y="1412875"/>
            <a:ext cx="338455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</a:rPr>
              <a:t>Игра с болельщиками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71550" y="1484313"/>
            <a:ext cx="75612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Страна – родина  сказочника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Гауфа</a:t>
            </a:r>
            <a:endParaRPr lang="ru-RU" sz="32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813" y="3644900"/>
            <a:ext cx="35290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Германия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I:\сказки Гауфа\для конкурса\для сжатия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44824"/>
            <a:ext cx="4848225" cy="379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 descr="I:\сказки Гауфа\для конкурса\для сжатия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404813"/>
            <a:ext cx="1466850" cy="150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72063" y="2143125"/>
            <a:ext cx="38576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onstantia" pitchFamily="18" charset="0"/>
              </a:rPr>
              <a:t> </a:t>
            </a:r>
            <a:r>
              <a:rPr lang="ru-RU" sz="2400" b="1">
                <a:latin typeface="Constantia" pitchFamily="18" charset="0"/>
              </a:rPr>
              <a:t>Вильгельм Гауф</a:t>
            </a:r>
            <a:r>
              <a:rPr lang="ru-RU" sz="2400">
                <a:latin typeface="Constantia" pitchFamily="18" charset="0"/>
              </a:rPr>
              <a:t> родился 29 ноября 1802 года в Штутгарте, в семье Августа Фридриха Гауфа, секретаря министерства иностранных дел, и Ядвиги Вильгельмины Эльсессер Гауф. Был он вторым из четверых их детей.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47813" y="3644900"/>
            <a:ext cx="35290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31913" y="1412875"/>
            <a:ext cx="65532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В каком городе родился будущий сказочник?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6375" y="3357563"/>
            <a:ext cx="547211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 </a:t>
            </a: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Штуттгарте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8313" y="1700213"/>
            <a:ext cx="6840537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Для кого сочинял сказки Вильгельм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Гауф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1050" y="4076700"/>
            <a:ext cx="56165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Для детей барона фон </a:t>
            </a:r>
            <a:r>
              <a:rPr lang="ru-RU" sz="3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Хёгеля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(своих учеников)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03350" y="1773238"/>
            <a:ext cx="6697663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Сколько раз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Гауф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 был на Востоке?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975" y="4221163"/>
            <a:ext cx="47529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Ни разу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47813" y="3644900"/>
            <a:ext cx="35290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6013" y="836613"/>
            <a:ext cx="69850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Какие сказки Вильгельма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Гауфа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вы знаете?</a:t>
            </a:r>
          </a:p>
        </p:txBody>
      </p:sp>
      <p:pic>
        <p:nvPicPr>
          <p:cNvPr id="48132" name="Picture 5" descr="I:\сказки Гауфа\для конкурса\для сжатия\Рисунок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989138"/>
            <a:ext cx="6537325" cy="4625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750" y="765175"/>
            <a:ext cx="8064500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Маленький Мук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Калиф – аист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Карлик  Нос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Холодное сердце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Александрийский шейх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История о корабле привидений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История об отрубленной руке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Спасение Фатимы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История о корабле – призраке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История о мнимом принце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Приключения Саида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Молодой англичанин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Сказание о гульдене с изображением оленя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История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Альмансора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47813" y="3644900"/>
            <a:ext cx="35290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7450" y="1341438"/>
            <a:ext cx="74882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Представляем волшебные вещи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4509120"/>
            <a:ext cx="3238500" cy="1820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005263"/>
            <a:ext cx="3200400" cy="221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2" name="Picture 8" descr="I:\сказки Гауфа\для конкурса\для сжатия\Рисунок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2276475"/>
            <a:ext cx="177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I:\сказки Гауфа\для конкурса\для сжатия\Рисунок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772816"/>
            <a:ext cx="2362200" cy="301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5" descr="I:\сказки Гауфа\для конкурса\для сжатия\Рисунок33.png"/>
          <p:cNvPicPr>
            <a:picLocks noChangeAspect="1" noChangeArrowheads="1"/>
          </p:cNvPicPr>
          <p:nvPr/>
        </p:nvPicPr>
        <p:blipFill>
          <a:blip r:embed="rId3" cstate="print"/>
          <a:srcRect l="4846" r="8076" b="6621"/>
          <a:stretch>
            <a:fillRect/>
          </a:stretch>
        </p:blipFill>
        <p:spPr bwMode="auto">
          <a:xfrm>
            <a:off x="4716463" y="1484312"/>
            <a:ext cx="4249905" cy="4077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2214554"/>
            <a:ext cx="27122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Конкурс  4</a:t>
            </a:r>
            <a:endParaRPr lang="ru-RU" sz="4400" b="1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63938" y="1196975"/>
            <a:ext cx="47529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Кем был отец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Якоба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11638" y="2492375"/>
            <a:ext cx="36004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Садовником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43213" y="3716338"/>
            <a:ext cx="31686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Поваром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32138" y="5084763"/>
            <a:ext cx="33115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Сапожником </a:t>
            </a:r>
          </a:p>
        </p:txBody>
      </p:sp>
      <p:pic>
        <p:nvPicPr>
          <p:cNvPr id="52230" name="Picture 9" descr="I:\сказки Гауфа\для конкурса\для сжатия\Рисунок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860800"/>
            <a:ext cx="1876425" cy="275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1" name="Picture 10" descr="I:\сказки Гауфа\для конкурса\для сжатия\Рисунок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3386158"/>
            <a:ext cx="1800225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2" name="Picture 11" descr="I:\сказки Гауфа\для конкурса\для сжатия\Рисунок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620713"/>
            <a:ext cx="1952625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1913" y="1268413"/>
            <a:ext cx="6840537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Овощи которые купила колдунья у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Ханны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, матери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Якоба</a:t>
            </a:r>
            <a:endParaRPr lang="ru-RU" sz="3200" b="1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4213" y="3068638"/>
            <a:ext cx="28797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Арбузы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2988" y="4076700"/>
            <a:ext cx="25209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Капуста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03350" y="5157788"/>
            <a:ext cx="27368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Морковь</a:t>
            </a:r>
          </a:p>
        </p:txBody>
      </p:sp>
      <p:pic>
        <p:nvPicPr>
          <p:cNvPr id="53254" name="Picture 7" descr="I:\сказки Гауфа\для конкурса\для сжатия\Рисунок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565400"/>
            <a:ext cx="4772025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1" grpId="1"/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339975" y="981075"/>
            <a:ext cx="58324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Зверёк, в которого превратила колдунья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Якоба</a:t>
            </a:r>
            <a:endParaRPr lang="ru-RU" sz="3200" b="1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675" y="2708275"/>
            <a:ext cx="23764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Белка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8175" y="3716338"/>
            <a:ext cx="20875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Кошка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59113" y="5157788"/>
            <a:ext cx="26654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Хомяк </a:t>
            </a:r>
          </a:p>
        </p:txBody>
      </p:sp>
      <p:pic>
        <p:nvPicPr>
          <p:cNvPr id="40969" name="Picture 9" descr="I:\сказки Гауфа\для конкурса\для сжатия\Рисунок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509120"/>
            <a:ext cx="291465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9" name="Picture 10" descr="I:\сказки Гауфа\для конкурса\для сжатия\Рисунок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2349500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1" descr="I:\сказки Гауфа\для конкурса\для сжатия\Рисунок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348880"/>
            <a:ext cx="3086100" cy="4248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1938" y="928688"/>
            <a:ext cx="4643437" cy="52625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/>
              <a:t>В 1809 году, когда Вильгельму было семь лет, его отец скоропостижно скончался, и мать, забрав детей, переселилась в университетский город Тюбинген. Там, в доме деда по материнской линии, прошли юные годы </a:t>
            </a:r>
            <a:r>
              <a:rPr lang="ru-RU" sz="2400" dirty="0" err="1"/>
              <a:t>Гауфа</a:t>
            </a:r>
            <a:r>
              <a:rPr lang="ru-RU" sz="2400" dirty="0"/>
              <a:t>. Самым первым образованием, которое получил мальчик, было чтение книг из огромной дедушкиной библиотеки</a:t>
            </a:r>
          </a:p>
        </p:txBody>
      </p:sp>
      <p:pic>
        <p:nvPicPr>
          <p:cNvPr id="82946" name="Picture 2" descr="C:\Users\Admin\Downloads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3974592" cy="2662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7" name="Picture 3" descr="C:\Users\Admin\Downloads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929066"/>
            <a:ext cx="3721608" cy="2543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50" y="1196975"/>
            <a:ext cx="6192838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Что было вместо башмачков у морских свинок колдуньи 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550" y="2420938"/>
            <a:ext cx="31686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Скорлупки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8400" y="3141663"/>
            <a:ext cx="2376488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Тапочки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7675" y="4868863"/>
            <a:ext cx="367188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Хрустальные башмачки </a:t>
            </a:r>
          </a:p>
        </p:txBody>
      </p:sp>
      <p:pic>
        <p:nvPicPr>
          <p:cNvPr id="41993" name="Picture 9" descr="I:\сказки Гауфа\для конкурса\для сжатия\Рисунок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653136"/>
            <a:ext cx="2767775" cy="1756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4" name="Picture 10" descr="I:\сказки Гауфа\для конкурса\для сжатия\Рисунок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283845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6" name="Picture 12" descr="I:\сказки Гауфа\для конкурса\для сжатия\Рисунок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348880"/>
            <a:ext cx="2752725" cy="2085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1" grpId="1"/>
      <p:bldP spid="13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00113" y="908050"/>
            <a:ext cx="6767512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То, чем колдунья заколдовала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Якоба</a:t>
            </a:r>
            <a:endParaRPr lang="ru-RU" sz="3200" b="1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29250" y="3716338"/>
            <a:ext cx="250031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Иголка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125" y="2205038"/>
            <a:ext cx="2286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Кольцо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79838" y="5876925"/>
            <a:ext cx="252095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Травка </a:t>
            </a:r>
          </a:p>
        </p:txBody>
      </p:sp>
      <p:pic>
        <p:nvPicPr>
          <p:cNvPr id="56326" name="Picture 10" descr="I:\сказки Гауфа\для конкурса\для сжатия\Рисунок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3071813"/>
            <a:ext cx="2038350" cy="203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8" name="Picture 12" descr="I:\сказки Гауфа\для конкурса\для сжатия\Рисунок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4786313"/>
            <a:ext cx="192405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21" name="Picture 13" descr="I:\сказки Гауфа\для конкурса\для сжатия\Рисунок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000240"/>
            <a:ext cx="142875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4" grpId="1"/>
      <p:bldP spid="15" grpId="0"/>
      <p:bldP spid="15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3350" y="1196975"/>
            <a:ext cx="6840538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Одна из профессий, которую освоил Карлик Нос в доме колдуньи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7813" y="2492375"/>
            <a:ext cx="2952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Водонос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288" y="3500438"/>
            <a:ext cx="24479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Охотник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5513" y="4652963"/>
            <a:ext cx="23764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Плотник </a:t>
            </a:r>
          </a:p>
        </p:txBody>
      </p:sp>
      <p:pic>
        <p:nvPicPr>
          <p:cNvPr id="57356" name="Picture 14" descr="I:\сказки Гауфа\для конкурса\для сжатия\Рисунок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581525"/>
            <a:ext cx="19240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7" name="Picture 14" descr="I:\сказки Гауфа\для конкурса\для сжатия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324100"/>
            <a:ext cx="3305175" cy="453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03350" y="1268413"/>
            <a:ext cx="61214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Сколько лет провёл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Якоб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 в доме колдуньи?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19250" y="2636838"/>
            <a:ext cx="23764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5 лет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84438" y="3716338"/>
            <a:ext cx="25923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3 года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7175" y="5157788"/>
            <a:ext cx="30972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7 лет</a:t>
            </a:r>
          </a:p>
        </p:txBody>
      </p:sp>
      <p:pic>
        <p:nvPicPr>
          <p:cNvPr id="45064" name="Picture 8" descr="I:\сказки Гауфа\для конкурса\для сжатия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89040"/>
            <a:ext cx="2143125" cy="2486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5" name="Picture 9" descr="I:\сказки Гауфа\для конкурса\для сжатия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492896"/>
            <a:ext cx="2962275" cy="2371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4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71550" y="1196975"/>
            <a:ext cx="7056438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Птица, в которую была превращена дочь волшебника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Веттербока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8313" y="4941888"/>
            <a:ext cx="259080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Сорока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2500" y="2924175"/>
            <a:ext cx="25193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Утка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16688" y="5445125"/>
            <a:ext cx="23034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Гусыня </a:t>
            </a:r>
          </a:p>
        </p:txBody>
      </p:sp>
      <p:pic>
        <p:nvPicPr>
          <p:cNvPr id="46089" name="Picture 9" descr="I:\сказки Гауфа\для конкурса\для сжатия\Рисуно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36912"/>
            <a:ext cx="2190750" cy="203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90" name="Picture 10" descr="I:\сказки Гауфа\для конкурса\для сжатия\Рисунок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365104"/>
            <a:ext cx="2466975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91" name="Picture 11" descr="I:\сказки Гауфа\для конкурса\для сжатия\Рисунок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276872"/>
            <a:ext cx="19050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4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19250" y="836613"/>
            <a:ext cx="6265863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Карлик Нос в первый раз приготовил герцогу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650" y="2492375"/>
            <a:ext cx="23764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Кисель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00788" y="2349500"/>
            <a:ext cx="23034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Пудинг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5732463"/>
            <a:ext cx="33845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Клёцки </a:t>
            </a:r>
          </a:p>
        </p:txBody>
      </p:sp>
      <p:pic>
        <p:nvPicPr>
          <p:cNvPr id="47113" name="Picture 9" descr="I:\сказки Гауфа\для конкурса\для сжатия\Рисуно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581128"/>
            <a:ext cx="295275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4" name="Picture 10" descr="I:\сказки Гауфа\для конкурса\для сжатия\Рисунок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575" y="2590800"/>
            <a:ext cx="222885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3429000"/>
            <a:ext cx="23622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32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5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1989138"/>
            <a:ext cx="2447925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476375" y="836613"/>
            <a:ext cx="7343775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Дерево, под которым росла травка «чихай на здоровье»?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750" y="2276475"/>
            <a:ext cx="20875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Берёза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4149725"/>
            <a:ext cx="21605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Рябина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7175" y="5516563"/>
            <a:ext cx="3889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Каштан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4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0113" y="1268413"/>
            <a:ext cx="78486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Имя дочери волшебника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j-lt"/>
              </a:rPr>
              <a:t>Веттербока</a:t>
            </a:r>
            <a:endParaRPr lang="ru-RU" sz="3200" b="1" i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43663" y="4365625"/>
            <a:ext cx="24495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Мими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8313" y="2781300"/>
            <a:ext cx="19431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Люси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1550" y="4652963"/>
            <a:ext cx="17287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Мари </a:t>
            </a:r>
          </a:p>
        </p:txBody>
      </p:sp>
      <p:pic>
        <p:nvPicPr>
          <p:cNvPr id="62470" name="Picture 7" descr="I:\сказки Гауфа\для конкурса\для сжатия\Рисунок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2133600"/>
            <a:ext cx="3114675" cy="4019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0113" y="908050"/>
            <a:ext cx="7920037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Как называлась травка, которой не хватало для приготовления паштета сюзерена?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58888" y="2565400"/>
            <a:ext cx="52578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Головокружительное чихание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27763" y="2924175"/>
            <a:ext cx="25923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Сон - трава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27313" y="4221163"/>
            <a:ext cx="25923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Будь здоров</a:t>
            </a:r>
          </a:p>
        </p:txBody>
      </p:sp>
      <p:pic>
        <p:nvPicPr>
          <p:cNvPr id="63494" name="Picture 8" descr="I:\сказки Гауфа\для конкурса\для сжатия\Рисунок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3933825"/>
            <a:ext cx="36480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4797152"/>
            <a:ext cx="3238500" cy="1820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71550" y="908050"/>
            <a:ext cx="5329238" cy="6248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Представьте, что вы в образе </a:t>
            </a:r>
            <a:r>
              <a:rPr lang="ru-RU" sz="2800" b="1" i="1" dirty="0" err="1">
                <a:solidFill>
                  <a:schemeClr val="bg2">
                    <a:lumMod val="50000"/>
                  </a:schemeClr>
                </a:solidFill>
              </a:rPr>
              <a:t>Якоба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 можете пообщаться с колдуньей и передать ей ваши послания, в которых вы можете  сообщить о том, что думаете  о ней и о себе, о том, какие уроки вы получили из вашего печального приключения.</a:t>
            </a:r>
          </a:p>
          <a:p>
            <a:pPr algn="ctr">
              <a:defRPr/>
            </a:pPr>
            <a:r>
              <a:rPr lang="ru-RU" sz="2800" b="1" i="1" u="sng" dirty="0">
                <a:solidFill>
                  <a:srgbClr val="FF0000"/>
                </a:solidFill>
              </a:rPr>
              <a:t>Задание командам</a:t>
            </a:r>
          </a:p>
          <a:p>
            <a:pPr algn="ctr"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</a:rPr>
              <a:t>Напишите письмо колдунье.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645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2708275"/>
            <a:ext cx="213995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Picture 5" descr="dd01021_"/>
          <p:cNvSpPr>
            <a:spLocks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2143116"/>
            <a:ext cx="52149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/>
              <a:t>От матери он унаследовал вкус к сочинительству и очень рано заменил ее в качестве домашнего </a:t>
            </a:r>
            <a:r>
              <a:rPr lang="ru-RU" sz="2800" dirty="0" smtClean="0"/>
              <a:t>сказочника.</a:t>
            </a:r>
            <a:endParaRPr lang="ru-RU" sz="2800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428736"/>
            <a:ext cx="2736304" cy="4029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:\сказки Гауфа\для конкурса\для сжатия\Рисунок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4279392" cy="3846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932363" y="1341438"/>
            <a:ext cx="3960812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Игра с болельщиками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18" y="285726"/>
            <a:ext cx="1469612" cy="1469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5300663"/>
            <a:ext cx="1460500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763713" y="2133600"/>
            <a:ext cx="45370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В каком городе правил халиф Хасид 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6013" y="5013325"/>
            <a:ext cx="39608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 Багдаде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5288" y="2133600"/>
            <a:ext cx="5113337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Чем любил заниматься калиф Хасид в послеобеденное время?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288" y="4508500"/>
            <a:ext cx="51847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Курил любимую трубку и попивал ароматный кофе</a:t>
            </a:r>
          </a:p>
        </p:txBody>
      </p:sp>
      <p:pic>
        <p:nvPicPr>
          <p:cNvPr id="55304" name="Picture 8" descr="I:\сказки Гауфа\для конкурса\для сжатия\Рисунок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196752"/>
            <a:ext cx="3000375" cy="398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908050"/>
            <a:ext cx="2982912" cy="3957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18" y="285726"/>
            <a:ext cx="1469612" cy="1469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5300663"/>
            <a:ext cx="1460500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84213" y="2133600"/>
            <a:ext cx="475138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Как звали великого визиря?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92275" y="4221163"/>
            <a:ext cx="34559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Мансур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  <p:pic>
        <p:nvPicPr>
          <p:cNvPr id="56327" name="Picture 7" descr="I:\сказки Гауфа\для конкурса\для сжатия\Рисунок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928670"/>
            <a:ext cx="3034665" cy="4012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18" y="285726"/>
            <a:ext cx="1469612" cy="1469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5300663"/>
            <a:ext cx="1460500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68313" y="2060575"/>
            <a:ext cx="3743325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Что купил калиф для себя,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Мансура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и жены визиря?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188" y="5229225"/>
            <a:ext cx="5689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Два пистолета и гребёнку</a:t>
            </a:r>
          </a:p>
        </p:txBody>
      </p:sp>
      <p:pic>
        <p:nvPicPr>
          <p:cNvPr id="69638" name="Picture 7" descr="I:\сказки Гауфа\для конкурса\для сжатия\Рисунок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989138"/>
            <a:ext cx="459105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18" y="285726"/>
            <a:ext cx="1469612" cy="1469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5300663"/>
            <a:ext cx="1460500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23850" y="2420938"/>
            <a:ext cx="3527425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Что лежало в приобретённой у разносчика  табакерке?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388" y="5373688"/>
            <a:ext cx="69135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Чёрный порошок и клочок бумаги</a:t>
            </a:r>
          </a:p>
        </p:txBody>
      </p:sp>
      <p:pic>
        <p:nvPicPr>
          <p:cNvPr id="70662" name="Picture 7" descr="I:\сказки Гауфа\для конкурса\для сжатия\Рисунок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500174"/>
            <a:ext cx="4995863" cy="295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18" y="285726"/>
            <a:ext cx="1469612" cy="1469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5300663"/>
            <a:ext cx="1460500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79613" y="714356"/>
            <a:ext cx="61928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На каком языке была написана записка из табакерки?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1550" y="5805488"/>
            <a:ext cx="48958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На латинском </a:t>
            </a:r>
          </a:p>
        </p:txBody>
      </p:sp>
      <p:pic>
        <p:nvPicPr>
          <p:cNvPr id="71686" name="Picture 7" descr="I:\сказки Гауфа\для конкурса\для сжатия\Рисунок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916113"/>
            <a:ext cx="5753100" cy="369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18" y="285726"/>
            <a:ext cx="1469612" cy="1469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5300663"/>
            <a:ext cx="1460500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932363" y="765175"/>
            <a:ext cx="3743325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Задания командам и болельщикам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71550" y="1341438"/>
            <a:ext cx="72009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Сочините </a:t>
            </a:r>
            <a:r>
              <a:rPr lang="ru-RU" sz="3200" b="1" i="1" dirty="0" err="1">
                <a:solidFill>
                  <a:srgbClr val="FF0000"/>
                </a:solidFill>
                <a:latin typeface="+mn-lt"/>
              </a:rPr>
              <a:t>синквейн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 о сказочнике Вильгельме </a:t>
            </a:r>
            <a:r>
              <a:rPr lang="ru-RU" sz="32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Гауфе</a:t>
            </a:r>
            <a:endParaRPr lang="ru-RU" sz="32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8175" y="3141663"/>
            <a:ext cx="5472113" cy="2738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СИНКВЕЙН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1 существительное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 прилагательных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3 глагола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Короткое предложение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Слово – синоним </a:t>
            </a:r>
          </a:p>
        </p:txBody>
      </p:sp>
      <p:sp>
        <p:nvSpPr>
          <p:cNvPr id="11" name="Picture 5" descr="dd01021_"/>
          <p:cNvSpPr>
            <a:spLocks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" name="дорогою добра мр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43834" y="5500702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00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Прямоугольник 1"/>
          <p:cNvSpPr>
            <a:spLocks noChangeArrowheads="1"/>
          </p:cNvSpPr>
          <p:nvPr/>
        </p:nvSpPr>
        <p:spPr bwMode="auto">
          <a:xfrm>
            <a:off x="357188" y="1643063"/>
            <a:ext cx="878681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dirty="0">
                <a:latin typeface="Constantia" pitchFamily="18" charset="0"/>
              </a:rPr>
              <a:t>Биографические сведения -  </a:t>
            </a:r>
            <a:r>
              <a:rPr lang="en-US" dirty="0">
                <a:latin typeface="Constantia" pitchFamily="18" charset="0"/>
              </a:rPr>
              <a:t>http://marinagra.livejournal.com/ ://</a:t>
            </a:r>
            <a:r>
              <a:rPr lang="en-US" dirty="0" smtClean="0">
                <a:latin typeface="Constantia" pitchFamily="18" charset="0"/>
              </a:rPr>
              <a:t>library.mpgu.edu/v-</a:t>
            </a:r>
            <a:r>
              <a:rPr lang="en-US" dirty="0" err="1" smtClean="0">
                <a:latin typeface="Constantia" pitchFamily="18" charset="0"/>
              </a:rPr>
              <a:t>pomosch</a:t>
            </a:r>
            <a:r>
              <a:rPr lang="en-US" dirty="0" smtClean="0">
                <a:latin typeface="Constantia" pitchFamily="18" charset="0"/>
              </a:rPr>
              <a:t>-</a:t>
            </a:r>
            <a:r>
              <a:rPr lang="en-US" dirty="0" err="1" smtClean="0">
                <a:latin typeface="Constantia" pitchFamily="18" charset="0"/>
              </a:rPr>
              <a:t>chitatelyu</a:t>
            </a:r>
            <a:r>
              <a:rPr lang="en-US" dirty="0" smtClean="0">
                <a:latin typeface="Constantia" pitchFamily="18" charset="0"/>
              </a:rPr>
              <a:t>/</a:t>
            </a:r>
            <a:r>
              <a:rPr lang="en-US" dirty="0" err="1" smtClean="0">
                <a:latin typeface="Constantia" pitchFamily="18" charset="0"/>
              </a:rPr>
              <a:t>iz-fonda-redkoi-knigi</a:t>
            </a:r>
            <a:r>
              <a:rPr lang="en-US" dirty="0" smtClean="0">
                <a:latin typeface="Constantia" pitchFamily="18" charset="0"/>
              </a:rPr>
              <a:t>/</a:t>
            </a:r>
            <a:r>
              <a:rPr lang="en-US" dirty="0" err="1" smtClean="0">
                <a:latin typeface="Constantia" pitchFamily="18" charset="0"/>
              </a:rPr>
              <a:t>kollekcii-fonda-redkih-izdanii</a:t>
            </a:r>
            <a:r>
              <a:rPr lang="en-US" dirty="0" smtClean="0">
                <a:latin typeface="Constantia" pitchFamily="18" charset="0"/>
              </a:rPr>
              <a:t>/</a:t>
            </a:r>
            <a:r>
              <a:rPr lang="en-US" dirty="0" err="1" smtClean="0">
                <a:latin typeface="Constantia" pitchFamily="18" charset="0"/>
              </a:rPr>
              <a:t>proizvedeniya-vilgelma-gaufa</a:t>
            </a:r>
            <a:endParaRPr lang="ru-RU" dirty="0">
              <a:latin typeface="Constantia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Constantia" pitchFamily="18" charset="0"/>
              </a:rPr>
              <a:t>Портрет В. </a:t>
            </a:r>
            <a:r>
              <a:rPr lang="ru-RU" dirty="0" err="1">
                <a:latin typeface="Constantia" pitchFamily="18" charset="0"/>
              </a:rPr>
              <a:t>Гауфа</a:t>
            </a:r>
            <a:r>
              <a:rPr lang="ru-RU" dirty="0">
                <a:latin typeface="Constantia" pitchFamily="18" charset="0"/>
              </a:rPr>
              <a:t>, замок Лихтенштейн, музей сказок в </a:t>
            </a:r>
            <a:r>
              <a:rPr lang="ru-RU" dirty="0" err="1">
                <a:latin typeface="Constantia" pitchFamily="18" charset="0"/>
              </a:rPr>
              <a:t>Байрсброне</a:t>
            </a:r>
            <a:r>
              <a:rPr lang="ru-RU" dirty="0">
                <a:latin typeface="Constantia" pitchFamily="18" charset="0"/>
              </a:rPr>
              <a:t>- </a:t>
            </a:r>
            <a:r>
              <a:rPr lang="en-US" dirty="0">
                <a:latin typeface="Constantia" pitchFamily="18" charset="0"/>
              </a:rPr>
              <a:t>http://library.mpgu.edu/v-pomosch-chitatelyu/iz-fonda-redkoi-knigi/kollekcii-fonda-redkih-izdanii/proizvedeniya-vilgelma-gaufa</a:t>
            </a:r>
            <a:r>
              <a:rPr lang="ru-RU" dirty="0">
                <a:latin typeface="Constantia" pitchFamily="18" charset="0"/>
              </a:rPr>
              <a:t> </a:t>
            </a:r>
          </a:p>
          <a:p>
            <a:pPr marL="342900" indent="-342900">
              <a:buFontTx/>
              <a:buAutoNum type="arabicPeriod" startAt="3"/>
            </a:pPr>
            <a:r>
              <a:rPr lang="ru-RU" dirty="0">
                <a:latin typeface="Constantia" pitchFamily="18" charset="0"/>
              </a:rPr>
              <a:t>Обложка книги «Карлик Нос» - http://book-rosman.livejournal.com/14553.html</a:t>
            </a:r>
          </a:p>
          <a:p>
            <a:pPr marL="342900" indent="-342900">
              <a:buFontTx/>
              <a:buAutoNum type="arabicPeriod" startAt="3"/>
            </a:pPr>
            <a:r>
              <a:rPr lang="ru-RU" dirty="0">
                <a:latin typeface="Constantia" pitchFamily="18" charset="0"/>
              </a:rPr>
              <a:t>Обложка книги «Калиф аист» - </a:t>
            </a:r>
            <a:r>
              <a:rPr lang="en-US" dirty="0">
                <a:latin typeface="Constantia" pitchFamily="18" charset="0"/>
              </a:rPr>
              <a:t>http://www.ukazka.ru/product-book688217.htm</a:t>
            </a:r>
            <a:endParaRPr lang="ru-RU" dirty="0">
              <a:latin typeface="Constantia" pitchFamily="18" charset="0"/>
            </a:endParaRPr>
          </a:p>
          <a:p>
            <a:pPr marL="342900" indent="-342900">
              <a:buFontTx/>
              <a:buAutoNum type="arabicPeriod" startAt="3"/>
            </a:pPr>
            <a:r>
              <a:rPr lang="en-US" dirty="0">
                <a:latin typeface="Constantia" pitchFamily="18" charset="0"/>
              </a:rPr>
              <a:t> </a:t>
            </a:r>
            <a:r>
              <a:rPr lang="ru-RU" dirty="0">
                <a:latin typeface="Constantia" pitchFamily="18" charset="0"/>
              </a:rPr>
              <a:t>Обложка книги «Маленький Мук»</a:t>
            </a:r>
            <a:r>
              <a:rPr lang="en-US" dirty="0">
                <a:latin typeface="Constantia" pitchFamily="18" charset="0"/>
              </a:rPr>
              <a:t> </a:t>
            </a:r>
            <a:r>
              <a:rPr lang="ru-RU" dirty="0">
                <a:latin typeface="Constantia" pitchFamily="18" charset="0"/>
              </a:rPr>
              <a:t>- </a:t>
            </a:r>
            <a:r>
              <a:rPr lang="en-US" dirty="0">
                <a:latin typeface="Constantia" pitchFamily="18" charset="0"/>
              </a:rPr>
              <a:t>http://www.lomaevart.com/ </a:t>
            </a:r>
            <a:endParaRPr lang="ru-RU" dirty="0">
              <a:latin typeface="Constantia" pitchFamily="18" charset="0"/>
            </a:endParaRPr>
          </a:p>
          <a:p>
            <a:pPr marL="342900" indent="-342900">
              <a:buFontTx/>
              <a:buAutoNum type="arabicPeriod" startAt="3"/>
            </a:pPr>
            <a:r>
              <a:rPr lang="ru-RU" dirty="0">
                <a:latin typeface="Constantia" pitchFamily="18" charset="0"/>
              </a:rPr>
              <a:t>Обложка книги «Холодное сердце» - </a:t>
            </a:r>
            <a:r>
              <a:rPr lang="en-US" dirty="0">
                <a:latin typeface="Constantia" pitchFamily="18" charset="0"/>
              </a:rPr>
              <a:t>http://</a:t>
            </a:r>
            <a:r>
              <a:rPr lang="en-US" dirty="0" smtClean="0">
                <a:latin typeface="Constantia" pitchFamily="18" charset="0"/>
              </a:rPr>
              <a:t>www.weblancer.net/</a:t>
            </a:r>
            <a:endParaRPr lang="ru-RU" dirty="0">
              <a:latin typeface="Constantia" pitchFamily="18" charset="0"/>
            </a:endParaRPr>
          </a:p>
          <a:p>
            <a:pPr marL="342900" indent="-342900">
              <a:buFontTx/>
              <a:buAutoNum type="arabicPeriod" startAt="3"/>
            </a:pPr>
            <a:r>
              <a:rPr lang="en-US" dirty="0">
                <a:latin typeface="Constantia" pitchFamily="18" charset="0"/>
              </a:rPr>
              <a:t>http://ru.wikipedia.org/wik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000108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Использованные ресурсы: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1428736"/>
            <a:ext cx="45005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400" dirty="0" smtClean="0"/>
              <a:t>    </a:t>
            </a:r>
            <a:r>
              <a:rPr lang="ru-RU" sz="2400" dirty="0"/>
              <a:t>Семья </a:t>
            </a:r>
            <a:r>
              <a:rPr lang="ru-RU" sz="2400" dirty="0" err="1"/>
              <a:t>Гауфов</a:t>
            </a:r>
            <a:r>
              <a:rPr lang="ru-RU" sz="2400" dirty="0"/>
              <a:t> была небогатой. Поэтому было решено, что университетское образование получит старший брат </a:t>
            </a:r>
            <a:r>
              <a:rPr lang="ru-RU" sz="2400" dirty="0" smtClean="0"/>
              <a:t>Герман.  </a:t>
            </a:r>
            <a:r>
              <a:rPr lang="ru-RU" sz="2400" dirty="0"/>
              <a:t>Вильгельму же не оставалось ничего иного, как поступить на богословский факультет евангелической коллегии в Тюбингене.</a:t>
            </a:r>
          </a:p>
        </p:txBody>
      </p:sp>
      <p:pic>
        <p:nvPicPr>
          <p:cNvPr id="3" name="Picture 2" descr="C:\Users\Admin\Downloads\gauf_vilgelm_wilhelm-hau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810000" cy="4924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Прямоугольник 7"/>
          <p:cNvSpPr>
            <a:spLocks noChangeArrowheads="1"/>
          </p:cNvSpPr>
          <p:nvPr/>
        </p:nvSpPr>
        <p:spPr bwMode="auto">
          <a:xfrm>
            <a:off x="285720" y="1052513"/>
            <a:ext cx="871543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 1. </a:t>
            </a:r>
            <a:r>
              <a:rPr lang="ru-RU" sz="1600" dirty="0"/>
              <a:t>Иллюстрации к сказке «Калиф –аист» - </a:t>
            </a:r>
            <a:r>
              <a:rPr lang="en-US" sz="1600" dirty="0" smtClean="0">
                <a:hlinkClick r:id="rId2"/>
              </a:rPr>
              <a:t>http://www.planetaskazok.ru/gauf/kalifaistgaufskz?start=1 </a:t>
            </a:r>
            <a:endParaRPr lang="ru-RU" sz="1600" dirty="0" smtClean="0"/>
          </a:p>
          <a:p>
            <a:r>
              <a:rPr lang="en-US" sz="1600" dirty="0" smtClean="0"/>
              <a:t> 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2. Иллюстрации к сказке «Маленький Мук» - </a:t>
            </a:r>
            <a:r>
              <a:rPr lang="en-US" sz="1600" dirty="0" smtClean="0">
                <a:hlinkClick r:id="rId3"/>
              </a:rPr>
              <a:t>http://www.liveinternet.ru/users/bonoooooo/post108427054/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http://www.fairyroom.ru/?p=43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https://freelance.ru/users/Mill-a/?work=1138126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http://illustrators.ru/illustrations/369678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http://illustrators.ru/illustrations/366922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http://www.mamba.ru/ru/diary/post.phtml?user_id=202290529&amp;post_id=423&amp;offset=10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http://www.proza.ru/2011/05/12/956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http://forum.olgagavva.com/1/0791/1485-Knizhnye-illjustracii.html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http://fantastic-art.ru/illustrations/book-illustrations/malenkiy-muk-illyustratsii-olega-kominarets/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3. Иллюстрации к сказке «Карлик Нос» -</a:t>
            </a:r>
          </a:p>
          <a:p>
            <a:r>
              <a:rPr lang="ru-RU" sz="1600" dirty="0" smtClean="0"/>
              <a:t> </a:t>
            </a:r>
            <a:r>
              <a:rPr lang="en-US" sz="1600" dirty="0" smtClean="0">
                <a:hlinkClick r:id="rId12"/>
              </a:rPr>
              <a:t>http://kid-home-lib.livejournal.com/327760.html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http://book-rosman.livejournal.com/14553.html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dirty="0"/>
          </a:p>
        </p:txBody>
      </p:sp>
      <p:sp>
        <p:nvSpPr>
          <p:cNvPr id="81923" name="Прямоугольник 8"/>
          <p:cNvSpPr>
            <a:spLocks noChangeArrowheads="1"/>
          </p:cNvSpPr>
          <p:nvPr/>
        </p:nvSpPr>
        <p:spPr bwMode="auto">
          <a:xfrm>
            <a:off x="2286000" y="2828925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4071934" y="1571612"/>
            <a:ext cx="492922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В 1824 году </a:t>
            </a:r>
            <a:r>
              <a:rPr lang="ru-RU" sz="2400" dirty="0" err="1"/>
              <a:t>Гауф</a:t>
            </a:r>
            <a:r>
              <a:rPr lang="ru-RU" sz="2400" dirty="0"/>
              <a:t> завершает обучение, но богословом он не стал.</a:t>
            </a:r>
          </a:p>
          <a:p>
            <a:r>
              <a:rPr lang="ru-RU" sz="2400" dirty="0"/>
              <a:t>После окончания университета он получил место наставника детей министра обороны генерала барона Эрнста </a:t>
            </a:r>
            <a:r>
              <a:rPr lang="ru-RU" sz="2400" dirty="0" err="1"/>
              <a:t>Югена</a:t>
            </a:r>
            <a:r>
              <a:rPr lang="ru-RU" sz="2400" dirty="0"/>
              <a:t> фон </a:t>
            </a:r>
            <a:r>
              <a:rPr lang="ru-RU" sz="2400" dirty="0" err="1"/>
              <a:t>Хёгель</a:t>
            </a:r>
            <a:r>
              <a:rPr lang="ru-RU" sz="2400" dirty="0"/>
              <a:t>, что давало юному писателю возможность зарабатывать на жизнь.</a:t>
            </a:r>
          </a:p>
        </p:txBody>
      </p:sp>
      <p:pic>
        <p:nvPicPr>
          <p:cNvPr id="3" name="Picture 11" descr="C:\Documents and Settings\admin\Рабочий стол\5 класс\Рисунок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81075"/>
            <a:ext cx="3297237" cy="476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I:\сказки Гауфа\для конкурса\для сжатия\Рисуно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765175"/>
            <a:ext cx="23622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2" descr="C:\Documents and Settings\admin\Рабочий стол\5 класс\Рисунок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3860800"/>
            <a:ext cx="23431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4214813" y="1071563"/>
            <a:ext cx="45720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Первый сборник сказок Гауфа – «Альманах на 1826 год» - начинается циклом </a:t>
            </a:r>
            <a:r>
              <a:rPr lang="ru-RU" sz="2400" b="1">
                <a:latin typeface="Constantia" pitchFamily="18" charset="0"/>
              </a:rPr>
              <a:t>«Караван». </a:t>
            </a:r>
            <a:r>
              <a:rPr lang="ru-RU" sz="2400">
                <a:latin typeface="Constantia" pitchFamily="18" charset="0"/>
              </a:rPr>
              <a:t>Это – дань увлечения писателя Востоком. В нем поселились прекрасные калифы в высоких чалмах, принцессы, украденные разбойниками, благородные принцы и мудрые визири. Из всего сборника особенно популярны </a:t>
            </a:r>
            <a:r>
              <a:rPr lang="ru-RU" sz="2400" b="1">
                <a:latin typeface="Constantia" pitchFamily="18" charset="0"/>
              </a:rPr>
              <a:t>«Рассказ о калифе – аисте» и «Рассказ про Маленького Мука».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1684</TotalTime>
  <Words>1575</Words>
  <Application>Microsoft Office PowerPoint</Application>
  <PresentationFormat>Экран (4:3)</PresentationFormat>
  <Paragraphs>264</Paragraphs>
  <Slides>70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1" baseType="lpstr">
      <vt:lpstr>Поток</vt:lpstr>
      <vt:lpstr>Литературная игра по сказкам Вильгельма Гауфа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Литературная игра по сказкам Вильгельма Гауфа</dc:title>
  <dc:creator>Admin</dc:creator>
  <cp:lastModifiedBy>PC29</cp:lastModifiedBy>
  <cp:revision>184</cp:revision>
  <dcterms:modified xsi:type="dcterms:W3CDTF">2014-01-14T07:11:25Z</dcterms:modified>
</cp:coreProperties>
</file>