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3" r:id="rId4"/>
    <p:sldId id="273" r:id="rId5"/>
    <p:sldId id="258" r:id="rId6"/>
    <p:sldId id="259" r:id="rId7"/>
    <p:sldId id="260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970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2" autoAdjust="0"/>
    <p:restoredTop sz="94718" autoAdjust="0"/>
  </p:normalViewPr>
  <p:slideViewPr>
    <p:cSldViewPr>
      <p:cViewPr varScale="1">
        <p:scale>
          <a:sx n="70" d="100"/>
          <a:sy n="70" d="100"/>
        </p:scale>
        <p:origin x="-51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3.xml"/><Relationship Id="rId7" Type="http://schemas.openxmlformats.org/officeDocument/2006/relationships/slide" Target="slide12.xml"/><Relationship Id="rId12" Type="http://schemas.openxmlformats.org/officeDocument/2006/relationships/slide" Target="slide1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slide" Target="slide18.xml"/><Relationship Id="rId5" Type="http://schemas.openxmlformats.org/officeDocument/2006/relationships/slide" Target="slide10.xml"/><Relationship Id="rId10" Type="http://schemas.openxmlformats.org/officeDocument/2006/relationships/slide" Target="slide17.xml"/><Relationship Id="rId4" Type="http://schemas.openxmlformats.org/officeDocument/2006/relationships/slide" Target="slide4.xml"/><Relationship Id="rId9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7;&#1064;&#1040;\Video_2013-11-28_201239.wmv" TargetMode="External"/><Relationship Id="rId4" Type="http://schemas.openxmlformats.org/officeDocument/2006/relationships/slide" Target="slide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4221088"/>
            <a:ext cx="7772400" cy="2636912"/>
          </a:xfrm>
        </p:spPr>
        <p:txBody>
          <a:bodyPr/>
          <a:lstStyle/>
          <a:p>
            <a:pPr algn="ctr">
              <a:defRPr/>
            </a:pPr>
            <a:r>
              <a:rPr lang="ru-RU" sz="1400" dirty="0" smtClean="0"/>
              <a:t>Малимонов Владимир Викторович,</a:t>
            </a:r>
            <a:br>
              <a:rPr lang="ru-RU" sz="1400" dirty="0" smtClean="0"/>
            </a:br>
            <a:r>
              <a:rPr lang="ru-RU" sz="1400" dirty="0" smtClean="0"/>
              <a:t>учитель географии,</a:t>
            </a:r>
            <a:br>
              <a:rPr lang="ru-RU" sz="1400" dirty="0" smtClean="0"/>
            </a:br>
            <a:r>
              <a:rPr lang="ru-RU" sz="1400" dirty="0" smtClean="0"/>
              <a:t>МАОУ СОШ №208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800" dirty="0" smtClean="0"/>
              <a:t>Екатеринбург, 2013</a:t>
            </a:r>
            <a:br>
              <a:rPr lang="ru-RU" sz="1800" dirty="0" smtClean="0"/>
            </a:br>
            <a:r>
              <a:rPr lang="en-US" sz="1200" dirty="0" smtClean="0"/>
              <a:t>vmalimonov@yandex.ru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404664"/>
            <a:ext cx="7772400" cy="3744416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МУНИЦИПАЛЬНОЕ АВТОНОМНОЕ  ОБЩЕОБРАЗОВАТЕЛЬНОЕ УЧРЕЖДЕНИЕ – СРЕДНЯЯ ОБЩЕОБРАЗОВАТЕЛЬНАЯ ШКОЛА № 208 С УГЛУБЛЕННЫМ  ИЗУЧЕНИЕМ  ОТДЕЛЬНЫХ  ПРЕДМЕТОВ г.Екатеринбурга</a:t>
            </a:r>
          </a:p>
          <a:p>
            <a:pPr algn="ctr"/>
            <a:endParaRPr lang="ru-RU" dirty="0" smtClean="0">
              <a:solidFill>
                <a:schemeClr val="tx2">
                  <a:satMod val="200000"/>
                </a:schemeClr>
              </a:solidFill>
            </a:endParaRPr>
          </a:p>
          <a:p>
            <a:pPr algn="ctr"/>
            <a:endParaRPr lang="ru-RU" dirty="0" smtClean="0">
              <a:solidFill>
                <a:schemeClr val="tx2">
                  <a:satMod val="200000"/>
                </a:schemeClr>
              </a:solidFill>
            </a:endParaRPr>
          </a:p>
          <a:p>
            <a:pPr algn="ctr"/>
            <a:r>
              <a:rPr lang="ru-RU" sz="5200" dirty="0" smtClean="0"/>
              <a:t>Регион: Северная Америка</a:t>
            </a:r>
          </a:p>
          <a:p>
            <a:pPr algn="ctr"/>
            <a:r>
              <a:rPr lang="ru-RU" sz="8000" dirty="0" smtClean="0"/>
              <a:t>США. Население</a:t>
            </a:r>
          </a:p>
          <a:p>
            <a:pPr algn="ctr"/>
            <a:r>
              <a:rPr lang="ru-RU" dirty="0" smtClean="0"/>
              <a:t>Разработка урока по географии, 10(11) класс</a:t>
            </a:r>
            <a:endParaRPr lang="ru-RU" dirty="0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0" y="4293096"/>
            <a:ext cx="39553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конец 7">
            <a:hlinkClick r:id="rId2" action="ppaction://hlinksldjump" highlightClick="1"/>
          </p:cNvPr>
          <p:cNvSpPr/>
          <p:nvPr/>
        </p:nvSpPr>
        <p:spPr>
          <a:xfrm>
            <a:off x="0" y="5085184"/>
            <a:ext cx="395536" cy="43204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Население: особенности размещения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4009" y="1784350"/>
            <a:ext cx="7374431" cy="481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0" y="4293096"/>
            <a:ext cx="39553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0" y="3933056"/>
            <a:ext cx="395536" cy="39434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в начало 6">
            <a:hlinkClick r:id="" action="ppaction://hlinkshowjump?jump=firstslide" highlightClick="1"/>
          </p:cNvPr>
          <p:cNvSpPr/>
          <p:nvPr/>
        </p:nvSpPr>
        <p:spPr>
          <a:xfrm>
            <a:off x="0" y="4725144"/>
            <a:ext cx="395536" cy="36004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конец 7">
            <a:hlinkClick r:id="rId3" action="ppaction://hlinksldjump" highlightClick="1"/>
          </p:cNvPr>
          <p:cNvSpPr/>
          <p:nvPr/>
        </p:nvSpPr>
        <p:spPr>
          <a:xfrm>
            <a:off x="0" y="5085184"/>
            <a:ext cx="395536" cy="43204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Население: внутренние миграции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72816"/>
            <a:ext cx="7204891" cy="4779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0" y="4293096"/>
            <a:ext cx="39553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0" y="3933056"/>
            <a:ext cx="395536" cy="39434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в начало 6">
            <a:hlinkClick r:id="" action="ppaction://hlinkshowjump?jump=firstslide" highlightClick="1"/>
          </p:cNvPr>
          <p:cNvSpPr/>
          <p:nvPr/>
        </p:nvSpPr>
        <p:spPr>
          <a:xfrm>
            <a:off x="0" y="4725144"/>
            <a:ext cx="395536" cy="36004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конец 7">
            <a:hlinkClick r:id="rId3" action="ppaction://hlinksldjump" highlightClick="1"/>
          </p:cNvPr>
          <p:cNvSpPr/>
          <p:nvPr/>
        </p:nvSpPr>
        <p:spPr>
          <a:xfrm>
            <a:off x="0" y="5085184"/>
            <a:ext cx="395536" cy="43204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Население: городские агломерации (освещённость)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784350"/>
            <a:ext cx="6574605" cy="507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0" y="4293096"/>
            <a:ext cx="39553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0" y="3933056"/>
            <a:ext cx="395536" cy="39434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в начало 6">
            <a:hlinkClick r:id="" action="ppaction://hlinkshowjump?jump=firstslide" highlightClick="1"/>
          </p:cNvPr>
          <p:cNvSpPr/>
          <p:nvPr/>
        </p:nvSpPr>
        <p:spPr>
          <a:xfrm>
            <a:off x="0" y="4725144"/>
            <a:ext cx="395536" cy="36004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конец 7">
            <a:hlinkClick r:id="rId3" action="ppaction://hlinksldjump" highlightClick="1"/>
          </p:cNvPr>
          <p:cNvSpPr/>
          <p:nvPr/>
        </p:nvSpPr>
        <p:spPr>
          <a:xfrm>
            <a:off x="0" y="5085184"/>
            <a:ext cx="395536" cy="43204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Население: образ жизни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78435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0" y="4293096"/>
            <a:ext cx="39553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0" y="3933056"/>
            <a:ext cx="395536" cy="39434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в начало 6">
            <a:hlinkClick r:id="" action="ppaction://hlinkshowjump?jump=firstslide" highlightClick="1"/>
          </p:cNvPr>
          <p:cNvSpPr/>
          <p:nvPr/>
        </p:nvSpPr>
        <p:spPr>
          <a:xfrm>
            <a:off x="0" y="4725144"/>
            <a:ext cx="395536" cy="36004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конец 7">
            <a:hlinkClick r:id="rId3" action="ppaction://hlinksldjump" highlightClick="1"/>
          </p:cNvPr>
          <p:cNvSpPr/>
          <p:nvPr/>
        </p:nvSpPr>
        <p:spPr>
          <a:xfrm>
            <a:off x="0" y="5085184"/>
            <a:ext cx="395536" cy="43204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Население: образ жизни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5536" y="2636912"/>
            <a:ext cx="3208468" cy="2232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268760"/>
            <a:ext cx="4032448" cy="2688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4025685"/>
            <a:ext cx="4032448" cy="2688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0" y="4293096"/>
            <a:ext cx="39553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0" y="3933056"/>
            <a:ext cx="395536" cy="39434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 начало 8">
            <a:hlinkClick r:id="" action="ppaction://hlinkshowjump?jump=firstslide" highlightClick="1"/>
          </p:cNvPr>
          <p:cNvSpPr/>
          <p:nvPr/>
        </p:nvSpPr>
        <p:spPr>
          <a:xfrm>
            <a:off x="0" y="4725144"/>
            <a:ext cx="395536" cy="36004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в конец 9">
            <a:hlinkClick r:id="rId5" action="ppaction://hlinksldjump" highlightClick="1"/>
          </p:cNvPr>
          <p:cNvSpPr/>
          <p:nvPr/>
        </p:nvSpPr>
        <p:spPr>
          <a:xfrm>
            <a:off x="0" y="5085184"/>
            <a:ext cx="395536" cy="43204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Население: образ жизни</a:t>
            </a:r>
            <a:endParaRPr lang="ru-RU" dirty="0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11560" y="1268760"/>
            <a:ext cx="4104456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636912"/>
            <a:ext cx="4038600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0" y="4293096"/>
            <a:ext cx="39553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0" y="3933056"/>
            <a:ext cx="395536" cy="39434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начало 7">
            <a:hlinkClick r:id="" action="ppaction://hlinkshowjump?jump=firstslide" highlightClick="1"/>
          </p:cNvPr>
          <p:cNvSpPr/>
          <p:nvPr/>
        </p:nvSpPr>
        <p:spPr>
          <a:xfrm>
            <a:off x="0" y="4725144"/>
            <a:ext cx="395536" cy="36004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 конец 8">
            <a:hlinkClick r:id="rId4" action="ppaction://hlinksldjump" highlightClick="1"/>
          </p:cNvPr>
          <p:cNvSpPr/>
          <p:nvPr/>
        </p:nvSpPr>
        <p:spPr>
          <a:xfrm>
            <a:off x="0" y="5085184"/>
            <a:ext cx="395536" cy="43204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Население: занятость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55344" y="5085184"/>
            <a:ext cx="4038600" cy="121128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9/10  американцев – работники по найму (1/3 – рабочие)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64344" y="5085184"/>
            <a:ext cx="4038600" cy="1211280"/>
          </a:xfrm>
        </p:spPr>
        <p:txBody>
          <a:bodyPr>
            <a:normAutofit fontScale="92500"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Менее 1/10 – миллиардеры, миллионеры и буржуазия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88840"/>
            <a:ext cx="3312368" cy="2215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196752"/>
            <a:ext cx="2724622" cy="3733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0" y="4293096"/>
            <a:ext cx="39553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0" y="3933056"/>
            <a:ext cx="395536" cy="39434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в начало 9">
            <a:hlinkClick r:id="" action="ppaction://hlinkshowjump?jump=firstslide" highlightClick="1"/>
          </p:cNvPr>
          <p:cNvSpPr/>
          <p:nvPr/>
        </p:nvSpPr>
        <p:spPr>
          <a:xfrm>
            <a:off x="0" y="4725144"/>
            <a:ext cx="395536" cy="36004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в конец 10">
            <a:hlinkClick r:id="rId4" action="ppaction://hlinksldjump" highlightClick="1"/>
          </p:cNvPr>
          <p:cNvSpPr/>
          <p:nvPr/>
        </p:nvSpPr>
        <p:spPr>
          <a:xfrm>
            <a:off x="0" y="5085184"/>
            <a:ext cx="395536" cy="43204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914400" y="1412776"/>
            <a:ext cx="7772400" cy="4942784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4000" dirty="0" smtClean="0"/>
              <a:t>С. 295-300 учебника изучить, обязательно повторить материалы сегодняшнего урока. Письменно выполнить дополнительное задание (для удовольствия) в упражнении №2 – составить кроссворд «Штаты и города США»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0" y="4293096"/>
            <a:ext cx="39553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0" y="3933056"/>
            <a:ext cx="395536" cy="39434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начало 7">
            <a:hlinkClick r:id="" action="ppaction://hlinkshowjump?jump=firstslide" highlightClick="1"/>
          </p:cNvPr>
          <p:cNvSpPr/>
          <p:nvPr/>
        </p:nvSpPr>
        <p:spPr>
          <a:xfrm>
            <a:off x="0" y="4725144"/>
            <a:ext cx="395536" cy="36004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 конец 8">
            <a:hlinkClick r:id="rId2" action="ppaction://hlinksldjump" highlightClick="1"/>
          </p:cNvPr>
          <p:cNvSpPr/>
          <p:nvPr/>
        </p:nvSpPr>
        <p:spPr>
          <a:xfrm>
            <a:off x="0" y="5085184"/>
            <a:ext cx="395536" cy="43204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Использованные материалы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914400" y="1268760"/>
            <a:ext cx="7772400" cy="558924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5100" dirty="0" smtClean="0">
                <a:solidFill>
                  <a:srgbClr val="FF0000"/>
                </a:solidFill>
              </a:rPr>
              <a:t>Печатные издания, использованные в работе:</a:t>
            </a:r>
          </a:p>
          <a:p>
            <a:pPr>
              <a:buNone/>
            </a:pPr>
            <a:r>
              <a:rPr lang="ru-RU" dirty="0" smtClean="0"/>
              <a:t>Максаковский В.П. Экономическая и социальная география мира: Учеб. для 10 кл. общеобразоват. учреждений – М.: Просвещение</a:t>
            </a:r>
          </a:p>
          <a:p>
            <a:pPr>
              <a:buNone/>
            </a:pPr>
            <a:r>
              <a:rPr lang="ru-RU" dirty="0" smtClean="0"/>
              <a:t>Смирнов  Е.Н. Введение в курс мировой экономики (экономическая география зарубежных стран): учебное пособие / Е.Н. Смирнов – М.: КНОРУС, 2009</a:t>
            </a:r>
          </a:p>
          <a:p>
            <a:pPr>
              <a:buNone/>
            </a:pPr>
            <a:r>
              <a:rPr lang="ru-RU" dirty="0" smtClean="0"/>
              <a:t>Экономическая и социальная география мира. 10 класс: поурочные планы по учебнику Максаковского /авт.-сост. О.И. Ануфриева. – Волгоград: Учитель, 2011</a:t>
            </a:r>
          </a:p>
          <a:p>
            <a:pPr>
              <a:buNone/>
            </a:pPr>
            <a:r>
              <a:rPr lang="ru-RU" sz="5100" dirty="0" smtClean="0">
                <a:solidFill>
                  <a:srgbClr val="FF0000"/>
                </a:solidFill>
              </a:rPr>
              <a:t>Сайты, использованные для получения  текстов, карт, рисунков и фотографий:  </a:t>
            </a:r>
          </a:p>
          <a:p>
            <a:pPr>
              <a:buNone/>
            </a:pPr>
            <a:r>
              <a:rPr lang="en-US" dirty="0" smtClean="0"/>
              <a:t>http://www.karpoff.ru/story/11</a:t>
            </a:r>
          </a:p>
          <a:p>
            <a:pPr>
              <a:buNone/>
            </a:pPr>
            <a:r>
              <a:rPr lang="en-US" dirty="0" smtClean="0"/>
              <a:t>http://slovarionline.ru/geograficheskiy_atlas/page/soedinennyie_shtatyi_ameriki_fizicheskaya_karta.152/</a:t>
            </a:r>
          </a:p>
          <a:p>
            <a:pPr>
              <a:buNone/>
            </a:pPr>
            <a:r>
              <a:rPr lang="en-US" dirty="0" smtClean="0"/>
              <a:t>http://www.pewsocialtrends.org/2008/12/17/u-s-migration-flows/</a:t>
            </a:r>
          </a:p>
          <a:p>
            <a:pPr>
              <a:buNone/>
            </a:pPr>
            <a:r>
              <a:rPr lang="en-US" dirty="0" smtClean="0"/>
              <a:t>http://ttolk.ru/?p=973</a:t>
            </a:r>
          </a:p>
          <a:p>
            <a:pPr>
              <a:buNone/>
            </a:pPr>
            <a:r>
              <a:rPr lang="en-US" dirty="0" smtClean="0"/>
              <a:t>http://askofiasko.ucoz.ru/news/statuja_svobody/2010-02-07-347</a:t>
            </a:r>
          </a:p>
          <a:p>
            <a:pPr>
              <a:buNone/>
            </a:pPr>
            <a:r>
              <a:rPr lang="en-US" dirty="0" smtClean="0"/>
              <a:t>http://img-2003-05.photosight.ru/22/214377.jpg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http://</a:t>
            </a:r>
            <a:r>
              <a:rPr lang="en-US" dirty="0" smtClean="0"/>
              <a:t>xlt.narod.ru/texts/trespass1.html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http://ru.wikipedia.org/?oldid=59527614</a:t>
            </a:r>
            <a:endParaRPr lang="ru-RU" dirty="0" smtClean="0"/>
          </a:p>
          <a:p>
            <a:pPr>
              <a:buNone/>
            </a:pPr>
            <a:r>
              <a:rPr lang="ru-RU" sz="5100" dirty="0" smtClean="0">
                <a:solidFill>
                  <a:srgbClr val="FF0000"/>
                </a:solidFill>
              </a:rPr>
              <a:t>Автор благодарит  всех  разработчиков, чьи материалы использовались в презентации</a:t>
            </a:r>
            <a:endParaRPr lang="ru-RU" sz="5100" dirty="0">
              <a:solidFill>
                <a:srgbClr val="FF0000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0" y="4293096"/>
            <a:ext cx="39553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0" y="3933056"/>
            <a:ext cx="395536" cy="39434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начало 7">
            <a:hlinkClick r:id="" action="ppaction://hlinkshowjump?jump=firstslide" highlightClick="1"/>
          </p:cNvPr>
          <p:cNvSpPr/>
          <p:nvPr/>
        </p:nvSpPr>
        <p:spPr>
          <a:xfrm>
            <a:off x="0" y="4725144"/>
            <a:ext cx="395536" cy="36004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 конец 8">
            <a:hlinkClick r:id="rId2" action="ppaction://hlinksldjump" highlightClick="1"/>
          </p:cNvPr>
          <p:cNvSpPr/>
          <p:nvPr/>
        </p:nvSpPr>
        <p:spPr>
          <a:xfrm>
            <a:off x="0" y="5085184"/>
            <a:ext cx="395536" cy="43204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Оглавление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914400" y="1268760"/>
            <a:ext cx="7772400" cy="525658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hlinkClick r:id="rId2" action="ppaction://hlinksldjump"/>
              </a:rPr>
              <a:t>План урока</a:t>
            </a:r>
            <a:r>
              <a:rPr lang="ru-RU" dirty="0" smtClean="0"/>
              <a:t>	2</a:t>
            </a:r>
          </a:p>
          <a:p>
            <a:pPr>
              <a:buNone/>
            </a:pPr>
            <a:r>
              <a:rPr lang="ru-RU" dirty="0" smtClean="0">
                <a:hlinkClick r:id="rId3" action="ppaction://hlinksldjump"/>
              </a:rPr>
              <a:t>Общая характеристика США</a:t>
            </a:r>
            <a:r>
              <a:rPr lang="ru-RU" dirty="0" smtClean="0"/>
              <a:t>	3</a:t>
            </a:r>
          </a:p>
          <a:p>
            <a:pPr>
              <a:buNone/>
            </a:pPr>
            <a:r>
              <a:rPr lang="ru-RU" dirty="0" smtClean="0">
                <a:hlinkClick r:id="rId3" action="ppaction://hlinksldjump"/>
              </a:rPr>
              <a:t>Оценка ПГП и ЭГП</a:t>
            </a:r>
            <a:r>
              <a:rPr lang="ru-RU" dirty="0" smtClean="0"/>
              <a:t>	4-6</a:t>
            </a:r>
          </a:p>
          <a:p>
            <a:pPr>
              <a:buNone/>
            </a:pPr>
            <a:r>
              <a:rPr lang="ru-RU" dirty="0" smtClean="0">
                <a:hlinkClick r:id="rId4" action="ppaction://hlinksldjump"/>
              </a:rPr>
              <a:t>Население: общая характеристика</a:t>
            </a:r>
            <a:r>
              <a:rPr lang="ru-RU" dirty="0" smtClean="0"/>
              <a:t>	7</a:t>
            </a:r>
          </a:p>
          <a:p>
            <a:pPr>
              <a:buNone/>
            </a:pPr>
            <a:r>
              <a:rPr lang="ru-RU" dirty="0" smtClean="0">
                <a:hlinkClick r:id="" action="ppaction://noaction"/>
              </a:rPr>
              <a:t>Население: национальный состав, миграции</a:t>
            </a:r>
            <a:r>
              <a:rPr lang="ru-RU" dirty="0" smtClean="0"/>
              <a:t>	8-9</a:t>
            </a:r>
          </a:p>
          <a:p>
            <a:pPr>
              <a:buNone/>
            </a:pPr>
            <a:r>
              <a:rPr lang="ru-RU" dirty="0" smtClean="0">
                <a:hlinkClick r:id="rId5" action="ppaction://hlinksldjump"/>
              </a:rPr>
              <a:t>Население: особенности размещения</a:t>
            </a:r>
            <a:r>
              <a:rPr lang="ru-RU" dirty="0" smtClean="0"/>
              <a:t>	10</a:t>
            </a:r>
          </a:p>
          <a:p>
            <a:pPr>
              <a:buNone/>
            </a:pPr>
            <a:r>
              <a:rPr lang="ru-RU" dirty="0" smtClean="0">
                <a:hlinkClick r:id="rId6" action="ppaction://hlinksldjump"/>
              </a:rPr>
              <a:t>Население: внутренние миграции</a:t>
            </a:r>
            <a:r>
              <a:rPr lang="ru-RU" dirty="0" smtClean="0"/>
              <a:t>	11</a:t>
            </a:r>
          </a:p>
          <a:p>
            <a:pPr>
              <a:buNone/>
            </a:pPr>
            <a:r>
              <a:rPr lang="ru-RU" dirty="0" smtClean="0">
                <a:hlinkClick r:id="rId7" action="ppaction://hlinksldjump"/>
              </a:rPr>
              <a:t>Население: городские агломерации (освещённость)</a:t>
            </a:r>
            <a:r>
              <a:rPr lang="ru-RU" dirty="0" smtClean="0"/>
              <a:t>	12</a:t>
            </a:r>
          </a:p>
          <a:p>
            <a:pPr>
              <a:buNone/>
            </a:pPr>
            <a:r>
              <a:rPr lang="ru-RU" dirty="0" smtClean="0">
                <a:hlinkClick r:id="rId8" action="ppaction://hlinksldjump"/>
              </a:rPr>
              <a:t>Население: образ жизни</a:t>
            </a:r>
            <a:r>
              <a:rPr lang="ru-RU" dirty="0" smtClean="0"/>
              <a:t>	13-15</a:t>
            </a:r>
          </a:p>
          <a:p>
            <a:pPr>
              <a:buNone/>
            </a:pPr>
            <a:r>
              <a:rPr lang="ru-RU" dirty="0" smtClean="0">
                <a:hlinkClick r:id="rId9" action="ppaction://hlinksldjump"/>
              </a:rPr>
              <a:t>Население: занятость</a:t>
            </a:r>
            <a:r>
              <a:rPr lang="ru-RU" dirty="0" smtClean="0"/>
              <a:t>	16</a:t>
            </a:r>
          </a:p>
          <a:p>
            <a:pPr>
              <a:buNone/>
            </a:pPr>
            <a:r>
              <a:rPr lang="ru-RU" dirty="0" smtClean="0">
                <a:hlinkClick r:id="rId10" action="ppaction://hlinksldjump"/>
              </a:rPr>
              <a:t>Домашнее задание</a:t>
            </a:r>
            <a:r>
              <a:rPr lang="ru-RU" dirty="0" smtClean="0"/>
              <a:t>	17</a:t>
            </a:r>
          </a:p>
          <a:p>
            <a:pPr>
              <a:buNone/>
            </a:pPr>
            <a:r>
              <a:rPr lang="ru-RU" dirty="0" smtClean="0">
                <a:hlinkClick r:id="rId11" action="ppaction://hlinksldjump"/>
              </a:rPr>
              <a:t>Использованные материалы</a:t>
            </a:r>
            <a:r>
              <a:rPr lang="ru-RU" dirty="0" smtClean="0"/>
              <a:t>	18</a:t>
            </a:r>
          </a:p>
          <a:p>
            <a:pPr>
              <a:buNone/>
            </a:pPr>
            <a:r>
              <a:rPr lang="ru-RU" dirty="0" smtClean="0">
                <a:solidFill>
                  <a:srgbClr val="FA9706"/>
                </a:solidFill>
              </a:rPr>
              <a:t>Оглавление</a:t>
            </a:r>
            <a:r>
              <a:rPr lang="ru-RU" dirty="0" smtClean="0"/>
              <a:t>	19</a:t>
            </a:r>
            <a:endParaRPr lang="ru-RU" dirty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0" y="4293096"/>
            <a:ext cx="39553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0" y="3933056"/>
            <a:ext cx="395536" cy="39434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в начало 6">
            <a:hlinkClick r:id="" action="ppaction://hlinkshowjump?jump=firstslide" highlightClick="1"/>
          </p:cNvPr>
          <p:cNvSpPr/>
          <p:nvPr/>
        </p:nvSpPr>
        <p:spPr>
          <a:xfrm>
            <a:off x="0" y="4725144"/>
            <a:ext cx="395536" cy="36004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конец 7">
            <a:hlinkClick r:id="rId12" action="ppaction://hlinksldjump" highlightClick="1"/>
          </p:cNvPr>
          <p:cNvSpPr/>
          <p:nvPr/>
        </p:nvSpPr>
        <p:spPr>
          <a:xfrm>
            <a:off x="0" y="5085184"/>
            <a:ext cx="395536" cy="43204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урока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556792"/>
            <a:ext cx="7772400" cy="4798768"/>
          </a:xfrm>
        </p:spPr>
        <p:txBody>
          <a:bodyPr/>
          <a:lstStyle/>
          <a:p>
            <a:r>
              <a:rPr lang="ru-RU" b="1" dirty="0" smtClean="0"/>
              <a:t>1. Особенности ПГП</a:t>
            </a:r>
            <a:r>
              <a:rPr lang="en-US" b="1" dirty="0" smtClean="0"/>
              <a:t> </a:t>
            </a:r>
            <a:r>
              <a:rPr lang="ru-RU" b="1" dirty="0" smtClean="0"/>
              <a:t>и ЭГП.</a:t>
            </a:r>
            <a:endParaRPr lang="en-US" b="1" dirty="0" smtClean="0"/>
          </a:p>
          <a:p>
            <a:r>
              <a:rPr lang="ru-RU" b="1" dirty="0" smtClean="0"/>
              <a:t>2. Динамика численности населения.</a:t>
            </a:r>
          </a:p>
          <a:p>
            <a:r>
              <a:rPr lang="ru-RU" b="1" dirty="0" smtClean="0"/>
              <a:t>3. Особенности размещения населения. Внутренние и внешние миграции.</a:t>
            </a:r>
          </a:p>
          <a:p>
            <a:r>
              <a:rPr lang="ru-RU" b="1" dirty="0" smtClean="0"/>
              <a:t>4. Образ жизни американцев («американские стандарты»). Высокий уровень и качество жизни.</a:t>
            </a:r>
          </a:p>
          <a:p>
            <a:r>
              <a:rPr lang="ru-RU" b="1" dirty="0" smtClean="0"/>
              <a:t>5. Занятость населения и современные сдвиги в хозяйстве.</a:t>
            </a:r>
            <a:endParaRPr lang="ru-RU" b="1" dirty="0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0" y="4293096"/>
            <a:ext cx="39553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0" y="3933056"/>
            <a:ext cx="395536" cy="39434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начало 7">
            <a:hlinkClick r:id="" action="ppaction://hlinkshowjump?jump=firstslide" highlightClick="1"/>
          </p:cNvPr>
          <p:cNvSpPr/>
          <p:nvPr/>
        </p:nvSpPr>
        <p:spPr>
          <a:xfrm>
            <a:off x="0" y="4725144"/>
            <a:ext cx="395536" cy="36004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 конец 8">
            <a:hlinkClick r:id="rId2" action="ppaction://hlinksldjump" highlightClick="1"/>
          </p:cNvPr>
          <p:cNvSpPr/>
          <p:nvPr/>
        </p:nvSpPr>
        <p:spPr>
          <a:xfrm>
            <a:off x="0" y="5085184"/>
            <a:ext cx="395536" cy="43204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4221088"/>
            <a:ext cx="7772400" cy="2636912"/>
          </a:xfrm>
        </p:spPr>
        <p:txBody>
          <a:bodyPr/>
          <a:lstStyle/>
          <a:p>
            <a:pPr algn="ctr">
              <a:defRPr/>
            </a:pPr>
            <a:r>
              <a:rPr lang="ru-RU" sz="1400" dirty="0" smtClean="0"/>
              <a:t>Малимонов Владимир Викторович,</a:t>
            </a:r>
            <a:br>
              <a:rPr lang="ru-RU" sz="1400" dirty="0" smtClean="0"/>
            </a:br>
            <a:r>
              <a:rPr lang="ru-RU" sz="1400" dirty="0" smtClean="0"/>
              <a:t>учитель географии,</a:t>
            </a:r>
            <a:br>
              <a:rPr lang="ru-RU" sz="1400" dirty="0" smtClean="0"/>
            </a:br>
            <a:r>
              <a:rPr lang="ru-RU" sz="1400" dirty="0" smtClean="0"/>
              <a:t>МАОУ СОШ №208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800" dirty="0" smtClean="0"/>
              <a:t>Екатеринбург, 2013</a:t>
            </a:r>
            <a:br>
              <a:rPr lang="ru-RU" sz="1800" dirty="0" smtClean="0"/>
            </a:br>
            <a:r>
              <a:rPr lang="en-US" sz="1200" dirty="0" smtClean="0"/>
              <a:t>vmalimonov@yandex.ru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404664"/>
            <a:ext cx="7772400" cy="3744416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МУНИЦИПАЛЬНОЕ АВТОНОМНОЕ  ОБЩЕОБРАЗОВАТЕЛЬНОЕ УЧРЕЖДЕНИЕ – СРЕДНЯЯ ОБЩЕОБРАЗОВАТЕЛЬНАЯ ШКОЛА № 208 С УГЛУБЛЕННЫМ  ИЗУЧЕНИЕМ  ОТДЕЛЬНЫХ  ПРЕДМЕТОВ г.Екатеринбурга</a:t>
            </a:r>
          </a:p>
          <a:p>
            <a:pPr algn="ctr"/>
            <a:endParaRPr lang="ru-RU" dirty="0" smtClean="0">
              <a:solidFill>
                <a:schemeClr val="tx2">
                  <a:satMod val="200000"/>
                </a:schemeClr>
              </a:solidFill>
            </a:endParaRPr>
          </a:p>
          <a:p>
            <a:pPr algn="ctr"/>
            <a:endParaRPr lang="ru-RU" dirty="0" smtClean="0">
              <a:solidFill>
                <a:schemeClr val="tx2">
                  <a:satMod val="200000"/>
                </a:schemeClr>
              </a:solidFill>
            </a:endParaRPr>
          </a:p>
          <a:p>
            <a:pPr algn="ctr"/>
            <a:r>
              <a:rPr lang="ru-RU" sz="5200" dirty="0" smtClean="0"/>
              <a:t>Регион: Северная Америка</a:t>
            </a:r>
          </a:p>
          <a:p>
            <a:pPr algn="ctr"/>
            <a:r>
              <a:rPr lang="ru-RU" sz="8000" dirty="0" smtClean="0"/>
              <a:t>США. Население</a:t>
            </a:r>
          </a:p>
          <a:p>
            <a:pPr algn="ctr"/>
            <a:r>
              <a:rPr lang="ru-RU" dirty="0" smtClean="0"/>
              <a:t>Разработка урока по географии, 10(11) класс</a:t>
            </a:r>
            <a:endParaRPr lang="ru-RU" dirty="0"/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0" y="3933056"/>
            <a:ext cx="395536" cy="39434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в начало 5">
            <a:hlinkClick r:id="" action="ppaction://hlinkshowjump?jump=firstslide" highlightClick="1"/>
          </p:cNvPr>
          <p:cNvSpPr/>
          <p:nvPr/>
        </p:nvSpPr>
        <p:spPr>
          <a:xfrm>
            <a:off x="0" y="4725144"/>
            <a:ext cx="395536" cy="36004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в конец 6">
            <a:hlinkClick r:id="rId2" action="ppaction://hlinksldjump" highlightClick="1"/>
          </p:cNvPr>
          <p:cNvSpPr/>
          <p:nvPr/>
        </p:nvSpPr>
        <p:spPr>
          <a:xfrm>
            <a:off x="0" y="5085184"/>
            <a:ext cx="395536" cy="43204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Общая характеристика США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15362" name="Picture 2" descr="http://www.iloveusa.ru/storage/images/spravo4nik/geografia/.thumbs/30539543fcea1b16463ea5e5aed07046_500_0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24744"/>
            <a:ext cx="7992888" cy="5563050"/>
          </a:xfrm>
          <a:prstGeom prst="rect">
            <a:avLst/>
          </a:prstGeom>
          <a:noFill/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0" y="4293096"/>
            <a:ext cx="39553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0" y="3933056"/>
            <a:ext cx="395536" cy="39434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начало 7">
            <a:hlinkClick r:id="" action="ppaction://hlinkshowjump?jump=firstslide" highlightClick="1"/>
          </p:cNvPr>
          <p:cNvSpPr/>
          <p:nvPr/>
        </p:nvSpPr>
        <p:spPr>
          <a:xfrm>
            <a:off x="0" y="4725144"/>
            <a:ext cx="395536" cy="36004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 конец 8">
            <a:hlinkClick r:id="rId3" action="ppaction://hlinksldjump" highlightClick="1"/>
          </p:cNvPr>
          <p:cNvSpPr/>
          <p:nvPr/>
        </p:nvSpPr>
        <p:spPr>
          <a:xfrm>
            <a:off x="0" y="5085184"/>
            <a:ext cx="395536" cy="43204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Оценка ПГП и ЭГП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9" name="Video_2013-11-28_201239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87624" y="1196752"/>
            <a:ext cx="7325358" cy="5464754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0" y="4293096"/>
            <a:ext cx="39553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0" y="3933056"/>
            <a:ext cx="395536" cy="39434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начало 7">
            <a:hlinkClick r:id="" action="ppaction://hlinkshowjump?jump=firstslide" highlightClick="1"/>
          </p:cNvPr>
          <p:cNvSpPr/>
          <p:nvPr/>
        </p:nvSpPr>
        <p:spPr>
          <a:xfrm>
            <a:off x="0" y="4725144"/>
            <a:ext cx="395536" cy="36004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в конец 9">
            <a:hlinkClick r:id="rId4" action="ppaction://hlinksldjump" highlightClick="1"/>
          </p:cNvPr>
          <p:cNvSpPr/>
          <p:nvPr/>
        </p:nvSpPr>
        <p:spPr>
          <a:xfrm>
            <a:off x="0" y="5085184"/>
            <a:ext cx="395536" cy="43204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Оценка ПГП и ЭГП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ЗАДАНИЕ</a:t>
            </a:r>
          </a:p>
          <a:p>
            <a:pPr>
              <a:buNone/>
            </a:pPr>
            <a:r>
              <a:rPr lang="ru-RU" sz="3600" b="1" dirty="0" smtClean="0"/>
              <a:t>1. Дайте характеристику ЭГП США </a:t>
            </a:r>
            <a:endParaRPr lang="ru-RU" b="1" dirty="0" smtClean="0"/>
          </a:p>
          <a:p>
            <a:pPr>
              <a:buNone/>
            </a:pPr>
            <a:r>
              <a:rPr lang="ru-RU" sz="2000" b="1" dirty="0" smtClean="0"/>
              <a:t>(при ответе можно использовать: </a:t>
            </a:r>
          </a:p>
          <a:p>
            <a:pPr>
              <a:buNone/>
            </a:pPr>
            <a:r>
              <a:rPr lang="ru-RU" sz="2000" b="1" dirty="0" smtClean="0"/>
              <a:t>- план характеристики ЭГП, с. 222 (У);</a:t>
            </a:r>
          </a:p>
          <a:p>
            <a:pPr>
              <a:buNone/>
            </a:pPr>
            <a:r>
              <a:rPr lang="ru-RU" sz="2000" b="1" dirty="0" smtClean="0"/>
              <a:t>- карты атласа</a:t>
            </a:r>
          </a:p>
          <a:p>
            <a:pPr>
              <a:buNone/>
            </a:pPr>
            <a:r>
              <a:rPr lang="ru-RU" sz="2000" b="1" dirty="0" smtClean="0"/>
              <a:t>- текст, с. 295 (У)</a:t>
            </a:r>
          </a:p>
          <a:p>
            <a:pPr>
              <a:buNone/>
            </a:pPr>
            <a:r>
              <a:rPr lang="ru-RU" sz="3600" b="1" dirty="0" smtClean="0"/>
              <a:t>2. Является ли ЭГП США выгодным? Почему?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0" y="4293096"/>
            <a:ext cx="39553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0" y="3933056"/>
            <a:ext cx="395536" cy="39434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в начало 6">
            <a:hlinkClick r:id="" action="ppaction://hlinkshowjump?jump=firstslide" highlightClick="1"/>
          </p:cNvPr>
          <p:cNvSpPr/>
          <p:nvPr/>
        </p:nvSpPr>
        <p:spPr>
          <a:xfrm>
            <a:off x="0" y="4725144"/>
            <a:ext cx="395536" cy="36004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конец 7">
            <a:hlinkClick r:id="rId2" action="ppaction://hlinksldjump" highlightClick="1"/>
          </p:cNvPr>
          <p:cNvSpPr/>
          <p:nvPr/>
        </p:nvSpPr>
        <p:spPr>
          <a:xfrm>
            <a:off x="0" y="5085184"/>
            <a:ext cx="395536" cy="43204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Оценка ПГП и ЭГП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268760"/>
            <a:ext cx="4176464" cy="5403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0" y="4293096"/>
            <a:ext cx="39553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0" y="3933056"/>
            <a:ext cx="395536" cy="39434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в начало 6">
            <a:hlinkClick r:id="" action="ppaction://hlinkshowjump?jump=firstslide" highlightClick="1"/>
          </p:cNvPr>
          <p:cNvSpPr/>
          <p:nvPr/>
        </p:nvSpPr>
        <p:spPr>
          <a:xfrm>
            <a:off x="0" y="4725144"/>
            <a:ext cx="395536" cy="36004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конец 7">
            <a:hlinkClick r:id="rId3" action="ppaction://hlinksldjump" highlightClick="1"/>
          </p:cNvPr>
          <p:cNvSpPr/>
          <p:nvPr/>
        </p:nvSpPr>
        <p:spPr>
          <a:xfrm>
            <a:off x="0" y="5085184"/>
            <a:ext cx="395536" cy="43204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Население: общая характеристика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80112" y="1783560"/>
            <a:ext cx="3106688" cy="4572000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dirty="0" smtClean="0"/>
              <a:t>3 место по численности;</a:t>
            </a:r>
          </a:p>
          <a:p>
            <a:pPr>
              <a:buFontTx/>
              <a:buChar char="-"/>
            </a:pPr>
            <a:r>
              <a:rPr lang="ru-RU" dirty="0" smtClean="0"/>
              <a:t>Годовой прирост – 2-2,5 млн. чел.</a:t>
            </a:r>
          </a:p>
          <a:p>
            <a:pPr>
              <a:buFontTx/>
              <a:buChar char="-"/>
            </a:pPr>
            <a:r>
              <a:rPr lang="ru-RU" dirty="0" smtClean="0"/>
              <a:t>40% прироста - иммиграция                                                       </a:t>
            </a:r>
          </a:p>
          <a:p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844824"/>
            <a:ext cx="4536504" cy="4776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0" y="4293096"/>
            <a:ext cx="39553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0" y="3933056"/>
            <a:ext cx="395536" cy="39434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начало 7">
            <a:hlinkClick r:id="" action="ppaction://hlinkshowjump?jump=firstslide" highlightClick="1"/>
          </p:cNvPr>
          <p:cNvSpPr/>
          <p:nvPr/>
        </p:nvSpPr>
        <p:spPr>
          <a:xfrm>
            <a:off x="0" y="4725144"/>
            <a:ext cx="395536" cy="36004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 конец 8">
            <a:hlinkClick r:id="rId3" action="ppaction://hlinksldjump" highlightClick="1"/>
          </p:cNvPr>
          <p:cNvSpPr/>
          <p:nvPr/>
        </p:nvSpPr>
        <p:spPr>
          <a:xfrm>
            <a:off x="0" y="5085184"/>
            <a:ext cx="395536" cy="43204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Население: национальный состав, миграции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783560"/>
            <a:ext cx="7931224" cy="4813792"/>
          </a:xfrm>
        </p:spPr>
        <p:txBody>
          <a:bodyPr>
            <a:normAutofit fontScale="625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5800" dirty="0" smtClean="0">
                <a:solidFill>
                  <a:srgbClr val="FF0000"/>
                </a:solidFill>
              </a:rPr>
              <a:t>Как сформировалась современная американская нация?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5800" dirty="0" smtClean="0"/>
              <a:t>1) До 70 гг. ХХ века – преобладали европейцы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5800" dirty="0" smtClean="0"/>
              <a:t>2) </a:t>
            </a:r>
            <a:r>
              <a:rPr lang="en-US" sz="5800" dirty="0" smtClean="0"/>
              <a:t>II </a:t>
            </a:r>
            <a:r>
              <a:rPr lang="ru-RU" sz="5800" dirty="0" smtClean="0"/>
              <a:t>половина ХХ века – преобладают азиаты и иммигранты из Латинской Америки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5800" dirty="0" smtClean="0"/>
              <a:t>3) </a:t>
            </a:r>
            <a:r>
              <a:rPr lang="en-US" sz="5800" dirty="0" smtClean="0"/>
              <a:t> </a:t>
            </a:r>
            <a:r>
              <a:rPr lang="ru-RU" sz="5800" dirty="0" smtClean="0"/>
              <a:t>В </a:t>
            </a:r>
            <a:r>
              <a:rPr lang="en-US" sz="5800" dirty="0" smtClean="0"/>
              <a:t>XVIII – XIX</a:t>
            </a:r>
            <a:r>
              <a:rPr lang="ru-RU" sz="5800" dirty="0" smtClean="0"/>
              <a:t>  вв. в южные штаты завозили  негров-рабов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                                                </a:t>
            </a:r>
          </a:p>
          <a:p>
            <a:endParaRPr lang="ru-RU" dirty="0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0" y="4293096"/>
            <a:ext cx="39553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0" y="3933056"/>
            <a:ext cx="395536" cy="39434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в начало 6">
            <a:hlinkClick r:id="" action="ppaction://hlinkshowjump?jump=firstslide" highlightClick="1"/>
          </p:cNvPr>
          <p:cNvSpPr/>
          <p:nvPr/>
        </p:nvSpPr>
        <p:spPr>
          <a:xfrm>
            <a:off x="0" y="4725144"/>
            <a:ext cx="395536" cy="36004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конец 7">
            <a:hlinkClick r:id="rId2" action="ppaction://hlinksldjump" highlightClick="1"/>
          </p:cNvPr>
          <p:cNvSpPr/>
          <p:nvPr/>
        </p:nvSpPr>
        <p:spPr>
          <a:xfrm>
            <a:off x="0" y="5085184"/>
            <a:ext cx="395536" cy="43204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Население: национальный состав, миграции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783560"/>
            <a:ext cx="7931224" cy="481379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Современная американская нация состоит из трёх основных групп: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1) Американцы США  (потомки переселенцев разных национальностей) – основная часть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2) Аборигены (индейцы, эскимосы и др.) – менее 1 %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3) </a:t>
            </a:r>
            <a:r>
              <a:rPr lang="en-US" sz="2800" dirty="0" smtClean="0"/>
              <a:t> </a:t>
            </a:r>
            <a:r>
              <a:rPr lang="ru-RU" sz="2800" dirty="0" smtClean="0"/>
              <a:t>Чёрные американцы (афроамериканцы, негры) – 13 %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Особняком – переходные </a:t>
            </a:r>
            <a:r>
              <a:rPr lang="ru-RU" sz="2800" dirty="0" err="1" smtClean="0"/>
              <a:t>иммигрансткие</a:t>
            </a:r>
            <a:r>
              <a:rPr lang="ru-RU" sz="2800" dirty="0" smtClean="0"/>
              <a:t> группы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0" y="4293096"/>
            <a:ext cx="39553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0" y="3933056"/>
            <a:ext cx="395536" cy="39434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в начало 6">
            <a:hlinkClick r:id="" action="ppaction://hlinkshowjump?jump=firstslide" highlightClick="1"/>
          </p:cNvPr>
          <p:cNvSpPr/>
          <p:nvPr/>
        </p:nvSpPr>
        <p:spPr>
          <a:xfrm>
            <a:off x="0" y="4725144"/>
            <a:ext cx="395536" cy="36004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конец 7">
            <a:hlinkClick r:id="rId2" action="ppaction://hlinksldjump" highlightClick="1"/>
          </p:cNvPr>
          <p:cNvSpPr/>
          <p:nvPr/>
        </p:nvSpPr>
        <p:spPr>
          <a:xfrm>
            <a:off x="0" y="5085184"/>
            <a:ext cx="395536" cy="43204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577</TotalTime>
  <Words>540</Words>
  <Application>Microsoft Office PowerPoint</Application>
  <PresentationFormat>Экран (4:3)</PresentationFormat>
  <Paragraphs>89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Метро</vt:lpstr>
      <vt:lpstr>Малимонов Владимир Викторович, учитель географии, МАОУ СОШ №208  Екатеринбург, 2013 vmalimonov@yandex.ru </vt:lpstr>
      <vt:lpstr>План урока </vt:lpstr>
      <vt:lpstr>Общая характеристика США</vt:lpstr>
      <vt:lpstr>Оценка ПГП и ЭГП</vt:lpstr>
      <vt:lpstr>Оценка ПГП и ЭГП</vt:lpstr>
      <vt:lpstr>Оценка ПГП и ЭГП</vt:lpstr>
      <vt:lpstr>Население: общая характеристика</vt:lpstr>
      <vt:lpstr>Население: национальный состав, миграции</vt:lpstr>
      <vt:lpstr>Население: национальный состав, миграции</vt:lpstr>
      <vt:lpstr>Население: особенности размещения</vt:lpstr>
      <vt:lpstr>Население: внутренние миграции</vt:lpstr>
      <vt:lpstr>Население: городские агломерации (освещённость)</vt:lpstr>
      <vt:lpstr>Население: образ жизни</vt:lpstr>
      <vt:lpstr>Население: образ жизни</vt:lpstr>
      <vt:lpstr>Население: образ жизни</vt:lpstr>
      <vt:lpstr>Население: занятость </vt:lpstr>
      <vt:lpstr>Домашнее задание</vt:lpstr>
      <vt:lpstr>Использованные материалы</vt:lpstr>
      <vt:lpstr>Оглавление</vt:lpstr>
      <vt:lpstr>Малимонов Владимир Викторович, учитель географии, МАОУ СОШ №208  Екатеринбург, 2013 vmalimonov@yandex.ru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Владимир</dc:creator>
  <cp:lastModifiedBy>User</cp:lastModifiedBy>
  <cp:revision>42</cp:revision>
  <dcterms:created xsi:type="dcterms:W3CDTF">2013-11-28T12:27:15Z</dcterms:created>
  <dcterms:modified xsi:type="dcterms:W3CDTF">2013-11-30T13:30:23Z</dcterms:modified>
</cp:coreProperties>
</file>