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0" r:id="rId2"/>
    <p:sldId id="269" r:id="rId3"/>
    <p:sldId id="277" r:id="rId4"/>
    <p:sldId id="273" r:id="rId5"/>
    <p:sldId id="274" r:id="rId6"/>
    <p:sldId id="275" r:id="rId7"/>
    <p:sldId id="276" r:id="rId8"/>
    <p:sldId id="278" r:id="rId9"/>
    <p:sldId id="272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56" r:id="rId19"/>
    <p:sldId id="264" r:id="rId20"/>
    <p:sldId id="257" r:id="rId21"/>
    <p:sldId id="259" r:id="rId22"/>
    <p:sldId id="280" r:id="rId23"/>
    <p:sldId id="258" r:id="rId24"/>
    <p:sldId id="279" r:id="rId25"/>
    <p:sldId id="281" r:id="rId26"/>
    <p:sldId id="260" r:id="rId27"/>
    <p:sldId id="283" r:id="rId28"/>
    <p:sldId id="286" r:id="rId29"/>
    <p:sldId id="261" r:id="rId30"/>
    <p:sldId id="282" r:id="rId31"/>
    <p:sldId id="285" r:id="rId32"/>
    <p:sldId id="284" r:id="rId33"/>
    <p:sldId id="262" r:id="rId34"/>
    <p:sldId id="263" r:id="rId35"/>
    <p:sldId id="265" r:id="rId36"/>
    <p:sldId id="266" r:id="rId37"/>
    <p:sldId id="267" r:id="rId38"/>
    <p:sldId id="26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9D3F28-7A93-4776-AC64-605061035F5E}" type="datetimeFigureOut">
              <a:rPr lang="ru-RU" smtClean="0"/>
              <a:pPr/>
              <a:t>07.01.2014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270CEC2-80B4-471F-9A49-86B0C6A99A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://smiles.rc-mir.com/smile.43863.html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Политическая раздробленность </a:t>
            </a:r>
            <a:br>
              <a:rPr lang="ru-RU" b="1" dirty="0" smtClean="0"/>
            </a:br>
            <a:r>
              <a:rPr lang="ru-RU" b="1" dirty="0" smtClean="0"/>
              <a:t>на Руси в </a:t>
            </a:r>
            <a:r>
              <a:rPr lang="en-US" b="1" dirty="0" smtClean="0"/>
              <a:t>XIII– XIV </a:t>
            </a:r>
            <a:r>
              <a:rPr lang="ru-RU" b="1" dirty="0" smtClean="0"/>
              <a:t>веках</a:t>
            </a:r>
            <a:endParaRPr lang="ru-RU" b="1" dirty="0"/>
          </a:p>
        </p:txBody>
      </p:sp>
      <p:pic>
        <p:nvPicPr>
          <p:cNvPr id="1026" name="Picture 2" descr="C:\Users\Master\Desktop\2624747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779025" cy="350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86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1.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Л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агерь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, где расположилось войско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1595502"/>
            <a:ext cx="1758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 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. .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595502"/>
            <a:ext cx="2084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4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2</a:t>
            </a:r>
            <a:r>
              <a:rPr lang="ru-RU" b="1" smtClean="0">
                <a:solidFill>
                  <a:schemeClr val="tx1"/>
                </a:solidFill>
                <a:latin typeface="Times New Roman"/>
                <a:ea typeface="Calibri"/>
              </a:rPr>
              <a:t>.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Корм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для лошадей, скота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51529" y="2967335"/>
            <a:ext cx="2040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 . . . 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21936" y="2967335"/>
            <a:ext cx="2626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ФУРАЖ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4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Calibri"/>
              </a:rPr>
              <a:t>3.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Calibri"/>
              </a:rPr>
              <a:t>Х</a:t>
            </a:r>
            <a:r>
              <a:rPr lang="ru-RU" sz="2800" b="1" dirty="0" smtClean="0">
                <a:solidFill>
                  <a:schemeClr val="tx1"/>
                </a:solidFill>
                <a:latin typeface="Times New Roman"/>
                <a:ea typeface="Calibri"/>
              </a:rPr>
              <a:t>анская </a:t>
            </a:r>
            <a:r>
              <a:rPr lang="ru-RU" sz="2800" b="1" dirty="0">
                <a:solidFill>
                  <a:schemeClr val="tx1"/>
                </a:solidFill>
                <a:latin typeface="Times New Roman"/>
                <a:ea typeface="Calibri"/>
              </a:rPr>
              <a:t>грамота, дававшая право русским князьям властвовать в своих княжествах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92408" y="2967335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. . . 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2408" y="2967335"/>
            <a:ext cx="2629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ЯРЛЫК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691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4.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П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редставитель </a:t>
            </a:r>
            <a:r>
              <a:rPr lang="ru-RU" b="1" dirty="0" err="1">
                <a:solidFill>
                  <a:schemeClr val="tx1"/>
                </a:solidFill>
                <a:latin typeface="Times New Roman"/>
                <a:ea typeface="Calibri"/>
              </a:rPr>
              <a:t>ордынснского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 хана на Руси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49552" y="2967335"/>
            <a:ext cx="2444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Б . . . . 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9552" y="2967335"/>
            <a:ext cx="2888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БАСКАК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27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5. Господство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50267" y="2967335"/>
            <a:ext cx="4243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В . . . . . . . . . 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7578" y="2969528"/>
            <a:ext cx="5413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ВЛАДЫЧЕСТВО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09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</a:rPr>
              <a:t>6.Регулярная </a:t>
            </a:r>
            <a:r>
              <a:rPr lang="ru-RU" sz="3200" b="1" dirty="0">
                <a:solidFill>
                  <a:schemeClr val="tx1"/>
                </a:solidFill>
                <a:latin typeface="Times New Roman"/>
                <a:ea typeface="Calibri"/>
              </a:rPr>
              <a:t>дань, которую собирали на Руси для хана Золотой </a:t>
            </a: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</a:rPr>
              <a:t>Орды. 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00422" y="2967335"/>
            <a:ext cx="1943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. . . 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3516" y="2967335"/>
            <a:ext cx="2639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ВЫХОД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7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7. Форма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государственного правления, при которой верховная власть принадлежит избранным населением представителям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99725" y="2967335"/>
            <a:ext cx="35445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 . . . . . . . . 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117" y="2969528"/>
            <a:ext cx="4746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РЕСПУБЛИКА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422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8.Монгольский </a:t>
            </a:r>
            <a:r>
              <a:rPr lang="ru-RU" b="1" dirty="0" err="1" smtClean="0">
                <a:solidFill>
                  <a:schemeClr val="tx1"/>
                </a:solidFill>
                <a:latin typeface="Times New Roman"/>
                <a:ea typeface="Calibri"/>
              </a:rPr>
              <a:t>военочальник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41724" y="2967335"/>
            <a:ext cx="2260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 . . . . 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1007" y="2960651"/>
            <a:ext cx="3126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ТЕМНИК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65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200400"/>
            <a:ext cx="8064896" cy="2676872"/>
          </a:xfrm>
        </p:spPr>
        <p:txBody>
          <a:bodyPr>
            <a:normAutofit fontScale="85000" lnSpcReduction="10000"/>
          </a:bodyPr>
          <a:lstStyle/>
          <a:p>
            <a:endParaRPr lang="ru-RU" sz="3400" b="1" i="1" u="sng" dirty="0" smtClean="0"/>
          </a:p>
          <a:p>
            <a:r>
              <a:rPr lang="ru-RU" sz="3400" b="1" i="1" u="sng" dirty="0" smtClean="0"/>
              <a:t>Проблемный вопрос</a:t>
            </a:r>
            <a:r>
              <a:rPr lang="ru-RU" sz="3400" b="1" i="1" dirty="0" smtClean="0"/>
              <a:t>: </a:t>
            </a:r>
          </a:p>
          <a:p>
            <a:endParaRPr lang="ru-RU" sz="3400" b="1" i="1" dirty="0" smtClean="0"/>
          </a:p>
          <a:p>
            <a:r>
              <a:rPr lang="ru-RU" sz="4400" b="1" i="1" dirty="0" smtClean="0">
                <a:solidFill>
                  <a:srgbClr val="FF0000"/>
                </a:solidFill>
              </a:rPr>
              <a:t>Каковы особенности </a:t>
            </a:r>
          </a:p>
          <a:p>
            <a:r>
              <a:rPr lang="ru-RU" sz="4400" b="1" i="1" dirty="0" smtClean="0">
                <a:solidFill>
                  <a:srgbClr val="FF0000"/>
                </a:solidFill>
              </a:rPr>
              <a:t>Литовско-Русского государства ?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Русь и Литва</a:t>
            </a:r>
            <a:endParaRPr lang="ru-RU" sz="6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5"/>
          <p:cNvSpPr/>
          <p:nvPr/>
        </p:nvSpPr>
        <p:spPr>
          <a:xfrm>
            <a:off x="323528" y="548680"/>
            <a:ext cx="8568952" cy="57606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051720" y="1772816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План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966756"/>
              </p:ext>
            </p:extLst>
          </p:nvPr>
        </p:nvGraphicFramePr>
        <p:xfrm>
          <a:off x="1571604" y="2708920"/>
          <a:ext cx="6888828" cy="934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828"/>
              </a:tblGrid>
              <a:tr h="93439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r>
                        <a:rPr lang="ru-RU" sz="2000" dirty="0" smtClean="0"/>
                        <a:t>. Предпосылки формирования государства.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613406"/>
              </p:ext>
            </p:extLst>
          </p:nvPr>
        </p:nvGraphicFramePr>
        <p:xfrm>
          <a:off x="1571604" y="3284984"/>
          <a:ext cx="6888828" cy="85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828"/>
              </a:tblGrid>
              <a:tr h="858396">
                <a:tc>
                  <a:txBody>
                    <a:bodyPr/>
                    <a:lstStyle/>
                    <a:p>
                      <a:r>
                        <a:rPr lang="ru-RU" dirty="0" smtClean="0"/>
                        <a:t>2. </a:t>
                      </a:r>
                      <a:r>
                        <a:rPr lang="ru-RU" sz="2000" dirty="0" smtClean="0"/>
                        <a:t>Имена, вошедшие в историю.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61729"/>
              </p:ext>
            </p:extLst>
          </p:nvPr>
        </p:nvGraphicFramePr>
        <p:xfrm>
          <a:off x="1571604" y="3933056"/>
          <a:ext cx="6888828" cy="710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828"/>
              </a:tblGrid>
              <a:tr h="710390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sz="2000" baseline="0" dirty="0" smtClean="0"/>
                        <a:t>Особенности государства.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161978"/>
              </p:ext>
            </p:extLst>
          </p:nvPr>
        </p:nvGraphicFramePr>
        <p:xfrm>
          <a:off x="1571604" y="4653136"/>
          <a:ext cx="6888828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8828"/>
              </a:tblGrid>
              <a:tr h="648072">
                <a:tc>
                  <a:txBody>
                    <a:bodyPr/>
                    <a:lstStyle/>
                    <a:p>
                      <a:r>
                        <a:rPr lang="ru-RU" dirty="0" smtClean="0"/>
                        <a:t>4. </a:t>
                      </a:r>
                      <a:r>
                        <a:rPr lang="ru-RU" sz="2000" dirty="0" smtClean="0"/>
                        <a:t>Значение</a:t>
                      </a:r>
                      <a:r>
                        <a:rPr lang="ru-RU" sz="2000" dirty="0" smtClean="0">
                          <a:effectLst/>
                          <a:latin typeface="Times New Roman"/>
                          <a:ea typeface="Calibri"/>
                        </a:rPr>
                        <a:t> присоединения русских земель к Литве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Аукцион знаний</a:t>
            </a:r>
            <a:endParaRPr lang="ru-RU" sz="6600" b="1" dirty="0"/>
          </a:p>
        </p:txBody>
      </p:sp>
      <p:pic>
        <p:nvPicPr>
          <p:cNvPr id="4" name="Picture 4" descr="writingonbook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800" y="3284984"/>
            <a:ext cx="3240633" cy="3037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37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b="13562"/>
          <a:stretch/>
        </p:blipFill>
        <p:spPr bwMode="auto">
          <a:xfrm>
            <a:off x="2361900" y="105934"/>
            <a:ext cx="6551726" cy="641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1" descr="Тевтонцы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1900" y="1255701"/>
            <a:ext cx="936625" cy="1060450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2977054" y="2002588"/>
            <a:ext cx="642942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7715272" y="3000372"/>
            <a:ext cx="857256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7500958" y="4357694"/>
            <a:ext cx="1071570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15" descr="ололо2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52"/>
          <a:stretch>
            <a:fillRect/>
          </a:stretch>
        </p:blipFill>
        <p:spPr bwMode="auto">
          <a:xfrm rot="21540000">
            <a:off x="7507140" y="3584109"/>
            <a:ext cx="14081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836" y="4549676"/>
            <a:ext cx="2342064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no Pro SmText" pitchFamily="18" charset="0"/>
              </a:rPr>
              <a:t>Каковы предпосылки формирования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Arno Pro SmText" pitchFamily="18" charset="0"/>
              </a:rPr>
              <a:t>Великого княжества Литовского?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85794"/>
          </a:xfrm>
        </p:spPr>
        <p:txBody>
          <a:bodyPr>
            <a:normAutofit/>
          </a:bodyPr>
          <a:lstStyle/>
          <a:p>
            <a:pPr algn="r"/>
            <a:r>
              <a:rPr lang="ru-RU" b="1" dirty="0" err="1" smtClean="0"/>
              <a:t>Миндовг</a:t>
            </a:r>
            <a:r>
              <a:rPr lang="ru-RU" b="1" dirty="0" smtClean="0"/>
              <a:t> 1230-1264</a:t>
            </a:r>
            <a:endParaRPr lang="ru-RU" b="1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3707904" y="2564904"/>
            <a:ext cx="5508104" cy="39393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Согласно легендарной родословной, содержащейся в Воскресенской летописи, </a:t>
            </a:r>
            <a:r>
              <a:rPr lang="ru-RU" sz="2400" b="1" i="1" dirty="0" err="1" smtClean="0"/>
              <a:t>Миндовг</a:t>
            </a:r>
            <a:r>
              <a:rPr lang="ru-RU" sz="2400" b="1" i="1" dirty="0" smtClean="0"/>
              <a:t> происходит из династии полоцких князей, а его отцом был </a:t>
            </a:r>
            <a:r>
              <a:rPr lang="ru-RU" sz="2400" b="1" i="1" dirty="0" err="1" smtClean="0"/>
              <a:t>Мовкольд</a:t>
            </a:r>
            <a:r>
              <a:rPr lang="ru-RU" sz="2400" b="1" i="1" dirty="0" smtClean="0"/>
              <a:t>. «Великая хроника»  называет </a:t>
            </a:r>
            <a:r>
              <a:rPr lang="ru-RU" sz="2400" b="1" i="1" dirty="0" err="1" smtClean="0"/>
              <a:t>Миндовга</a:t>
            </a:r>
            <a:r>
              <a:rPr lang="ru-RU" sz="2400" b="1" i="1" dirty="0" smtClean="0"/>
              <a:t> королём пруссов.</a:t>
            </a:r>
            <a:endParaRPr lang="ru-RU" sz="2400" b="1" i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504" y="188640"/>
            <a:ext cx="4104456" cy="4104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319"/>
            <a:ext cx="6840760" cy="670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3757896"/>
            <a:ext cx="5243038" cy="369332"/>
          </a:xfrm>
          <a:prstGeom prst="rect">
            <a:avLst/>
          </a:prstGeom>
          <a:solidFill>
            <a:srgbClr val="FF33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Великое княжество Литовское при </a:t>
            </a:r>
            <a:r>
              <a:rPr lang="ru-RU" b="1" dirty="0" err="1" smtClean="0"/>
              <a:t>Миндовге</a:t>
            </a:r>
            <a:endParaRPr lang="ru-RU" b="1" dirty="0"/>
          </a:p>
        </p:txBody>
      </p:sp>
      <p:sp>
        <p:nvSpPr>
          <p:cNvPr id="7" name="Стрелка вверх 6"/>
          <p:cNvSpPr/>
          <p:nvPr/>
        </p:nvSpPr>
        <p:spPr>
          <a:xfrm>
            <a:off x="2998321" y="3041094"/>
            <a:ext cx="720080" cy="667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3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err="1" smtClean="0"/>
              <a:t>Гедимин</a:t>
            </a:r>
            <a:r>
              <a:rPr lang="ru-RU" sz="2400" b="1" dirty="0" smtClean="0"/>
              <a:t> – - основатель династии Гедиминовичей. </a:t>
            </a:r>
            <a:br>
              <a:rPr lang="ru-RU" sz="2400" b="1" dirty="0" smtClean="0"/>
            </a:br>
            <a:r>
              <a:rPr lang="ru-RU" sz="2400" b="1" dirty="0" smtClean="0"/>
              <a:t>Соправитель Литвы  в период  с 1295 по 1316 год. </a:t>
            </a:r>
            <a:br>
              <a:rPr lang="ru-RU" sz="2400" b="1" dirty="0" smtClean="0"/>
            </a:br>
            <a:r>
              <a:rPr lang="ru-RU" sz="2400" b="1" dirty="0" smtClean="0"/>
              <a:t>Великий князь литовский с 1315 по 1341 год.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1844824"/>
            <a:ext cx="3752850" cy="458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Вертикальный свиток 6"/>
          <p:cNvSpPr/>
          <p:nvPr/>
        </p:nvSpPr>
        <p:spPr>
          <a:xfrm>
            <a:off x="323528" y="1772816"/>
            <a:ext cx="4536504" cy="453650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При князе </a:t>
            </a:r>
            <a:r>
              <a:rPr lang="ru-RU" sz="2400" b="1" dirty="0" err="1" smtClean="0"/>
              <a:t>Гедимине</a:t>
            </a:r>
            <a:r>
              <a:rPr lang="ru-RU" sz="2400" b="1" dirty="0" smtClean="0"/>
              <a:t> Литовско-Русское государство достигло расцвета. Расширил границы государства. Вёл ожесточённую борьбу с немецкими рыцарями, нанёс им ряд поражений.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863652" cy="3672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05" y="228364"/>
            <a:ext cx="5667796" cy="627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67944" y="908720"/>
            <a:ext cx="3960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3200" b="1" dirty="0" smtClean="0">
                <a:solidFill>
                  <a:schemeClr val="bg1"/>
                </a:solidFill>
                <a:latin typeface="Calibri"/>
                <a:ea typeface="Calibri"/>
              </a:rPr>
              <a:t>1. Какие </a:t>
            </a: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</a:rPr>
              <a:t>земли вошли еще в состав Литовско-Русского государства?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879" y="3573016"/>
            <a:ext cx="403244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3200" b="1" dirty="0" smtClean="0">
                <a:solidFill>
                  <a:schemeClr val="bg1"/>
                </a:solidFill>
                <a:latin typeface="Calibri"/>
                <a:ea typeface="Calibri"/>
              </a:rPr>
              <a:t>2. Какие </a:t>
            </a: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</a:rPr>
              <a:t>черты были характерны для Литовско-Русского государства?</a:t>
            </a:r>
          </a:p>
        </p:txBody>
      </p:sp>
    </p:spTree>
    <p:extLst>
      <p:ext uri="{BB962C8B-B14F-4D97-AF65-F5344CB8AC3E}">
        <p14:creationId xmlns:p14="http://schemas.microsoft.com/office/powerpoint/2010/main" val="41993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4321"/>
            <a:ext cx="688858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869" y="4581128"/>
            <a:ext cx="5777800" cy="400110"/>
          </a:xfrm>
          <a:prstGeom prst="rect">
            <a:avLst/>
          </a:prstGeom>
          <a:solidFill>
            <a:srgbClr val="FF3300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Великое княжество Литовское при </a:t>
            </a:r>
            <a:r>
              <a:rPr lang="ru-RU" sz="2000" b="1" dirty="0" err="1" smtClean="0"/>
              <a:t>Гедимине</a:t>
            </a:r>
            <a:endParaRPr lang="ru-RU" sz="2000" b="1" dirty="0"/>
          </a:p>
        </p:txBody>
      </p:sp>
      <p:sp>
        <p:nvSpPr>
          <p:cNvPr id="5" name="Стрелка вверх 4"/>
          <p:cNvSpPr/>
          <p:nvPr/>
        </p:nvSpPr>
        <p:spPr>
          <a:xfrm>
            <a:off x="3851920" y="3645024"/>
            <a:ext cx="484632" cy="8213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9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Вильно – стольный град </a:t>
            </a:r>
            <a:r>
              <a:rPr lang="ru-RU" b="1" dirty="0" err="1" smtClean="0"/>
              <a:t>Гедимина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928670"/>
            <a:ext cx="7729566" cy="5143536"/>
          </a:xfrm>
        </p:spPr>
        <p:txBody>
          <a:bodyPr/>
          <a:lstStyle/>
          <a:p>
            <a:r>
              <a:rPr lang="ru-RU" i="1" dirty="0" smtClean="0"/>
              <a:t>а</a:t>
            </a:r>
            <a:endParaRPr lang="ru-RU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912" y="2492896"/>
            <a:ext cx="5114627" cy="3286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Вертикальный свиток 4"/>
          <p:cNvSpPr/>
          <p:nvPr/>
        </p:nvSpPr>
        <p:spPr>
          <a:xfrm>
            <a:off x="214282" y="980728"/>
            <a:ext cx="3853662" cy="496855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 русским летописям, существовал уже в XII в. Исторически известен с 1323 как столица вел. кн. литовского и русского </a:t>
            </a:r>
            <a:r>
              <a:rPr lang="ru-RU" sz="2000" b="1" dirty="0" err="1" smtClean="0"/>
              <a:t>Гедимина</a:t>
            </a:r>
            <a:r>
              <a:rPr lang="ru-RU" sz="2000" b="1" dirty="0" smtClean="0"/>
              <a:t>, при котором в городе жили литовцы, русские и поляки; каждая народность сохраняла свою веру и обычаи. 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aster\Desktop\Vilnius_Skyline_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928992" cy="6696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124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Master\Desktop\vilnius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5472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ster\Desktop\0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54" y="2780928"/>
            <a:ext cx="4932040" cy="3859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214422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/>
              <a:t>Ольгерд</a:t>
            </a:r>
            <a:r>
              <a:rPr lang="ru-RU" b="1" dirty="0" smtClean="0"/>
              <a:t>  1345-1377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3928" y="1386350"/>
            <a:ext cx="4945813" cy="40588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Вертикальный свиток 4"/>
          <p:cNvSpPr/>
          <p:nvPr/>
        </p:nvSpPr>
        <p:spPr>
          <a:xfrm>
            <a:off x="107504" y="1556792"/>
            <a:ext cx="3923928" cy="43022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тарший сын </a:t>
            </a:r>
            <a:r>
              <a:rPr lang="ru-RU" sz="2400" b="1" dirty="0" err="1" smtClean="0"/>
              <a:t>Гедимина</a:t>
            </a:r>
            <a:r>
              <a:rPr lang="ru-RU" sz="2400" b="1" dirty="0" smtClean="0"/>
              <a:t> и русской княжны Ольги  продолжил политику отца по расширению границ государства.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Master\Desktop\1280922700_d7e8ede3e8f1f5e0e0ed20c1f0eeede7eee2fbe920e1e0f0e5ebfce5f4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680520" cy="6535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622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45120"/>
            <a:ext cx="6873131" cy="672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6093296"/>
            <a:ext cx="5728107" cy="400110"/>
          </a:xfrm>
          <a:prstGeom prst="rect">
            <a:avLst/>
          </a:prstGeom>
          <a:solidFill>
            <a:srgbClr val="FF3300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Великое княжество Литовское при Ольгерде</a:t>
            </a:r>
            <a:endParaRPr lang="ru-RU" sz="2000" b="1" dirty="0"/>
          </a:p>
        </p:txBody>
      </p:sp>
      <p:sp>
        <p:nvSpPr>
          <p:cNvPr id="6" name="Стрелка вверх 5"/>
          <p:cNvSpPr/>
          <p:nvPr/>
        </p:nvSpPr>
        <p:spPr>
          <a:xfrm>
            <a:off x="5290147" y="5373216"/>
            <a:ext cx="484632" cy="6480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9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5131347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5614987" cy="3359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1430565"/>
            <a:ext cx="2260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Тростенское</a:t>
            </a:r>
            <a:r>
              <a:rPr lang="ru-RU" b="1" dirty="0" smtClean="0"/>
              <a:t> озеро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6182742"/>
            <a:ext cx="289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Возможное место битвы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251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026"/>
            <a:ext cx="8784976" cy="6537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39552" y="332656"/>
            <a:ext cx="2098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Церковь в Аннино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73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/>
              <a:t>Какое значение имело присоединение русских земель к Литве?</a:t>
            </a:r>
            <a:endParaRPr lang="ru-RU" sz="3200" b="1" i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3968" y="1340768"/>
            <a:ext cx="4320480" cy="534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ертикальный свиток 4"/>
          <p:cNvSpPr/>
          <p:nvPr/>
        </p:nvSpPr>
        <p:spPr>
          <a:xfrm>
            <a:off x="0" y="1571612"/>
            <a:ext cx="4000496" cy="442915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2071678"/>
            <a:ext cx="4286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1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2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3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4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/>
              <a:t>Какое значение имело присоединение русских земель к Литве?</a:t>
            </a:r>
            <a:endParaRPr lang="ru-RU" sz="32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714487"/>
            <a:ext cx="3831635" cy="474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ертикальный свиток 4"/>
          <p:cNvSpPr/>
          <p:nvPr/>
        </p:nvSpPr>
        <p:spPr>
          <a:xfrm>
            <a:off x="24653" y="1572201"/>
            <a:ext cx="5004048" cy="488229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90173" y="2290423"/>
            <a:ext cx="36399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1. Защита от ордынских набегов.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2. Противостояние угрозе с запада.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3. Благотворное влияние высокой культуры русских земель.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4. Русский язык – государственный язык.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5. Усиление влияния православной церкви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772400" cy="1143000"/>
          </a:xfrm>
        </p:spPr>
        <p:txBody>
          <a:bodyPr>
            <a:noAutofit/>
          </a:bodyPr>
          <a:lstStyle/>
          <a:p>
            <a:pPr lvl="0" algn="ctr">
              <a:spcBef>
                <a:spcPts val="580"/>
              </a:spcBef>
            </a:pPr>
            <a:r>
              <a:rPr lang="ru-RU" sz="2800" b="1" dirty="0">
                <a:solidFill>
                  <a:srgbClr val="696464"/>
                </a:solidFill>
                <a:latin typeface="Cambria"/>
                <a:ea typeface="+mn-ea"/>
                <a:cs typeface="+mn-cs"/>
              </a:rPr>
              <a:t>Каковы особенности </a:t>
            </a:r>
            <a:r>
              <a:rPr lang="ru-RU" sz="2800" b="1" dirty="0" smtClean="0">
                <a:solidFill>
                  <a:srgbClr val="696464"/>
                </a:solidFill>
                <a:latin typeface="Cambria"/>
                <a:ea typeface="+mn-ea"/>
                <a:cs typeface="+mn-cs"/>
              </a:rPr>
              <a:t>Литовско-Русского государства?</a:t>
            </a:r>
            <a:r>
              <a:rPr lang="ru-RU" sz="2800" b="1" dirty="0">
                <a:solidFill>
                  <a:srgbClr val="696464"/>
                </a:solidFill>
                <a:latin typeface="Cambria"/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696464"/>
                </a:solidFill>
                <a:latin typeface="Cambria"/>
                <a:ea typeface="+mn-ea"/>
                <a:cs typeface="+mn-cs"/>
              </a:rPr>
            </a:b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3976"/>
            <a:ext cx="468587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060848"/>
            <a:ext cx="3384376" cy="4191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1. 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Calibri"/>
              </a:rPr>
              <a:t>Н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а  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Calibri"/>
              </a:rPr>
              <a:t>территории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Литовско-Русского государства жили 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Calibri"/>
              </a:rPr>
              <a:t>и литовцы, и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русские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ru-RU" sz="2000" b="1" dirty="0" smtClean="0">
              <a:solidFill>
                <a:schemeClr val="bg1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2. Политические 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Calibri"/>
              </a:rPr>
              <a:t>и культурные традиции Руси оказали сильное влияние на Великое княжество Литовское.</a:t>
            </a:r>
            <a:endParaRPr lang="ru-RU" sz="2000" b="1" dirty="0">
              <a:solidFill>
                <a:schemeClr val="bg1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9274"/>
            <a:ext cx="36941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5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141"/>
            <a:ext cx="62019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484784"/>
            <a:ext cx="4464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Красное солнышко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– очень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</a:rPr>
              <a:t>понравилось</a:t>
            </a:r>
            <a:endParaRPr lang="ru-RU" sz="2400" dirty="0">
              <a:solidFill>
                <a:schemeClr val="bg1"/>
              </a:solidFill>
              <a:latin typeface="Times New Roman"/>
              <a:ea typeface="Calibri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Розовое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солнышко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– понравилось.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Желтое солнышко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– я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</a:rPr>
              <a:t>спокоен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Голубое 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солнышко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/>
                <a:ea typeface="Calibri"/>
              </a:rPr>
              <a:t>не понравилось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Master\Desktop\12767607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331523"/>
            <a:ext cx="3800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75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Домашнее задание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673434"/>
            <a:ext cx="4970249" cy="485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1958" y="2996952"/>
            <a:ext cx="384228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ru-RU" sz="2600" b="1" dirty="0">
                <a:solidFill>
                  <a:schemeClr val="bg1"/>
                </a:solidFill>
              </a:rPr>
              <a:t>Параграф 15, </a:t>
            </a:r>
            <a:endParaRPr lang="ru-RU" sz="2600" b="1" dirty="0" smtClean="0">
              <a:solidFill>
                <a:schemeClr val="bg1"/>
              </a:solidFill>
            </a:endParaRPr>
          </a:p>
          <a:p>
            <a:pPr marL="274320" lvl="0" indent="-274320">
              <a:spcBef>
                <a:spcPts val="580"/>
              </a:spcBef>
              <a:buClr>
                <a:srgbClr val="D34817"/>
              </a:buClr>
              <a:buSzPct val="85000"/>
              <a:buFont typeface="Wingdings 2"/>
              <a:buChar char=""/>
            </a:pPr>
            <a:r>
              <a:rPr lang="ru-RU" sz="2600" b="1" dirty="0" smtClean="0">
                <a:solidFill>
                  <a:schemeClr val="bg1"/>
                </a:solidFill>
              </a:rPr>
              <a:t>задания </a:t>
            </a:r>
            <a:r>
              <a:rPr lang="ru-RU" sz="2600" b="1" dirty="0">
                <a:solidFill>
                  <a:schemeClr val="bg1"/>
                </a:solidFill>
              </a:rPr>
              <a:t>в тетради</a:t>
            </a:r>
          </a:p>
        </p:txBody>
      </p:sp>
    </p:spTree>
    <p:extLst>
      <p:ext uri="{BB962C8B-B14F-4D97-AF65-F5344CB8AC3E}">
        <p14:creationId xmlns:p14="http://schemas.microsoft.com/office/powerpoint/2010/main" val="22017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Master\Desktop\1276760708.gif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387424"/>
            <a:ext cx="3800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75957" y="2967335"/>
            <a:ext cx="459209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Счастливого 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чебного</a:t>
            </a:r>
          </a:p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ня!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62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Master\Desktop\1012086386_tonnel.g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4392488" cy="6588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050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aster\Desktop\file_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6632"/>
            <a:ext cx="3312368" cy="656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251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Master\Desktop\Kozelsk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120016" cy="6669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527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Master\Desktop\IMAG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536504" cy="6590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908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Master\Desktop\1344136719_sudba_rossi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65850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61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/>
              <a:t>Поле чудес</a:t>
            </a:r>
            <a:endParaRPr lang="ru-RU" sz="6600" b="1" dirty="0"/>
          </a:p>
        </p:txBody>
      </p:sp>
      <p:pic>
        <p:nvPicPr>
          <p:cNvPr id="4" name="Picture 7" descr="c6aad6abc112037e33cf671aee1d382b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1880" y="3212976"/>
            <a:ext cx="2597894" cy="3393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4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491</TotalTime>
  <Words>479</Words>
  <Application>Microsoft Office PowerPoint</Application>
  <PresentationFormat>Экран (4:3)</PresentationFormat>
  <Paragraphs>96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Справедливость</vt:lpstr>
      <vt:lpstr>Политическая раздробленность  на Руси в XIII– XIV веках</vt:lpstr>
      <vt:lpstr>Аукцион знаний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 чудес</vt:lpstr>
      <vt:lpstr>1. Лагерь, где расположилось войско</vt:lpstr>
      <vt:lpstr>2. Корм для лошадей, скота</vt:lpstr>
      <vt:lpstr>3. Ханская грамота, дававшая право русским князьям властвовать в своих княжествах</vt:lpstr>
      <vt:lpstr>4. Представитель ордынснского хана на Руси</vt:lpstr>
      <vt:lpstr>5. Господство</vt:lpstr>
      <vt:lpstr>6.Регулярная дань, которую собирали на Руси для хана Золотой Орды. </vt:lpstr>
      <vt:lpstr>7. Форма государственного правления, при которой верховная власть принадлежит избранным населением представителям</vt:lpstr>
      <vt:lpstr>8.Монгольский военочальник</vt:lpstr>
      <vt:lpstr>Русь и Литва</vt:lpstr>
      <vt:lpstr>Презентация PowerPoint</vt:lpstr>
      <vt:lpstr>Презентация PowerPoint</vt:lpstr>
      <vt:lpstr>Миндовг 1230-1264</vt:lpstr>
      <vt:lpstr>Презентация PowerPoint</vt:lpstr>
      <vt:lpstr>Гедимин – - основатель династии Гедиминовичей.  Соправитель Литвы  в период  с 1295 по 1316 год.  Великий князь литовский с 1315 по 1341 год.</vt:lpstr>
      <vt:lpstr>Презентация PowerPoint</vt:lpstr>
      <vt:lpstr>Презентация PowerPoint</vt:lpstr>
      <vt:lpstr>Вильно – стольный град Гедимина</vt:lpstr>
      <vt:lpstr>Презентация PowerPoint</vt:lpstr>
      <vt:lpstr>Презентация PowerPoint</vt:lpstr>
      <vt:lpstr>Ольгерд  1345-1377</vt:lpstr>
      <vt:lpstr>Презентация PowerPoint</vt:lpstr>
      <vt:lpstr>Презентация PowerPoint</vt:lpstr>
      <vt:lpstr>Презентация PowerPoint</vt:lpstr>
      <vt:lpstr>Какое значение имело присоединение русских земель к Литве?</vt:lpstr>
      <vt:lpstr>Какое значение имело присоединение русских земель к Литве?</vt:lpstr>
      <vt:lpstr>Каковы особенности Литовско-Русского государства? </vt:lpstr>
      <vt:lpstr>Презентация PowerPoint</vt:lpstr>
      <vt:lpstr>Домашнее задание</vt:lpstr>
      <vt:lpstr>Презентация PowerPoint</vt:lpstr>
    </vt:vector>
  </TitlesOfParts>
  <Company>school106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Русь и Литва</dc:title>
  <dc:creator>teacher</dc:creator>
  <cp:lastModifiedBy>Master</cp:lastModifiedBy>
  <cp:revision>51</cp:revision>
  <dcterms:created xsi:type="dcterms:W3CDTF">2011-04-19T14:15:17Z</dcterms:created>
  <dcterms:modified xsi:type="dcterms:W3CDTF">2014-01-07T16:41:51Z</dcterms:modified>
</cp:coreProperties>
</file>