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85" r:id="rId2"/>
    <p:sldId id="256" r:id="rId3"/>
    <p:sldId id="266" r:id="rId4"/>
    <p:sldId id="289" r:id="rId5"/>
    <p:sldId id="257" r:id="rId6"/>
    <p:sldId id="258" r:id="rId7"/>
    <p:sldId id="293" r:id="rId8"/>
    <p:sldId id="294" r:id="rId9"/>
    <p:sldId id="259" r:id="rId10"/>
    <p:sldId id="260" r:id="rId11"/>
    <p:sldId id="283" r:id="rId12"/>
    <p:sldId id="263" r:id="rId13"/>
    <p:sldId id="261" r:id="rId14"/>
    <p:sldId id="295" r:id="rId15"/>
    <p:sldId id="262" r:id="rId16"/>
    <p:sldId id="296" r:id="rId17"/>
    <p:sldId id="297" r:id="rId18"/>
    <p:sldId id="281" r:id="rId19"/>
    <p:sldId id="265" r:id="rId20"/>
    <p:sldId id="267" r:id="rId21"/>
    <p:sldId id="268" r:id="rId22"/>
    <p:sldId id="280" r:id="rId23"/>
    <p:sldId id="279" r:id="rId24"/>
    <p:sldId id="288" r:id="rId25"/>
    <p:sldId id="270" r:id="rId26"/>
    <p:sldId id="298" r:id="rId27"/>
    <p:sldId id="269" r:id="rId28"/>
    <p:sldId id="272" r:id="rId29"/>
    <p:sldId id="273" r:id="rId30"/>
    <p:sldId id="284" r:id="rId31"/>
    <p:sldId id="276" r:id="rId32"/>
    <p:sldId id="299" r:id="rId33"/>
    <p:sldId id="278" r:id="rId34"/>
    <p:sldId id="300" r:id="rId35"/>
    <p:sldId id="275" r:id="rId36"/>
    <p:sldId id="286" r:id="rId37"/>
    <p:sldId id="277" r:id="rId38"/>
    <p:sldId id="287" r:id="rId39"/>
    <p:sldId id="274" r:id="rId40"/>
    <p:sldId id="301" r:id="rId41"/>
    <p:sldId id="302" r:id="rId42"/>
    <p:sldId id="303" r:id="rId43"/>
  </p:sldIdLst>
  <p:sldSz cx="9144000" cy="6858000" type="screen4x3"/>
  <p:notesSz cx="6858000" cy="97155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1F8D"/>
    <a:srgbClr val="E60000"/>
    <a:srgbClr val="2473E8"/>
    <a:srgbClr val="139DDB"/>
    <a:srgbClr val="00CCFF"/>
    <a:srgbClr val="00FFFF"/>
    <a:srgbClr val="00CC00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50" autoAdjust="0"/>
    <p:restoredTop sz="94624" autoAdjust="0"/>
  </p:normalViewPr>
  <p:slideViewPr>
    <p:cSldViewPr>
      <p:cViewPr varScale="1">
        <p:scale>
          <a:sx n="45" d="100"/>
          <a:sy n="45" d="100"/>
        </p:scale>
        <p:origin x="-92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1818" y="-96"/>
      </p:cViewPr>
      <p:guideLst>
        <p:guide orient="horz" pos="3061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6DDF704D-EAD6-46B5-B389-BB45DA12986B}" type="datetimeFigureOut">
              <a:rPr lang="ru-RU"/>
              <a:pPr>
                <a:defRPr/>
              </a:pPr>
              <a:t>04.03.2014</a:t>
            </a:fld>
            <a:endParaRPr lang="ru-RU"/>
          </a:p>
        </p:txBody>
      </p:sp>
      <p:sp>
        <p:nvSpPr>
          <p:cNvPr id="4506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000125" y="728663"/>
            <a:ext cx="4857750" cy="3643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614863"/>
            <a:ext cx="548640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28138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228138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6C6BC71C-9F44-4742-A99A-DDD9ADC2E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24BF9C-007B-47DB-826C-33432EE6440F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B865A1-93F3-4BBB-BB56-744A123DCB61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576798-CC06-45E0-BCB2-A50B8115E159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50EBD0-943B-4E3B-AD57-4483CB388F0D}" type="slidenum">
              <a:rPr lang="ru-RU" smtClean="0"/>
              <a:pPr/>
              <a:t>31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47187-BF21-41D2-843D-AFB8299848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79749-21DC-45E8-8154-A49E18C681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EFADF-6D69-4994-BDB3-8BE6268258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0B812-B6B9-40BE-B334-BA8019837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2570D-7C37-4042-A17F-9C528E0F74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A5B72-3D8D-4568-BEDA-ADD12D240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29023-69A9-4C47-968E-9FBC6CFE8B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62B3A-B673-4CEC-8D6D-49AE71696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5C588-8B4B-4047-AE68-1ED6EA3F49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A6DC9-03DE-4206-8407-78CEE67422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46762-89CE-4ABB-B1D3-171E3D2BC0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19996BD6-6C21-46E7-AA69-83FE9306D4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95;\Desktop\&#1087;&#1088;&#1077;&#1079;&#1077;&#1085;&#1090;&#1072;&#1094;&#1080;&#1080;%20&#1076;&#1083;&#1103;%20&#1086;&#1083;&#1080;&#1084;&#1087;&#1080;&#1072;&#1076;&#1099;%202011-2012%20&#1091;&#1095;&#1077;&#1073;&#1085;&#1086;&#1075;&#1086;%20&#1075;&#1086;&#1076;&#1072;\&#1064;&#1077;&#1082;&#1089;&#1087;&#1080;&#1088;\_1978_YouTube.avi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95;\Desktop\&#1087;&#1088;&#1077;&#1079;&#1077;&#1085;&#1090;&#1072;&#1094;&#1080;&#1080;%20&#1076;&#1083;&#1103;%20&#1086;&#1083;&#1080;&#1084;&#1087;&#1080;&#1072;&#1076;&#1099;%202011-2012%20&#1091;&#1095;&#1077;&#1073;&#1085;&#1086;&#1075;&#1086;%20&#1075;&#1086;&#1076;&#1072;\&#1064;&#1077;&#1082;&#1089;&#1087;&#1080;&#1088;\_YouTube.avi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95;\Desktop\&#1096;&#1077;&#1082;&#1089;&#1087;&#1080;&#1088;%20&#1073;&#1080;&#1085;&#1072;&#1088;&#1085;&#1099;&#1081;%20&#1091;&#1088;&#1086;&#1082;\Alan-Rickman-Sonnet-130-by-William-Shakespeare%20&#1087;&#1088;&#1080;&#1083;&#1086;&#1078;&#1077;&#1085;&#1080;&#1077;.mp3" TargetMode="External"/><Relationship Id="rId1" Type="http://schemas.openxmlformats.org/officeDocument/2006/relationships/video" Target="file:///F:\sh\William_Shakespeare_39_s_Sonnet_18_animated_YouTub.avi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95;\Desktop\&#1096;&#1077;&#1082;&#1089;&#1087;&#1080;&#1088;%20&#1073;&#1080;&#1085;&#1072;&#1088;&#1085;&#1099;&#1081;%20&#1091;&#1088;&#1086;&#1082;\L._Bokkerini_-_Menuet_flejta_(get-tune.net)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%D0%BA%D0%B0%D1%80%D1%82%D0%B8%D0%BD%D0%BA%D0%B8%20%D1%88%D0%B5%D0%BA%D1%81%D0%BF%D0%B8%D1%80&amp;stype=image&amp;lr=2&amp;noreask=1&amp;source=wiz" TargetMode="External"/><Relationship Id="rId3" Type="http://schemas.openxmlformats.org/officeDocument/2006/relationships/hyperlink" Target="http://www.ozon.ru/person/275154/" TargetMode="External"/><Relationship Id="rId7" Type="http://schemas.openxmlformats.org/officeDocument/2006/relationships/hyperlink" Target="http://www.liveinternet.ru/users/4652061/post215603093" TargetMode="External"/><Relationship Id="rId2" Type="http://schemas.openxmlformats.org/officeDocument/2006/relationships/hyperlink" Target="http://www.inter-rel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tihi-rus.ru/World/Shekspir/" TargetMode="External"/><Relationship Id="rId5" Type="http://schemas.openxmlformats.org/officeDocument/2006/relationships/hyperlink" Target="http://www.rustranslater.net/?object=marshak-shekspir" TargetMode="External"/><Relationship Id="rId4" Type="http://schemas.openxmlformats.org/officeDocument/2006/relationships/hyperlink" Target="http://www.ozon.ru/context/detail/id/4647557/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95;\Desktop\&#1096;&#1077;&#1082;&#1089;&#1087;&#1080;&#1088;%20&#1073;&#1080;&#1085;&#1072;&#1088;&#1085;&#1099;&#1081;%20&#1091;&#1088;&#1086;&#1082;\&#1052;&#1091;&#1079;&#1099;&#1082;&#1072;%20&#1057;&#1088;&#1077;&#1076;&#1085;&#1077;&#1074;&#1077;&#1082;&#1086;&#1074;&#1100;&#1103;%20-%20&#1058;&#1072;&#1085;&#1077;&#1094;%20&#1042;&#1086;&#1079;&#1088;&#1086;&#1078;&#1076;&#1077;&#1085;&#1080;&#1103;.mp3" TargetMode="External"/><Relationship Id="rId6" Type="http://schemas.openxmlformats.org/officeDocument/2006/relationships/image" Target="../media/image12.png"/><Relationship Id="rId11" Type="http://schemas.openxmlformats.org/officeDocument/2006/relationships/image" Target="../media/image8.pn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872" y="228601"/>
            <a:ext cx="8739528" cy="255454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solidFill>
                  <a:srgbClr val="2473E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Интегрированный урок </a:t>
            </a:r>
          </a:p>
          <a:p>
            <a:pPr algn="ctr">
              <a:defRPr/>
            </a:pPr>
            <a:r>
              <a:rPr lang="ru-RU" sz="3200" b="1" dirty="0">
                <a:ln w="11430"/>
                <a:solidFill>
                  <a:srgbClr val="2473E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литературы и английского языка</a:t>
            </a:r>
            <a:endParaRPr lang="ru-RU" sz="3200" b="1" dirty="0">
              <a:ln w="11430"/>
              <a:solidFill>
                <a:srgbClr val="2473E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3200" b="1" dirty="0">
                <a:ln w="11430"/>
                <a:solidFill>
                  <a:srgbClr val="2473E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 </a:t>
            </a:r>
            <a:r>
              <a:rPr lang="ru-RU" sz="3200" b="1" dirty="0">
                <a:ln w="11430"/>
                <a:solidFill>
                  <a:srgbClr val="2473E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 </a:t>
            </a:r>
            <a:r>
              <a:rPr lang="ru-RU" sz="3200" b="1" dirty="0">
                <a:ln w="11430"/>
                <a:solidFill>
                  <a:srgbClr val="2473E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классе </a:t>
            </a:r>
          </a:p>
          <a:p>
            <a:pPr algn="ctr">
              <a:defRPr/>
            </a:pPr>
            <a:r>
              <a:rPr lang="ru-RU" sz="3200" b="1" dirty="0">
                <a:ln w="11430"/>
                <a:solidFill>
                  <a:srgbClr val="2473E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теме: </a:t>
            </a:r>
            <a:r>
              <a:rPr lang="ru-RU" sz="3200" b="1" dirty="0">
                <a:ln w="11430"/>
                <a:solidFill>
                  <a:srgbClr val="2473E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«Загадка Вильяма Шекспира. </a:t>
            </a:r>
            <a:r>
              <a:rPr lang="ru-RU" sz="3200" b="1" dirty="0">
                <a:ln w="11430"/>
                <a:solidFill>
                  <a:srgbClr val="2473E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Сонеты</a:t>
            </a:r>
            <a:r>
              <a:rPr lang="ru-RU" sz="3200" b="1" dirty="0">
                <a:ln w="11430"/>
                <a:solidFill>
                  <a:srgbClr val="2473E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».</a:t>
            </a:r>
            <a:endParaRPr lang="ru-RU" sz="3200" b="1" dirty="0">
              <a:ln w="11430"/>
              <a:solidFill>
                <a:srgbClr val="2473E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0" y="4572000"/>
            <a:ext cx="44196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i="1" u="sng">
                <a:solidFill>
                  <a:srgbClr val="091F8D"/>
                </a:solidFill>
              </a:rPr>
              <a:t>Макарова </a:t>
            </a:r>
          </a:p>
          <a:p>
            <a:r>
              <a:rPr lang="ru-RU" sz="1400" i="1" u="sng">
                <a:solidFill>
                  <a:srgbClr val="091F8D"/>
                </a:solidFill>
              </a:rPr>
              <a:t>Надежда Владимировна</a:t>
            </a:r>
            <a:r>
              <a:rPr lang="ru-RU" sz="1400" i="1">
                <a:solidFill>
                  <a:srgbClr val="091F8D"/>
                </a:solidFill>
              </a:rPr>
              <a:t>,</a:t>
            </a:r>
          </a:p>
          <a:p>
            <a:r>
              <a:rPr lang="ru-RU" sz="1400" i="1">
                <a:solidFill>
                  <a:srgbClr val="091F8D"/>
                </a:solidFill>
              </a:rPr>
              <a:t>Учитель русского языка и литературы</a:t>
            </a:r>
          </a:p>
          <a:p>
            <a:r>
              <a:rPr lang="ru-RU" sz="1400" i="1">
                <a:solidFill>
                  <a:srgbClr val="091F8D"/>
                </a:solidFill>
              </a:rPr>
              <a:t>Высшей квалификационной категории</a:t>
            </a:r>
          </a:p>
          <a:p>
            <a:r>
              <a:rPr lang="ru-RU" sz="1400" i="1">
                <a:solidFill>
                  <a:srgbClr val="091F8D"/>
                </a:solidFill>
              </a:rPr>
              <a:t>ГБОУ № 530</a:t>
            </a: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5029200" y="4572000"/>
            <a:ext cx="38512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 i="1" u="sng">
                <a:solidFill>
                  <a:srgbClr val="091F8D"/>
                </a:solidFill>
              </a:rPr>
              <a:t>Галинская </a:t>
            </a:r>
          </a:p>
          <a:p>
            <a:pPr algn="r"/>
            <a:r>
              <a:rPr lang="ru-RU" sz="1400" i="1" u="sng">
                <a:solidFill>
                  <a:srgbClr val="091F8D"/>
                </a:solidFill>
              </a:rPr>
              <a:t>Татьяна Сергеевна</a:t>
            </a:r>
            <a:r>
              <a:rPr lang="ru-RU" sz="1400" i="1">
                <a:solidFill>
                  <a:srgbClr val="091F8D"/>
                </a:solidFill>
              </a:rPr>
              <a:t>,</a:t>
            </a:r>
          </a:p>
          <a:p>
            <a:pPr algn="r"/>
            <a:r>
              <a:rPr lang="ru-RU" sz="1400" i="1">
                <a:solidFill>
                  <a:srgbClr val="091F8D"/>
                </a:solidFill>
              </a:rPr>
              <a:t>Учитель английского языка</a:t>
            </a:r>
          </a:p>
          <a:p>
            <a:pPr algn="r"/>
            <a:r>
              <a:rPr lang="ru-RU" sz="1400" i="1">
                <a:solidFill>
                  <a:srgbClr val="091F8D"/>
                </a:solidFill>
              </a:rPr>
              <a:t>Высшей квалификационной категории</a:t>
            </a:r>
          </a:p>
          <a:p>
            <a:pPr algn="r"/>
            <a:r>
              <a:rPr lang="ru-RU" sz="1400" i="1">
                <a:solidFill>
                  <a:srgbClr val="091F8D"/>
                </a:solidFill>
              </a:rPr>
              <a:t>Заслуженный учитель РФ</a:t>
            </a:r>
          </a:p>
          <a:p>
            <a:pPr algn="r"/>
            <a:r>
              <a:rPr lang="ru-RU" sz="1400" i="1">
                <a:solidFill>
                  <a:srgbClr val="091F8D"/>
                </a:solidFill>
              </a:rPr>
              <a:t>ГБОУ № 530</a:t>
            </a: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3200400" y="5867400"/>
            <a:ext cx="2297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91F8D"/>
                </a:solidFill>
              </a:rPr>
              <a:t>г. Пушкин</a:t>
            </a:r>
          </a:p>
          <a:p>
            <a:pPr algn="ctr"/>
            <a:r>
              <a:rPr lang="ru-RU">
                <a:solidFill>
                  <a:srgbClr val="091F8D"/>
                </a:solidFill>
              </a:rPr>
              <a:t>Ноябрь - 2013 </a:t>
            </a:r>
          </a:p>
        </p:txBody>
      </p:sp>
      <p:pic>
        <p:nvPicPr>
          <p:cNvPr id="2054" name="Picture 6" descr="C:\Documents and Settings\UserXP\Рабочий стол\мам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62600" y="2667000"/>
            <a:ext cx="152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C:\Documents and Settings\UserXP\Рабочий стол\IMG_141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0" y="2743200"/>
            <a:ext cx="16287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shakespeare-globe-theatre-londonглобуС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79863" y="3276600"/>
            <a:ext cx="4935537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685800" y="4267200"/>
            <a:ext cx="3263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 err="1">
                <a:solidFill>
                  <a:srgbClr val="54248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Globe</a:t>
            </a:r>
            <a:r>
              <a:rPr lang="ru-RU" sz="3600" dirty="0">
                <a:solidFill>
                  <a:srgbClr val="54248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600" dirty="0" err="1">
                <a:solidFill>
                  <a:srgbClr val="54248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Theatre</a:t>
            </a:r>
            <a:endParaRPr lang="ru-RU" sz="3600" dirty="0">
              <a:solidFill>
                <a:srgbClr val="542488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68" name="Rectangle 8"/>
          <p:cNvSpPr>
            <a:spLocks noChangeArrowheads="1"/>
          </p:cNvSpPr>
          <p:nvPr/>
        </p:nvSpPr>
        <p:spPr bwMode="auto">
          <a:xfrm>
            <a:off x="2438400" y="1219200"/>
            <a:ext cx="5840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177707"/>
                </a:solidFill>
              </a:rPr>
              <a:t>«</a:t>
            </a:r>
            <a:r>
              <a:rPr lang="en-US" sz="2400">
                <a:solidFill>
                  <a:srgbClr val="177707"/>
                </a:solidFill>
              </a:rPr>
              <a:t>Mundus univesus exercet histrioniam.</a:t>
            </a:r>
            <a:r>
              <a:rPr lang="ru-RU" sz="2400">
                <a:solidFill>
                  <a:srgbClr val="177707"/>
                </a:solidFill>
              </a:rPr>
              <a:t>»</a:t>
            </a:r>
          </a:p>
        </p:txBody>
      </p:sp>
      <p:sp>
        <p:nvSpPr>
          <p:cNvPr id="11269" name="Rectangle 7"/>
          <p:cNvSpPr>
            <a:spLocks noChangeArrowheads="1"/>
          </p:cNvSpPr>
          <p:nvPr/>
        </p:nvSpPr>
        <p:spPr bwMode="auto">
          <a:xfrm>
            <a:off x="1219200" y="533400"/>
            <a:ext cx="4249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177707"/>
                </a:solidFill>
              </a:rPr>
              <a:t>«Весь мир лицедействует</a:t>
            </a:r>
            <a:r>
              <a:rPr lang="en-US" sz="2400">
                <a:solidFill>
                  <a:srgbClr val="177707"/>
                </a:solidFill>
              </a:rPr>
              <a:t>.</a:t>
            </a:r>
            <a:r>
              <a:rPr lang="ru-RU" sz="2400">
                <a:solidFill>
                  <a:srgbClr val="177707"/>
                </a:solidFill>
              </a:rPr>
              <a:t>»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Церковь св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600" y="762000"/>
            <a:ext cx="3189288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4648200" y="3657600"/>
            <a:ext cx="4256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 err="1">
                <a:solidFill>
                  <a:srgbClr val="1498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Church</a:t>
            </a:r>
            <a:r>
              <a:rPr lang="ru-RU" sz="3600" dirty="0">
                <a:solidFill>
                  <a:srgbClr val="1498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600" dirty="0" err="1">
                <a:solidFill>
                  <a:srgbClr val="1498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of</a:t>
            </a:r>
            <a:r>
              <a:rPr lang="ru-RU" sz="3600" dirty="0">
                <a:solidFill>
                  <a:srgbClr val="1498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600" dirty="0" err="1">
                <a:solidFill>
                  <a:srgbClr val="1498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</a:t>
            </a:r>
            <a:r>
              <a:rPr lang="ru-RU" sz="3600" dirty="0">
                <a:solidFill>
                  <a:srgbClr val="1498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ru-RU" sz="3600" dirty="0" err="1">
                <a:solidFill>
                  <a:srgbClr val="1498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John</a:t>
            </a:r>
            <a:endParaRPr lang="ru-RU" sz="3600" dirty="0">
              <a:solidFill>
                <a:srgbClr val="14984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gl_lo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609600"/>
            <a:ext cx="8458200" cy="430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886200" y="5562600"/>
            <a:ext cx="1828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>
                <a:solidFill>
                  <a:srgbClr val="9D561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London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im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47800" y="838200"/>
            <a:ext cx="62484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2133600" y="5486400"/>
            <a:ext cx="4622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>
                <a:solidFill>
                  <a:srgbClr val="2B4795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Shakespeare's grave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895600" y="609600"/>
            <a:ext cx="47386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 err="1">
                <a:solidFill>
                  <a:srgbClr val="FF2525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Shakespeare</a:t>
            </a:r>
            <a:r>
              <a:rPr lang="en-US" sz="3600" b="1" dirty="0">
                <a:solidFill>
                  <a:srgbClr val="FF2525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’s works</a:t>
            </a:r>
            <a:endParaRPr lang="ru-RU" sz="3600" b="1" dirty="0">
              <a:solidFill>
                <a:srgbClr val="FF2525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762000" y="990600"/>
            <a:ext cx="2076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/>
              <a:t>Comedies</a:t>
            </a:r>
            <a:r>
              <a:rPr lang="en-US" sz="3200"/>
              <a:t>:</a:t>
            </a:r>
            <a:endParaRPr lang="ru-RU" sz="3200"/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4038600" y="1371600"/>
            <a:ext cx="20685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/>
              <a:t>Histories</a:t>
            </a:r>
            <a:r>
              <a:rPr lang="en-US" sz="3200"/>
              <a:t>:</a:t>
            </a:r>
            <a:endParaRPr lang="ru-RU" sz="3200"/>
          </a:p>
        </p:txBody>
      </p:sp>
      <p:sp>
        <p:nvSpPr>
          <p:cNvPr id="15365" name="Rectangle 7"/>
          <p:cNvSpPr>
            <a:spLocks noChangeArrowheads="1"/>
          </p:cNvSpPr>
          <p:nvPr/>
        </p:nvSpPr>
        <p:spPr bwMode="auto">
          <a:xfrm>
            <a:off x="6705600" y="1219200"/>
            <a:ext cx="2197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/>
              <a:t>Tragedies</a:t>
            </a:r>
            <a:r>
              <a:rPr lang="en-US" sz="3200"/>
              <a:t>:</a:t>
            </a:r>
            <a:endParaRPr lang="ru-RU" sz="3200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81000" y="1447800"/>
            <a:ext cx="37338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All's Well That Ends Well 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As You Like It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The Comedy of Errors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Love's </a:t>
            </a:r>
            <a:r>
              <a:rPr lang="en-US" sz="2000" dirty="0" err="1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Labour's</a:t>
            </a: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Lost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Measure for Measure 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The Merchant of Venice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The Merry Wives of Windsor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A Midsummer Night's Dream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Much Ado About Nothing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Pericles, Prince of </a:t>
            </a:r>
            <a:r>
              <a:rPr lang="en-US" sz="2000" dirty="0" err="1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Tyre</a:t>
            </a: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The Taming of the Shrew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The Tempest 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Twelfth Night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The Two Gentlemen of Verona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The Two Noble Kinsmen 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The Winter's Tale</a:t>
            </a:r>
            <a:r>
              <a:rPr lang="en-US" sz="2400" dirty="0">
                <a:solidFill>
                  <a:srgbClr val="8214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  <a:endParaRPr lang="ru-RU" sz="2400" dirty="0">
              <a:solidFill>
                <a:srgbClr val="82146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dern No. 20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6705600" y="1981200"/>
            <a:ext cx="2133600" cy="3170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091F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Richard II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091F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King John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091F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Henry IV, Part 1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091F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Henry IV, Part 2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091F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Henry V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091F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Henry VI, Part 1 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091F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Henry VI, Part 2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091F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Henry VI, Part 3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091F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Richard III</a:t>
            </a:r>
          </a:p>
          <a:p>
            <a:pPr>
              <a:buFontTx/>
              <a:buChar char="•"/>
              <a:defRPr/>
            </a:pPr>
            <a:r>
              <a:rPr lang="en-US" sz="2000" dirty="0">
                <a:solidFill>
                  <a:srgbClr val="091F8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Henry VIII </a:t>
            </a:r>
            <a:endParaRPr lang="ru-RU" sz="2000" dirty="0">
              <a:solidFill>
                <a:srgbClr val="091F8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dern No. 20" pitchFamily="18" charset="0"/>
            </a:endParaRP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4114800" y="2133600"/>
            <a:ext cx="2514600" cy="3786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Romeo</a:t>
            </a:r>
            <a:r>
              <a:rPr lang="ru-RU" sz="2000" dirty="0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and</a:t>
            </a:r>
            <a:r>
              <a:rPr lang="ru-RU" sz="2000" dirty="0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Juliet</a:t>
            </a:r>
            <a:endParaRPr lang="ru-RU" sz="2000" dirty="0">
              <a:solidFill>
                <a:srgbClr val="A23E0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dern No. 20" pitchFamily="18" charset="0"/>
            </a:endParaRPr>
          </a:p>
          <a:p>
            <a:pPr>
              <a:buFontTx/>
              <a:buChar char="•"/>
              <a:defRPr/>
            </a:pP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Coriolanus</a:t>
            </a:r>
            <a:endParaRPr lang="ru-RU" sz="2000" dirty="0">
              <a:solidFill>
                <a:srgbClr val="A23E0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dern No. 20" pitchFamily="18" charset="0"/>
            </a:endParaRPr>
          </a:p>
          <a:p>
            <a:pPr>
              <a:buFontTx/>
              <a:buChar char="•"/>
              <a:defRPr/>
            </a:pP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Titus</a:t>
            </a:r>
            <a:r>
              <a:rPr lang="ru-RU" sz="2000" dirty="0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Andronicus</a:t>
            </a:r>
            <a:r>
              <a:rPr lang="ru-RU" sz="2000" dirty="0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</a:p>
          <a:p>
            <a:pPr>
              <a:buFontTx/>
              <a:buChar char="•"/>
              <a:defRPr/>
            </a:pP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Timon</a:t>
            </a:r>
            <a:r>
              <a:rPr lang="ru-RU" sz="2000" dirty="0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of</a:t>
            </a:r>
            <a:r>
              <a:rPr lang="ru-RU" sz="2000" dirty="0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Athens</a:t>
            </a:r>
            <a:r>
              <a:rPr lang="ru-RU" sz="2000" dirty="0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</a:p>
          <a:p>
            <a:pPr>
              <a:buFontTx/>
              <a:buChar char="•"/>
              <a:defRPr/>
            </a:pP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Julius</a:t>
            </a:r>
            <a:r>
              <a:rPr lang="ru-RU" sz="2000" dirty="0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Caesar</a:t>
            </a:r>
            <a:endParaRPr lang="ru-RU" sz="2000" dirty="0">
              <a:solidFill>
                <a:srgbClr val="A23E0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dern No. 20" pitchFamily="18" charset="0"/>
            </a:endParaRPr>
          </a:p>
          <a:p>
            <a:pPr>
              <a:buFontTx/>
              <a:buChar char="•"/>
              <a:defRPr/>
            </a:pP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Macbeth</a:t>
            </a:r>
            <a:r>
              <a:rPr lang="ru-RU" sz="2000" dirty="0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</a:p>
          <a:p>
            <a:pPr>
              <a:buFontTx/>
              <a:buChar char="•"/>
              <a:defRPr/>
            </a:pP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Hamlet</a:t>
            </a:r>
            <a:endParaRPr lang="ru-RU" sz="2000" dirty="0">
              <a:solidFill>
                <a:srgbClr val="A23E0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dern No. 20" pitchFamily="18" charset="0"/>
            </a:endParaRPr>
          </a:p>
          <a:p>
            <a:pPr>
              <a:buFontTx/>
              <a:buChar char="•"/>
              <a:defRPr/>
            </a:pP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Troilus</a:t>
            </a:r>
            <a:r>
              <a:rPr lang="ru-RU" sz="2000" dirty="0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and</a:t>
            </a:r>
            <a:r>
              <a:rPr lang="ru-RU" sz="2000" dirty="0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Cressida</a:t>
            </a:r>
            <a:r>
              <a:rPr lang="ru-RU" sz="2000" dirty="0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</a:p>
          <a:p>
            <a:pPr>
              <a:buFontTx/>
              <a:buChar char="•"/>
              <a:defRPr/>
            </a:pP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King</a:t>
            </a:r>
            <a:r>
              <a:rPr lang="ru-RU" sz="2000" dirty="0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Lear</a:t>
            </a:r>
            <a:endParaRPr lang="ru-RU" sz="2000" dirty="0">
              <a:solidFill>
                <a:srgbClr val="A23E0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dern No. 20" pitchFamily="18" charset="0"/>
            </a:endParaRPr>
          </a:p>
          <a:p>
            <a:pPr>
              <a:buFontTx/>
              <a:buChar char="•"/>
              <a:defRPr/>
            </a:pP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Othello</a:t>
            </a:r>
            <a:endParaRPr lang="ru-RU" sz="2000" dirty="0">
              <a:solidFill>
                <a:srgbClr val="A23E0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dern No. 20" pitchFamily="18" charset="0"/>
            </a:endParaRPr>
          </a:p>
          <a:p>
            <a:pPr>
              <a:buFontTx/>
              <a:buChar char="•"/>
              <a:defRPr/>
            </a:pP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Antony</a:t>
            </a:r>
            <a:r>
              <a:rPr lang="ru-RU" sz="2000" dirty="0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and</a:t>
            </a:r>
            <a:r>
              <a:rPr lang="ru-RU" sz="2000" dirty="0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 </a:t>
            </a: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Cleopatra</a:t>
            </a:r>
            <a:endParaRPr lang="ru-RU" sz="2000" dirty="0">
              <a:solidFill>
                <a:srgbClr val="A23E0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dern No. 20" pitchFamily="18" charset="0"/>
            </a:endParaRPr>
          </a:p>
          <a:p>
            <a:pPr>
              <a:buFontTx/>
              <a:buChar char="•"/>
              <a:defRPr/>
            </a:pPr>
            <a:r>
              <a:rPr lang="ru-RU" sz="2000" dirty="0" err="1">
                <a:solidFill>
                  <a:srgbClr val="A23E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Cymbeline</a:t>
            </a:r>
            <a:endParaRPr lang="ru-RU" sz="2000" dirty="0">
              <a:solidFill>
                <a:srgbClr val="A23E0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dern No. 20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Памятник Шекспиру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39838" y="685800"/>
            <a:ext cx="3744912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5334000" y="2133600"/>
            <a:ext cx="3054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dirty="0" err="1">
                <a:solidFill>
                  <a:srgbClr val="0F733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Shakespeare</a:t>
            </a:r>
            <a:r>
              <a:rPr lang="ru-RU" sz="3600" dirty="0">
                <a:solidFill>
                  <a:srgbClr val="0F733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en-US" sz="3600" dirty="0">
              <a:solidFill>
                <a:srgbClr val="0F733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3600" dirty="0" err="1">
                <a:solidFill>
                  <a:srgbClr val="0F733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Monument</a:t>
            </a:r>
            <a:endParaRPr lang="ru-RU" sz="3600" dirty="0">
              <a:solidFill>
                <a:srgbClr val="0F733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Появление Петрушки</a:t>
            </a:r>
          </a:p>
        </p:txBody>
      </p:sp>
      <p:sp>
        <p:nvSpPr>
          <p:cNvPr id="17411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FontTx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buFontTx/>
              <a:buNone/>
            </a:pPr>
            <a:r>
              <a:rPr lang="ru-RU" b="1" smtClean="0">
                <a:solidFill>
                  <a:srgbClr val="091F8D"/>
                </a:solidFill>
                <a:latin typeface="Times New Roman" pitchFamily="18" charset="0"/>
                <a:cs typeface="Times New Roman" pitchFamily="18" charset="0"/>
              </a:rPr>
              <a:t>    «Какая интересная биография, здорово было бы познакомиться с самим Шекспиром»</a:t>
            </a:r>
          </a:p>
        </p:txBody>
      </p:sp>
      <p:pic>
        <p:nvPicPr>
          <p:cNvPr id="17412" name="Picture 2" descr="C:\Users\ч\Desktop\шекспир бинарный урок\фото 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79463" y="1600200"/>
            <a:ext cx="3394075" cy="4525963"/>
          </a:xfr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91F8D"/>
                </a:solidFill>
                <a:latin typeface="Times New Roman" pitchFamily="18" charset="0"/>
                <a:cs typeface="Times New Roman" pitchFamily="18" charset="0"/>
              </a:rPr>
              <a:t>Знакомьтесь - Шекспир</a:t>
            </a:r>
          </a:p>
        </p:txBody>
      </p:sp>
      <p:sp>
        <p:nvSpPr>
          <p:cNvPr id="18435" name="Содержимое 3"/>
          <p:cNvSpPr>
            <a:spLocks noGrp="1"/>
          </p:cNvSpPr>
          <p:nvPr>
            <p:ph sz="half" idx="2"/>
          </p:nvPr>
        </p:nvSpPr>
        <p:spPr>
          <a:xfrm>
            <a:off x="4038600" y="838200"/>
            <a:ext cx="5105400" cy="57912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> </a:t>
            </a:r>
          </a:p>
          <a:p>
            <a:pPr>
              <a:buFontTx/>
              <a:buNone/>
            </a:pPr>
            <a:r>
              <a:rPr lang="en-US" sz="1600" b="1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>                              </a:t>
            </a:r>
            <a:r>
              <a:rPr lang="ru-RU" sz="1600" b="1" i="1" smtClean="0">
                <a:solidFill>
                  <a:srgbClr val="091F8D"/>
                </a:solidFill>
              </a:rPr>
              <a:t>Sonnet</a:t>
            </a:r>
            <a:r>
              <a:rPr lang="en-US" sz="1600" b="1" i="1" smtClean="0">
                <a:solidFill>
                  <a:srgbClr val="091F8D"/>
                </a:solidFill>
                <a:latin typeface="Matura MT Script Capitals" pitchFamily="66" charset="0"/>
              </a:rPr>
              <a:t> 103</a:t>
            </a:r>
          </a:p>
          <a:p>
            <a:pPr>
              <a:buFontTx/>
              <a:buNone/>
            </a:pPr>
            <a:endParaRPr lang="ru-RU" sz="1600" b="1" i="1" smtClean="0">
              <a:solidFill>
                <a:srgbClr val="091F8D"/>
              </a:solidFill>
            </a:endParaRPr>
          </a:p>
          <a:p>
            <a:pPr>
              <a:buFontTx/>
              <a:buNone/>
            </a:pP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>     Look in thy glass, and tell the face thou viewest</a:t>
            </a:r>
            <a:b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</a:b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>Now is the time that face should form another;</a:t>
            </a:r>
            <a:b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</a:b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>Whose fresh repair if now thou not renewest,</a:t>
            </a:r>
            <a:b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</a:b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>Thou dost beguile the world, unbless some mother.</a:t>
            </a:r>
            <a:b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</a:b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/>
            </a:r>
            <a:b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</a:b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>For where is she so fair whose unear'd womb</a:t>
            </a:r>
            <a:b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</a:b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>Disdains the tillage of thy husbandry?</a:t>
            </a:r>
            <a:b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</a:b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>Or who is he so fond will be the tomb</a:t>
            </a:r>
            <a:b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</a:b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>Of his self-love, to stop posterity?</a:t>
            </a:r>
            <a:b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</a:b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/>
            </a:r>
            <a:b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</a:b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>Thou art thy mother's glass, and she in thee</a:t>
            </a:r>
            <a:b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</a:b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>Calls back the lovely April of her prime:</a:t>
            </a:r>
            <a:b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</a:b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>So thou through windows of thine age shall see</a:t>
            </a:r>
            <a:b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</a:b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>Despite of wrinkles this thy golden time.</a:t>
            </a:r>
            <a:b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</a:b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/>
            </a:r>
            <a:b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</a:b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>But if thou live, remember'd not to be,</a:t>
            </a:r>
            <a:b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</a:br>
            <a:r>
              <a:rPr lang="en-US" sz="1600" smtClean="0">
                <a:solidFill>
                  <a:srgbClr val="091F8D"/>
                </a:solidFill>
                <a:latin typeface="Matura MT Script Capitals" pitchFamily="66" charset="0"/>
                <a:cs typeface="Times New Roman" pitchFamily="18" charset="0"/>
              </a:rPr>
              <a:t>Die single, and thine image dies with thee</a:t>
            </a:r>
            <a:endParaRPr lang="ru-RU" sz="1600" smtClean="0">
              <a:solidFill>
                <a:srgbClr val="091F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2" descr="C:\Users\ч\Desktop\шекспир бинарный урок\фото 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2400" y="2286000"/>
            <a:ext cx="4038600" cy="2682875"/>
          </a:xfr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/>
          <p:cNvPicPr>
            <a:picLocks noChangeAspect="1" noChangeArrowheads="1"/>
          </p:cNvPicPr>
          <p:nvPr/>
        </p:nvPicPr>
        <p:blipFill>
          <a:blip r:embed="rId3" cstate="email">
            <a:lum bright="52000" contrast="-34000"/>
          </a:blip>
          <a:srcRect/>
          <a:stretch>
            <a:fillRect/>
          </a:stretch>
        </p:blipFill>
        <p:spPr bwMode="auto">
          <a:xfrm>
            <a:off x="4876800" y="381000"/>
            <a:ext cx="4086225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914400" y="381000"/>
            <a:ext cx="634047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u="sng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Сонет</a:t>
            </a:r>
            <a:r>
              <a:rPr lang="ru-RU" sz="2000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от </a:t>
            </a:r>
            <a:r>
              <a:rPr lang="en-US" sz="2000" dirty="0" err="1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sonetto</a:t>
            </a:r>
            <a:r>
              <a:rPr lang="en-US" sz="2000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ru-RU" sz="2000" dirty="0" err="1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итал</a:t>
            </a:r>
            <a:r>
              <a:rPr lang="ru-RU" sz="2000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en-US" sz="2000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endParaRPr lang="ru-RU" sz="2000" dirty="0">
              <a:solidFill>
                <a:srgbClr val="38116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US" sz="2000" u="sng" dirty="0" err="1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Sonate</a:t>
            </a:r>
            <a:r>
              <a:rPr lang="en-US" sz="2000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</a:t>
            </a:r>
            <a:r>
              <a:rPr lang="ru-RU" sz="2000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звучать, звенеть(</a:t>
            </a:r>
            <a:r>
              <a:rPr lang="ru-RU" sz="2000" dirty="0" err="1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итал</a:t>
            </a:r>
            <a:r>
              <a:rPr lang="ru-RU" sz="2000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.)</a:t>
            </a:r>
          </a:p>
          <a:p>
            <a:pPr>
              <a:defRPr/>
            </a:pPr>
            <a:endParaRPr lang="ru-RU" sz="2000" dirty="0">
              <a:solidFill>
                <a:srgbClr val="38116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2000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 13 века</a:t>
            </a:r>
          </a:p>
          <a:p>
            <a:pPr>
              <a:defRPr/>
            </a:pPr>
            <a:r>
              <a:rPr lang="ru-RU" sz="2000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Родина – Италия.</a:t>
            </a:r>
          </a:p>
          <a:p>
            <a:pPr>
              <a:defRPr/>
            </a:pPr>
            <a:r>
              <a:rPr lang="ru-RU" sz="2000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Создатель – адвокат, </a:t>
            </a:r>
          </a:p>
          <a:p>
            <a:pPr>
              <a:defRPr/>
            </a:pPr>
            <a:r>
              <a:rPr lang="ru-RU" sz="2000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поэт </a:t>
            </a:r>
            <a:r>
              <a:rPr lang="ru-RU" sz="2000" dirty="0" err="1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Якопо</a:t>
            </a:r>
            <a:r>
              <a:rPr lang="ru-RU" sz="2000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да </a:t>
            </a:r>
            <a:r>
              <a:rPr lang="ru-RU" sz="2000" dirty="0" err="1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Лентини</a:t>
            </a:r>
            <a:r>
              <a:rPr lang="ru-RU" sz="2000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(Палермо)</a:t>
            </a: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2057400" y="4191000"/>
            <a:ext cx="4495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Четкое деление на строфы (катрены и терцеты)</a:t>
            </a: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352800" y="2819400"/>
            <a:ext cx="1392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14 строк</a:t>
            </a: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228600" y="3276600"/>
            <a:ext cx="3657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38116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Возвышенность лексики и интонации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5105400"/>
            <a:ext cx="655320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Modern No. 20" pitchFamily="18" charset="0"/>
              </a:rPr>
              <a:t> 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Matura MT Script Capitals" pitchFamily="66" charset="0"/>
              </a:rPr>
              <a:t>Sonnet – a type of poem with 14 lines and regular rhymes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Modern No. 20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3429000" y="609600"/>
            <a:ext cx="2217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091F8D"/>
                </a:solidFill>
              </a:rPr>
              <a:t>Sonnet</a:t>
            </a:r>
            <a:r>
              <a:rPr lang="en-US" sz="3200" b="1" i="1">
                <a:solidFill>
                  <a:srgbClr val="091F8D"/>
                </a:solidFill>
              </a:rPr>
              <a:t> 25</a:t>
            </a:r>
            <a:endParaRPr lang="ru-RU" sz="3200" b="1" i="1">
              <a:solidFill>
                <a:srgbClr val="091F8D"/>
              </a:solidFill>
            </a:endParaRPr>
          </a:p>
        </p:txBody>
      </p:sp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914400" y="1295400"/>
            <a:ext cx="4114800" cy="4278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Let those who are in favour with their stars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Of public honour and proud titles boast,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Whilst I, whom fortune of such triumph bars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Unlook'd for joy in that I honour most.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Great princes' favourites their fair leaves spread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But as the marigold at the sun's eye,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in themselves their pride lies buried,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For at a frown they in their glory die.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The painful warrior famoused for fight,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After a thousand victories once foiled,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Is from the book of honour razed quite,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all the rest forgot for which he toiled: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Then happy I, that love and am beloved,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Where I may not remove nor be removed.</a:t>
            </a:r>
            <a:endParaRPr lang="ru-RU" sz="1600">
              <a:solidFill>
                <a:srgbClr val="FF0909"/>
              </a:solidFill>
              <a:latin typeface="Modern No. 20" pitchFamily="18" charset="0"/>
            </a:endParaRPr>
          </a:p>
        </p:txBody>
      </p:sp>
      <p:pic>
        <p:nvPicPr>
          <p:cNvPr id="20484" name="Picture 5" descr="C:\Users\ч\Desktop\шекспир бинарный урок\фото 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2895600"/>
            <a:ext cx="4572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8600" y="1828800"/>
            <a:ext cx="5715000" cy="3810000"/>
          </a:xfrm>
        </p:spPr>
        <p:txBody>
          <a:bodyPr/>
          <a:lstStyle/>
          <a:p>
            <a:pPr eaLnBrk="1" hangingPunct="1">
              <a:defRPr/>
            </a:pPr>
            <a:r>
              <a:rPr lang="en-US" sz="7200" b="1" dirty="0" smtClean="0">
                <a:solidFill>
                  <a:srgbClr val="E6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tura MT Script Capitals" pitchFamily="66" charset="0"/>
              </a:rPr>
              <a:t>Sonnets of </a:t>
            </a:r>
            <a:br>
              <a:rPr lang="en-US" sz="7200" b="1" dirty="0" smtClean="0">
                <a:solidFill>
                  <a:srgbClr val="E6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tura MT Script Capitals" pitchFamily="66" charset="0"/>
              </a:rPr>
            </a:br>
            <a:r>
              <a:rPr lang="ru-RU" sz="7200" b="1" dirty="0" err="1" smtClean="0">
                <a:solidFill>
                  <a:srgbClr val="E6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tura MT Script Capitals" pitchFamily="66" charset="0"/>
              </a:rPr>
              <a:t>William</a:t>
            </a:r>
            <a:r>
              <a:rPr lang="ru-RU" sz="7200" b="1" dirty="0" smtClean="0">
                <a:solidFill>
                  <a:srgbClr val="E6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tura MT Script Capitals" pitchFamily="66" charset="0"/>
              </a:rPr>
              <a:t> </a:t>
            </a:r>
            <a:r>
              <a:rPr lang="ru-RU" sz="7200" b="1" dirty="0" err="1" smtClean="0">
                <a:solidFill>
                  <a:srgbClr val="E6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tura MT Script Capitals" pitchFamily="66" charset="0"/>
              </a:rPr>
              <a:t>Shakespeare</a:t>
            </a:r>
            <a:endParaRPr lang="ru-RU" sz="7200" b="1" dirty="0" smtClean="0">
              <a:solidFill>
                <a:srgbClr val="E6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atura MT Script Capitals" pitchFamily="66" charset="0"/>
            </a:endParaRPr>
          </a:p>
        </p:txBody>
      </p:sp>
      <p:pic>
        <p:nvPicPr>
          <p:cNvPr id="3075" name="Picture 6" descr="416px-Sonnets1609titlepag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48400" y="1752600"/>
            <a:ext cx="2668588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3429000" y="381000"/>
            <a:ext cx="2320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i="1"/>
              <a:t>Sonnet</a:t>
            </a:r>
            <a:r>
              <a:rPr lang="en-US" sz="3200" i="1"/>
              <a:t> 147</a:t>
            </a:r>
            <a:endParaRPr lang="ru-RU" sz="3200" i="1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28600" y="990600"/>
            <a:ext cx="41148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My love is as a fever, longing still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For that which longer nurseth the disease,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Feeding on that which doth preserve the ill,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The uncertain sickly appetite to please.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My reason, the physician to my love,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Angry that his prescriptions are not kept,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Hath left me, and I desperate now approve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Desire is death, which physic did except.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Past cure I am, now reason is past care,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frantic-mad with evermore unrest;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My thoughts and my discourse as madmen's are,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At random from the truth vainly express'd;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For I have sworn thee fair and thought thee bright,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Who art as black as hell, as dark as night.</a:t>
            </a:r>
            <a:endParaRPr lang="ru-RU" sz="1600">
              <a:solidFill>
                <a:srgbClr val="FF0909"/>
              </a:solidFill>
              <a:latin typeface="Modern No. 20" pitchFamily="18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5486400" y="990600"/>
            <a:ext cx="36576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Любовь - недуг. Моя душа больна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Томительной, неутолимой жаждой.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Того же яда требует она,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Который отравил ее однажды.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Мой разум-врач любовь мою лечил.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Она отвергла травы и коренья,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бедный лекарь выбился из сил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нас покинул, потеряв терпенье.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Отныне мой недуг неизлечим.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Душа ни в чем покоя не находит.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Покинутые разумом моим,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чувства и слова по воле бродят.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долго мне, лишенному ума,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Казался раем ад, а светом - тьма!</a:t>
            </a:r>
          </a:p>
        </p:txBody>
      </p:sp>
      <p:pic>
        <p:nvPicPr>
          <p:cNvPr id="21509" name="Picture 4" descr="C:\Documents and Settings\UserXP\Рабочий стол\шеспир рабочие\DSC_019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9000" y="3200400"/>
            <a:ext cx="2805113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429000" y="533400"/>
            <a:ext cx="2514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i="1">
                <a:solidFill>
                  <a:srgbClr val="091F8D"/>
                </a:solidFill>
              </a:rPr>
              <a:t>Sonnet</a:t>
            </a:r>
            <a:r>
              <a:rPr lang="en-US" sz="3200" i="1">
                <a:solidFill>
                  <a:srgbClr val="091F8D"/>
                </a:solidFill>
              </a:rPr>
              <a:t> 90</a:t>
            </a:r>
            <a:endParaRPr lang="ru-RU" sz="3200" i="1">
              <a:solidFill>
                <a:srgbClr val="091F8D"/>
              </a:solidFill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685800" y="1295400"/>
            <a:ext cx="44196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Then hate me when thou wilt; if ever, now;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Now, while the world is bent my deeds to cross,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Join with the spite of fortune, make me bow,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do not drop in for an after-loss: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Ah! do not, when my heart hath 'scaped this sorrow,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Come in the rearward of a conquered woe;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Give not a windy night a rainy morrow,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To linger out a purposed overthrow.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If thou wilt leave me, do not leave me last,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When other petty griefs have done their spite,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But in the onset come: so shall I taste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At first the very worst of fortune's might;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other strains of woe, which now seem woe,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Compared with loss of thee, will not seem so.</a:t>
            </a:r>
            <a:endParaRPr lang="ru-RU" sz="1600">
              <a:solidFill>
                <a:srgbClr val="FF0909"/>
              </a:solidFill>
              <a:latin typeface="Modern No. 20" pitchFamily="18" charset="0"/>
            </a:endParaRPr>
          </a:p>
        </p:txBody>
      </p:sp>
      <p:pic>
        <p:nvPicPr>
          <p:cNvPr id="22532" name="Picture 5" descr="C:\Users\ч\Desktop\шекспир бинарный урок\фото 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00600" y="3657600"/>
            <a:ext cx="4343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_1978_YouTub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2800" y="304800"/>
            <a:ext cx="55372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Box 3"/>
          <p:cNvSpPr txBox="1">
            <a:spLocks noChangeArrowheads="1"/>
          </p:cNvSpPr>
          <p:nvPr/>
        </p:nvSpPr>
        <p:spPr bwMode="auto">
          <a:xfrm>
            <a:off x="1143000" y="5410200"/>
            <a:ext cx="7010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091F8D"/>
                </a:solidFill>
              </a:rPr>
              <a:t>Sonnet 90 performed by A. Pugacheva</a:t>
            </a:r>
            <a:endParaRPr lang="ru-RU" sz="2800" b="1">
              <a:solidFill>
                <a:srgbClr val="091F8D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6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_YouTub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66800" y="838200"/>
            <a:ext cx="5283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762000" y="5638800"/>
            <a:ext cx="80772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091F8D"/>
                </a:solidFill>
              </a:rPr>
              <a:t>Another musical version of a famous Russian musician M. Tariverdiev</a:t>
            </a:r>
            <a:endParaRPr lang="ru-RU" sz="2800" b="1">
              <a:solidFill>
                <a:srgbClr val="091F8D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1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685800" y="3733800"/>
            <a:ext cx="80010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solidFill>
                  <a:srgbClr val="0000A2"/>
                </a:solidFill>
                <a:latin typeface="Modern No. 20" pitchFamily="18" charset="0"/>
              </a:rPr>
              <a:t>There are 154 sonnets  written</a:t>
            </a:r>
          </a:p>
          <a:p>
            <a:pPr algn="ctr"/>
            <a:r>
              <a:rPr lang="en-US" sz="3200">
                <a:solidFill>
                  <a:srgbClr val="0000A2"/>
                </a:solidFill>
                <a:latin typeface="Modern No. 20" pitchFamily="18" charset="0"/>
              </a:rPr>
              <a:t> by  W. Shakespeare</a:t>
            </a:r>
          </a:p>
          <a:p>
            <a:pPr algn="ctr"/>
            <a:r>
              <a:rPr lang="en-US" sz="3200">
                <a:solidFill>
                  <a:srgbClr val="0000A2"/>
                </a:solidFill>
                <a:latin typeface="Modern No. 20" pitchFamily="18" charset="0"/>
              </a:rPr>
              <a:t>126 are devoted to his friend, </a:t>
            </a:r>
          </a:p>
          <a:p>
            <a:pPr algn="ctr"/>
            <a:r>
              <a:rPr lang="en-US" sz="3200">
                <a:solidFill>
                  <a:srgbClr val="0000A2"/>
                </a:solidFill>
                <a:latin typeface="Modern No. 20" pitchFamily="18" charset="0"/>
              </a:rPr>
              <a:t>and only the last 28 – to his beloved  lady</a:t>
            </a:r>
            <a:endParaRPr lang="ru-RU" sz="3200">
              <a:solidFill>
                <a:srgbClr val="0000A2"/>
              </a:solidFill>
              <a:latin typeface="Modern No. 20" pitchFamily="18" charset="0"/>
            </a:endParaRPr>
          </a:p>
        </p:txBody>
      </p:sp>
      <p:pic>
        <p:nvPicPr>
          <p:cNvPr id="25603" name="Picture 4" descr="C:\Users\ч\Desktop\shakespearecollag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62200" y="685800"/>
            <a:ext cx="4422775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3124200" y="304800"/>
            <a:ext cx="3352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i="1">
                <a:solidFill>
                  <a:srgbClr val="091F8D"/>
                </a:solidFill>
              </a:rPr>
              <a:t>Sonnet</a:t>
            </a:r>
            <a:r>
              <a:rPr lang="en-US" sz="3200" i="1">
                <a:solidFill>
                  <a:srgbClr val="091F8D"/>
                </a:solidFill>
              </a:rPr>
              <a:t> 18</a:t>
            </a:r>
            <a:endParaRPr lang="ru-RU" sz="3200" i="1">
              <a:solidFill>
                <a:srgbClr val="091F8D"/>
              </a:solidFill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304800" y="914400"/>
            <a:ext cx="45720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Shall I compare thee to a summer's day?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Thou art more lovely and more temperate: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Rough winds do shake the darling buds of May,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summer's lease hath all too short a date: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Sometime too hot the eye of heaven shines,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often is his gold complexion dimmed,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every fair from fair sometime declines,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By chance, or nature's changing course untrimmed: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But thy eternal summer shall not fade,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Nor lose possession of that fair thou ow'st,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Nor shall death brag thou wander'st in his shade,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When in eternal lines to time thou grow'st,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So long as men can breathe, or eyes can see,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So long lives this, and this gives life to thee.</a:t>
            </a:r>
            <a:endParaRPr lang="ru-RU" sz="1600">
              <a:solidFill>
                <a:srgbClr val="FF0909"/>
              </a:solidFill>
              <a:latin typeface="Modern No. 20" pitchFamily="18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5105400" y="2579688"/>
            <a:ext cx="3733800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Сравню ли с летним днем твои черты?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Но ты милей, умеренней и краше.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Ломает буря майские цветы,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так недолговечно лето наше!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То нам слепит глаза небесный глаз,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То светлый лик скрывает непогода.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Ласкает, нежит и терзает нас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Своей случайной прихотью природа.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А у тебя не убывает день,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Не увядает солнечное лето.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смертная тебя не скроет тень -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Ты будешь вечно жить в строках поэта.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Среди живых ты будешь до тех пор,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Доколе дышит грудь и видит взор.</a:t>
            </a:r>
          </a:p>
        </p:txBody>
      </p:sp>
      <p:pic>
        <p:nvPicPr>
          <p:cNvPr id="26629" name="Picture 6" descr="C:\Users\ч\Desktop\шекспир бинарный урок\фото 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3810000"/>
            <a:ext cx="1905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7" descr="C:\Users\ч\Desktop\шекспир бинарный урок\фото 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00" y="228600"/>
            <a:ext cx="1981200" cy="298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  <p:bldP spid="1946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91F8D"/>
                </a:solidFill>
                <a:latin typeface="Times New Roman" pitchFamily="18" charset="0"/>
                <a:cs typeface="Times New Roman" pitchFamily="18" charset="0"/>
              </a:rPr>
              <a:t>Диалог Шекспира и Петрушки</a:t>
            </a:r>
          </a:p>
        </p:txBody>
      </p:sp>
      <p:pic>
        <p:nvPicPr>
          <p:cNvPr id="27651" name="Picture 3" descr="C:\Users\ч\Desktop\шекспир бинарный урок\фото 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973138" y="1600200"/>
            <a:ext cx="3006725" cy="4525963"/>
          </a:xfrm>
          <a:noFill/>
        </p:spPr>
      </p:pic>
      <p:pic>
        <p:nvPicPr>
          <p:cNvPr id="27652" name="Picture 4" descr="C:\Users\ч\Desktop\шекспир бинарный урок\фото 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164138" y="1600200"/>
            <a:ext cx="3006725" cy="4525963"/>
          </a:xfr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ChangeArrowheads="1"/>
          </p:cNvSpPr>
          <p:nvPr/>
        </p:nvSpPr>
        <p:spPr bwMode="auto">
          <a:xfrm>
            <a:off x="3733800" y="381000"/>
            <a:ext cx="21383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91F8D"/>
                </a:solidFill>
              </a:rPr>
              <a:t>Sonnet</a:t>
            </a:r>
            <a:r>
              <a:rPr lang="en-US" sz="3200" i="1">
                <a:solidFill>
                  <a:srgbClr val="091F8D"/>
                </a:solidFill>
              </a:rPr>
              <a:t> 88</a:t>
            </a:r>
            <a:endParaRPr lang="ru-RU" sz="3200" i="1">
              <a:solidFill>
                <a:srgbClr val="091F8D"/>
              </a:solidFill>
            </a:endParaRPr>
          </a:p>
        </p:txBody>
      </p:sp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5410200" y="990600"/>
            <a:ext cx="35814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Когда захочешь, охладев ко мне, роне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честь твою не опорочу тенью.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Предать меня насмешке и презренью,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Я на твоей останусь сто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Отлично зная каждый свой порок,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Я рассказать могу такую повесть,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Что навсегда сниму с тебя упрек,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Запятнанную оправдаю совесть.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буду благодарен я судьбе: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Пускай в борьбе терплю я неудачу,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Но честь победы приношу тебе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дважды обретаю все, что трачу.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Готовая жертвой быть неправоты,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Чтоб только правой оказалась ты.</a:t>
            </a:r>
          </a:p>
        </p:txBody>
      </p:sp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304800" y="990600"/>
            <a:ext cx="44958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When thou shalt be dispos'd to set me light,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place my merit in the eye of scorn,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Upon thy side, against myself I'll fight,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prove thee virtuous, though thou art forsworn.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With mine own weakness being best acquainted,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Upon thy part I can set down a story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Of faults concealed, wherein I am attainted;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That thou in losing me shalt win much glory: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I by this will be a gainer too;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For bending all my loving thoughts on thee,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The injuries that to myself I do,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Doing thee vantage, double-vantage me.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Such is my love, to thee I so belong,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That for thy right, myself will bear all wrong.</a:t>
            </a:r>
            <a:endParaRPr lang="ru-RU" sz="1600">
              <a:solidFill>
                <a:srgbClr val="FF0909"/>
              </a:solidFill>
              <a:latin typeface="Modern No. 20" pitchFamily="18" charset="0"/>
            </a:endParaRPr>
          </a:p>
        </p:txBody>
      </p:sp>
      <p:pic>
        <p:nvPicPr>
          <p:cNvPr id="28677" name="Picture 5" descr="C:\Users\ч\Desktop\шекспир бинарный урок\фото 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95600" y="4419600"/>
            <a:ext cx="3411538" cy="226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762000" y="1752600"/>
            <a:ext cx="2255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091F8D"/>
                </a:solidFill>
              </a:rPr>
              <a:t>Sonnet</a:t>
            </a:r>
            <a:r>
              <a:rPr lang="en-US" sz="3200" i="1">
                <a:solidFill>
                  <a:srgbClr val="091F8D"/>
                </a:solidFill>
              </a:rPr>
              <a:t> 116</a:t>
            </a:r>
            <a:endParaRPr lang="ru-RU" sz="3200" i="1">
              <a:solidFill>
                <a:srgbClr val="091F8D"/>
              </a:solidFill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5257800" y="2362200"/>
            <a:ext cx="37338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Мешать соединенью двух сердец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Я не намерен. Может ли измена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Любви безмерной положить конец?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Любовь не знает убыли и тлена.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Любовь - над бурей поднятый маяк,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Не меркнущий во мраке и тумане.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Любовь - звезда, которою моряк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Определяет место в океане.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Любовь - не кукла жалкая в руках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У времени, стирающего розы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На пламенных устах и на щеках,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не страшны ей времени угрозы.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А если я не прав и лжет мой стих,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То нет любви - и нет стихов моих!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304800" y="2438400"/>
            <a:ext cx="48768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Let me not to the marriage of true minds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Admit impediments. Love is not love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Which alters when it alteration finds,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Or bends with the remover to remove: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O no! it is an ever-fixed mark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That looks on tempests and is never shaken;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It is the star to every wandering bark,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Whose worth's unknown, although his height be taken.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Love's not Time's fool, though rosy lips and cheeks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Within his bending sickle's compass come: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Love alters not with his brief hours and weeks,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But bears it out even to the edge of doom.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If this be error and upon me proved,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I never writ, nor no man ever loved.</a:t>
            </a:r>
            <a:endParaRPr lang="ru-RU" sz="1600">
              <a:solidFill>
                <a:srgbClr val="FF0909"/>
              </a:solidFill>
              <a:latin typeface="Modern No. 20" pitchFamily="18" charset="0"/>
            </a:endParaRPr>
          </a:p>
        </p:txBody>
      </p:sp>
      <p:pic>
        <p:nvPicPr>
          <p:cNvPr id="29701" name="Picture 5" descr="C:\Users\ч\Desktop\шекспир бинарный урок\фото 1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76800" y="0"/>
            <a:ext cx="35814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352800" y="533400"/>
            <a:ext cx="2217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091F8D"/>
                </a:solidFill>
              </a:rPr>
              <a:t>Sonnet</a:t>
            </a:r>
            <a:r>
              <a:rPr lang="en-US" sz="3200" b="1" i="1">
                <a:solidFill>
                  <a:srgbClr val="091F8D"/>
                </a:solidFill>
              </a:rPr>
              <a:t> 66</a:t>
            </a:r>
            <a:endParaRPr lang="ru-RU" sz="3200" b="1" i="1">
              <a:solidFill>
                <a:srgbClr val="091F8D"/>
              </a:solidFill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381000" y="1295400"/>
            <a:ext cx="45720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Tired with all these, for restful death I cry,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As to behold desert a beggar born,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needy nothing trimm'd in jollity,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purest faith unhappily forsworn,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gilded honour shamefully misplac'd,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maiden virtue rudely strumpeted,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right perfection wrongfully disgrac'd,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strength by limping sway disabled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art made tongue-tied by authority,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folly, doctor-like, controlling skill,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simple truth miscall'd simplicity,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And captive good attending captain ill:</a:t>
            </a:r>
          </a:p>
          <a:p>
            <a:endParaRPr lang="en-US" sz="1600">
              <a:solidFill>
                <a:srgbClr val="FF0909"/>
              </a:solidFill>
              <a:latin typeface="Modern No. 20" pitchFamily="18" charset="0"/>
            </a:endParaRP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Tir'd with all these, from these would I be gone,</a:t>
            </a:r>
          </a:p>
          <a:p>
            <a:r>
              <a:rPr lang="en-US" sz="1600">
                <a:solidFill>
                  <a:srgbClr val="FF0909"/>
                </a:solidFill>
                <a:latin typeface="Modern No. 20" pitchFamily="18" charset="0"/>
              </a:rPr>
              <a:t>Save that, to die, I leave my love alone.</a:t>
            </a:r>
            <a:endParaRPr lang="ru-RU" sz="1600">
              <a:solidFill>
                <a:srgbClr val="FF0909"/>
              </a:solidFill>
              <a:latin typeface="Modern No. 20" pitchFamily="18" charset="0"/>
            </a:endParaRPr>
          </a:p>
        </p:txBody>
      </p:sp>
      <p:pic>
        <p:nvPicPr>
          <p:cNvPr id="30724" name="Picture 5" descr="C:\Users\ч\Desktop\шекспир бинарный урок\фото 16 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1600200"/>
            <a:ext cx="4354513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381000" y="1371600"/>
            <a:ext cx="44196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0909"/>
                </a:solidFill>
                <a:latin typeface="Modern No. 20" pitchFamily="18" charset="0"/>
              </a:rPr>
              <a:t>When wasteful war shall statues overturn,</a:t>
            </a:r>
          </a:p>
          <a:p>
            <a:r>
              <a:rPr lang="en-US" sz="2400">
                <a:solidFill>
                  <a:srgbClr val="FF0909"/>
                </a:solidFill>
                <a:latin typeface="Modern No. 20" pitchFamily="18" charset="0"/>
              </a:rPr>
              <a:t>And broils root out the work of masonry,</a:t>
            </a:r>
          </a:p>
          <a:p>
            <a:r>
              <a:rPr lang="en-US" sz="2400">
                <a:solidFill>
                  <a:srgbClr val="FF0909"/>
                </a:solidFill>
                <a:latin typeface="Modern No. 20" pitchFamily="18" charset="0"/>
              </a:rPr>
              <a:t>Nor Mars his sword, nor war's quick fire shall burn</a:t>
            </a:r>
          </a:p>
          <a:p>
            <a:r>
              <a:rPr lang="en-US" sz="2400">
                <a:solidFill>
                  <a:srgbClr val="FF0909"/>
                </a:solidFill>
                <a:latin typeface="Modern No. 20" pitchFamily="18" charset="0"/>
              </a:rPr>
              <a:t>The living record of your memory.</a:t>
            </a:r>
            <a:endParaRPr lang="ru-RU" sz="2400">
              <a:solidFill>
                <a:srgbClr val="FF0909"/>
              </a:solidFill>
              <a:latin typeface="Modern No. 20" pitchFamily="18" charset="0"/>
            </a:endParaRPr>
          </a:p>
        </p:txBody>
      </p:sp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4953000" y="1371600"/>
            <a:ext cx="4191000" cy="2678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FF"/>
                </a:solidFill>
                <a:latin typeface="Modern No. 20" pitchFamily="18" charset="0"/>
              </a:rPr>
              <a:t>Пусть опрокинет статуи война,</a:t>
            </a:r>
          </a:p>
          <a:p>
            <a:r>
              <a:rPr lang="ru-RU" sz="2400">
                <a:solidFill>
                  <a:srgbClr val="0000FF"/>
                </a:solidFill>
                <a:latin typeface="Modern No. 20" pitchFamily="18" charset="0"/>
              </a:rPr>
              <a:t>Мятеж развеет каменщиков труд,</a:t>
            </a:r>
          </a:p>
          <a:p>
            <a:r>
              <a:rPr lang="ru-RU" sz="2400">
                <a:solidFill>
                  <a:srgbClr val="0000FF"/>
                </a:solidFill>
                <a:latin typeface="Modern No. 20" pitchFamily="18" charset="0"/>
              </a:rPr>
              <a:t>Но врезанные в память письмена</a:t>
            </a:r>
          </a:p>
          <a:p>
            <a:r>
              <a:rPr lang="ru-RU" sz="2400">
                <a:solidFill>
                  <a:srgbClr val="0000FF"/>
                </a:solidFill>
                <a:latin typeface="Modern No. 20" pitchFamily="18" charset="0"/>
              </a:rPr>
              <a:t>Бегущие столетья не сотрут.</a:t>
            </a:r>
          </a:p>
        </p:txBody>
      </p:sp>
      <p:sp>
        <p:nvSpPr>
          <p:cNvPr id="4100" name="Rectangle 10"/>
          <p:cNvSpPr>
            <a:spLocks noChangeArrowheads="1"/>
          </p:cNvSpPr>
          <p:nvPr/>
        </p:nvSpPr>
        <p:spPr bwMode="auto">
          <a:xfrm>
            <a:off x="6096000" y="4191000"/>
            <a:ext cx="13065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solidFill>
                  <a:srgbClr val="0000A2"/>
                </a:solidFill>
                <a:latin typeface="Modern No. 20" pitchFamily="18" charset="0"/>
              </a:rPr>
              <a:t>S Marshak</a:t>
            </a:r>
          </a:p>
        </p:txBody>
      </p:sp>
      <p:sp>
        <p:nvSpPr>
          <p:cNvPr id="4101" name="Прямоугольник 9"/>
          <p:cNvSpPr>
            <a:spLocks noChangeArrowheads="1"/>
          </p:cNvSpPr>
          <p:nvPr/>
        </p:nvSpPr>
        <p:spPr bwMode="auto">
          <a:xfrm>
            <a:off x="1600200" y="4191000"/>
            <a:ext cx="18716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solidFill>
                  <a:srgbClr val="0000A2"/>
                </a:solidFill>
                <a:latin typeface="Modern No. 20" pitchFamily="18" charset="0"/>
              </a:rPr>
              <a:t> </a:t>
            </a:r>
            <a:r>
              <a:rPr lang="en-US" sz="2000">
                <a:solidFill>
                  <a:srgbClr val="0000A2"/>
                </a:solidFill>
                <a:latin typeface="Modern No. 20" pitchFamily="18" charset="0"/>
              </a:rPr>
              <a:t>W. </a:t>
            </a:r>
            <a:r>
              <a:rPr lang="ru-RU" sz="2000">
                <a:solidFill>
                  <a:srgbClr val="0000A2"/>
                </a:solidFill>
                <a:latin typeface="Modern No. 20" pitchFamily="18" charset="0"/>
              </a:rPr>
              <a:t>Shakespeare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3505200" y="914400"/>
            <a:ext cx="2217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7030A0"/>
                </a:solidFill>
              </a:rPr>
              <a:t>Sonnet</a:t>
            </a:r>
            <a:r>
              <a:rPr lang="en-US" sz="3200" b="1" i="1">
                <a:solidFill>
                  <a:srgbClr val="7030A0"/>
                </a:solidFill>
              </a:rPr>
              <a:t> 66</a:t>
            </a:r>
            <a:endParaRPr lang="ru-RU" sz="3200" b="1" i="1">
              <a:solidFill>
                <a:srgbClr val="7030A0"/>
              </a:solidFill>
            </a:endParaRPr>
          </a:p>
        </p:txBody>
      </p:sp>
      <p:sp>
        <p:nvSpPr>
          <p:cNvPr id="31747" name="Rectangle 6"/>
          <p:cNvSpPr>
            <a:spLocks noChangeArrowheads="1"/>
          </p:cNvSpPr>
          <p:nvPr/>
        </p:nvSpPr>
        <p:spPr bwMode="auto">
          <a:xfrm>
            <a:off x="5105400" y="1524000"/>
            <a:ext cx="40386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Зову я смерть. Мне видеть невтерпеж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Достоинство, что просит подаянья,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Над простотой глумящуюся ложь,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Ничтожество в роскошном одеянье,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совершенству ложный приговор,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девственность, поруганную грубо,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неуместной почести позор,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мощь в плену у немощи беззубой,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прямоту, что глупостью слывет,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глупость в маске мудреца, пророка,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вдохновения зажатый рот,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праведность на службе у порока.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Все мерзостно, что вижу я вокруг...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Но как тебя покинуть, милый друг!</a:t>
            </a:r>
          </a:p>
        </p:txBody>
      </p:sp>
      <p:sp>
        <p:nvSpPr>
          <p:cNvPr id="31748" name="TextBox 3"/>
          <p:cNvSpPr txBox="1">
            <a:spLocks noChangeArrowheads="1"/>
          </p:cNvSpPr>
          <p:nvPr/>
        </p:nvSpPr>
        <p:spPr bwMode="auto">
          <a:xfrm>
            <a:off x="762000" y="1524000"/>
            <a:ext cx="380365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Измучась всем, я умереть хочу.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Тоска смотреть, как мается бедняк,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как шутя живется богачу,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доверять, и попадать впросак,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наблюдать, как наглость лезет в свет, 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честь девичья катится ко дну,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знать, что ходу совершенствам нет,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видеть мощь у немощи в плену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вспоминать, что мысли заткнут рот,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разум сносит глупости хулу,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прямодушье простотой слывет,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 доброта прислуживает злу.</a:t>
            </a:r>
          </a:p>
          <a:p>
            <a:endParaRPr lang="ru-RU" sz="1600">
              <a:solidFill>
                <a:srgbClr val="0000FF"/>
              </a:solidFill>
              <a:latin typeface="Modern No. 20" pitchFamily="18" charset="0"/>
            </a:endParaRP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Измучась всем, не стал бы жить и дня,</a:t>
            </a:r>
          </a:p>
          <a:p>
            <a:r>
              <a:rPr lang="ru-RU" sz="1600">
                <a:solidFill>
                  <a:srgbClr val="0000FF"/>
                </a:solidFill>
                <a:latin typeface="Modern No. 20" pitchFamily="18" charset="0"/>
              </a:rPr>
              <a:t>Да другу будет трудно без меня.</a:t>
            </a:r>
          </a:p>
        </p:txBody>
      </p:sp>
      <p:sp>
        <p:nvSpPr>
          <p:cNvPr id="31749" name="TextBox 4"/>
          <p:cNvSpPr txBox="1">
            <a:spLocks noChangeArrowheads="1"/>
          </p:cNvSpPr>
          <p:nvPr/>
        </p:nvSpPr>
        <p:spPr bwMode="auto">
          <a:xfrm>
            <a:off x="1295400" y="5867400"/>
            <a:ext cx="159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solidFill>
                  <a:srgbClr val="0000A2"/>
                </a:solidFill>
                <a:latin typeface="Modern No. 20" pitchFamily="18" charset="0"/>
              </a:rPr>
              <a:t>Б. Пастернак</a:t>
            </a:r>
          </a:p>
        </p:txBody>
      </p:sp>
      <p:sp>
        <p:nvSpPr>
          <p:cNvPr id="31750" name="TextBox 5"/>
          <p:cNvSpPr txBox="1">
            <a:spLocks noChangeArrowheads="1"/>
          </p:cNvSpPr>
          <p:nvPr/>
        </p:nvSpPr>
        <p:spPr bwMode="auto">
          <a:xfrm>
            <a:off x="6019800" y="5867400"/>
            <a:ext cx="1382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solidFill>
                  <a:srgbClr val="0000A2"/>
                </a:solidFill>
                <a:latin typeface="Modern No. 20" pitchFamily="18" charset="0"/>
              </a:rPr>
              <a:t>С. Маршак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2667000" y="609600"/>
            <a:ext cx="6477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660066"/>
                </a:solidFill>
                <a:latin typeface="Consolas" pitchFamily="49" charset="0"/>
              </a:rPr>
              <a:t>Вл. Венедиктов</a:t>
            </a:r>
            <a:r>
              <a:rPr lang="ru-RU" sz="2000" b="1">
                <a:solidFill>
                  <a:srgbClr val="660066"/>
                </a:solidFill>
                <a:latin typeface="Consolas" pitchFamily="49" charset="0"/>
              </a:rPr>
              <a:t>, первая половина 19 века: </a:t>
            </a:r>
          </a:p>
          <a:p>
            <a:r>
              <a:rPr lang="ru-RU" sz="2000" b="1">
                <a:solidFill>
                  <a:srgbClr val="660066"/>
                </a:solidFill>
                <a:latin typeface="Consolas" pitchFamily="49" charset="0"/>
              </a:rPr>
              <a:t>«Хотел бы умереть, но друга моего</a:t>
            </a:r>
          </a:p>
          <a:p>
            <a:r>
              <a:rPr lang="ru-RU" sz="2000" b="1">
                <a:solidFill>
                  <a:srgbClr val="660066"/>
                </a:solidFill>
                <a:latin typeface="Consolas" pitchFamily="49" charset="0"/>
              </a:rPr>
              <a:t>Мне в этом мире жаль оставить одного.»</a:t>
            </a:r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1371600" y="1752600"/>
            <a:ext cx="7239000" cy="1016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091F8D"/>
                </a:solidFill>
                <a:latin typeface="Consolas" pitchFamily="49" charset="0"/>
              </a:rPr>
              <a:t>Н. Голь</a:t>
            </a:r>
            <a:r>
              <a:rPr lang="ru-RU" sz="2000" b="1">
                <a:solidFill>
                  <a:srgbClr val="091F8D"/>
                </a:solidFill>
                <a:latin typeface="Consolas" pitchFamily="49" charset="0"/>
              </a:rPr>
              <a:t>:</a:t>
            </a:r>
          </a:p>
          <a:p>
            <a:r>
              <a:rPr lang="ru-RU" sz="2000" b="1">
                <a:solidFill>
                  <a:srgbClr val="091F8D"/>
                </a:solidFill>
                <a:latin typeface="Consolas" pitchFamily="49" charset="0"/>
              </a:rPr>
              <a:t>«Не жить, не видеть, сжечь все мосты,</a:t>
            </a:r>
          </a:p>
          <a:p>
            <a:r>
              <a:rPr lang="ru-RU" sz="2000" b="1">
                <a:solidFill>
                  <a:srgbClr val="091F8D"/>
                </a:solidFill>
                <a:latin typeface="Consolas" pitchFamily="49" charset="0"/>
              </a:rPr>
              <a:t>Да пропади всё пропадом! Но ты…»</a:t>
            </a:r>
          </a:p>
        </p:txBody>
      </p:sp>
      <p:sp>
        <p:nvSpPr>
          <p:cNvPr id="32772" name="Text Box 6"/>
          <p:cNvSpPr txBox="1">
            <a:spLocks noChangeArrowheads="1"/>
          </p:cNvSpPr>
          <p:nvPr/>
        </p:nvSpPr>
        <p:spPr bwMode="auto">
          <a:xfrm>
            <a:off x="3657600" y="2819400"/>
            <a:ext cx="5486400" cy="1016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660066"/>
                </a:solidFill>
                <a:latin typeface="Consolas" pitchFamily="49" charset="0"/>
              </a:rPr>
              <a:t>В. Орёл</a:t>
            </a:r>
            <a:r>
              <a:rPr lang="ru-RU" sz="2000" b="1">
                <a:solidFill>
                  <a:srgbClr val="660066"/>
                </a:solidFill>
                <a:latin typeface="Consolas" pitchFamily="49" charset="0"/>
              </a:rPr>
              <a:t>:</a:t>
            </a:r>
          </a:p>
          <a:p>
            <a:r>
              <a:rPr lang="ru-RU" sz="2000" b="1">
                <a:solidFill>
                  <a:srgbClr val="660066"/>
                </a:solidFill>
                <a:latin typeface="Consolas" pitchFamily="49" charset="0"/>
              </a:rPr>
              <a:t>«Устал – но как мне выпустить из рук</a:t>
            </a:r>
          </a:p>
          <a:p>
            <a:r>
              <a:rPr lang="ru-RU" sz="2000" b="1">
                <a:solidFill>
                  <a:srgbClr val="660066"/>
                </a:solidFill>
                <a:latin typeface="Consolas" pitchFamily="49" charset="0"/>
              </a:rPr>
              <a:t>Ту жизнь, в которой остаётся друг?»</a:t>
            </a:r>
          </a:p>
        </p:txBody>
      </p:sp>
      <p:sp>
        <p:nvSpPr>
          <p:cNvPr id="32773" name="Text Box 7"/>
          <p:cNvSpPr txBox="1">
            <a:spLocks noChangeArrowheads="1"/>
          </p:cNvSpPr>
          <p:nvPr/>
        </p:nvSpPr>
        <p:spPr bwMode="auto">
          <a:xfrm>
            <a:off x="2057400" y="3733800"/>
            <a:ext cx="6248400" cy="1016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091F8D"/>
                </a:solidFill>
                <a:latin typeface="Consolas" pitchFamily="49" charset="0"/>
              </a:rPr>
              <a:t>А. Финкель</a:t>
            </a:r>
            <a:r>
              <a:rPr lang="ru-RU" sz="2000" b="1">
                <a:solidFill>
                  <a:srgbClr val="091F8D"/>
                </a:solidFill>
                <a:latin typeface="Consolas" pitchFamily="49" charset="0"/>
              </a:rPr>
              <a:t>:</a:t>
            </a:r>
          </a:p>
          <a:p>
            <a:r>
              <a:rPr lang="ru-RU" sz="2000" b="1">
                <a:solidFill>
                  <a:srgbClr val="091F8D"/>
                </a:solidFill>
                <a:latin typeface="Consolas" pitchFamily="49" charset="0"/>
              </a:rPr>
              <a:t>«Устал я жить и смерть зову скорбя,</a:t>
            </a:r>
          </a:p>
          <a:p>
            <a:r>
              <a:rPr lang="ru-RU" sz="2000" b="1">
                <a:solidFill>
                  <a:srgbClr val="091F8D"/>
                </a:solidFill>
                <a:latin typeface="Consolas" pitchFamily="49" charset="0"/>
              </a:rPr>
              <a:t>Но на кого оставлю я тебя!?»</a:t>
            </a:r>
          </a:p>
        </p:txBody>
      </p:sp>
      <p:sp>
        <p:nvSpPr>
          <p:cNvPr id="32774" name="TextBox 5"/>
          <p:cNvSpPr txBox="1">
            <a:spLocks noChangeArrowheads="1"/>
          </p:cNvSpPr>
          <p:nvPr/>
        </p:nvSpPr>
        <p:spPr bwMode="auto">
          <a:xfrm>
            <a:off x="3429000" y="4800600"/>
            <a:ext cx="5715000" cy="1016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660066"/>
                </a:solidFill>
                <a:latin typeface="Consolas" pitchFamily="49" charset="0"/>
              </a:rPr>
              <a:t>Б. Пастернак</a:t>
            </a:r>
            <a:r>
              <a:rPr lang="ru-RU" sz="2000" b="1">
                <a:solidFill>
                  <a:srgbClr val="660066"/>
                </a:solidFill>
                <a:latin typeface="Consolas" pitchFamily="49" charset="0"/>
              </a:rPr>
              <a:t>: </a:t>
            </a:r>
          </a:p>
          <a:p>
            <a:r>
              <a:rPr lang="ru-RU" sz="2000" b="1">
                <a:solidFill>
                  <a:srgbClr val="660066"/>
                </a:solidFill>
                <a:latin typeface="Consolas" pitchFamily="49" charset="0"/>
              </a:rPr>
              <a:t>«Измучась всем, не стал бы жить и дня,</a:t>
            </a:r>
          </a:p>
          <a:p>
            <a:r>
              <a:rPr lang="ru-RU" sz="2000" b="1">
                <a:solidFill>
                  <a:srgbClr val="660066"/>
                </a:solidFill>
                <a:latin typeface="Consolas" pitchFamily="49" charset="0"/>
              </a:rPr>
              <a:t>Да другу будет трудно без меня.»</a:t>
            </a:r>
          </a:p>
        </p:txBody>
      </p:sp>
      <p:sp>
        <p:nvSpPr>
          <p:cNvPr id="32775" name="Прямоугольник 6"/>
          <p:cNvSpPr>
            <a:spLocks noChangeArrowheads="1"/>
          </p:cNvSpPr>
          <p:nvPr/>
        </p:nvSpPr>
        <p:spPr bwMode="auto">
          <a:xfrm>
            <a:off x="1066800" y="5638800"/>
            <a:ext cx="7848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091F8D"/>
                </a:solidFill>
                <a:latin typeface="Consolas" pitchFamily="49" charset="0"/>
              </a:rPr>
              <a:t>С.Я. Маршак</a:t>
            </a:r>
            <a:r>
              <a:rPr lang="ru-RU" sz="2000" b="1">
                <a:solidFill>
                  <a:srgbClr val="091F8D"/>
                </a:solidFill>
                <a:latin typeface="Consolas" pitchFamily="49" charset="0"/>
              </a:rPr>
              <a:t>:</a:t>
            </a:r>
          </a:p>
          <a:p>
            <a:r>
              <a:rPr lang="ru-RU" sz="2000" b="1">
                <a:solidFill>
                  <a:srgbClr val="091F8D"/>
                </a:solidFill>
                <a:latin typeface="Consolas" pitchFamily="49" charset="0"/>
              </a:rPr>
              <a:t>«Все мерзостно, что вижу я вокруг...</a:t>
            </a:r>
          </a:p>
          <a:p>
            <a:r>
              <a:rPr lang="ru-RU" sz="2000" b="1">
                <a:solidFill>
                  <a:srgbClr val="091F8D"/>
                </a:solidFill>
                <a:latin typeface="Consolas" pitchFamily="49" charset="0"/>
              </a:rPr>
              <a:t>Но как тебя покинуть, милый друг!»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sz="32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Вопрос – Чьи переводы наиболее интересны?</a:t>
            </a:r>
            <a:br>
              <a:rPr lang="ru-RU" sz="32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Аудитория в раздумье</a:t>
            </a:r>
          </a:p>
        </p:txBody>
      </p:sp>
      <p:pic>
        <p:nvPicPr>
          <p:cNvPr id="33795" name="Picture 2" descr="C:\Users\ч\Desktop\презентации для олимпиады 2011-2012 учебного года\Шекспир\бинарный урок + фото\IMG_14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676400" y="1600200"/>
            <a:ext cx="6096000" cy="4572000"/>
          </a:xfr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illiam_Shakespeare_39_s_Sonnet_18_animated_YouTub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33600" y="1143000"/>
            <a:ext cx="5283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Box 3"/>
          <p:cNvSpPr txBox="1">
            <a:spLocks noChangeArrowheads="1"/>
          </p:cNvSpPr>
          <p:nvPr/>
        </p:nvSpPr>
        <p:spPr bwMode="auto">
          <a:xfrm>
            <a:off x="0" y="541020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7030A0"/>
                </a:solidFill>
              </a:rPr>
              <a:t>English actor – Alan Rickman - recites sonnet of William Shakespeare</a:t>
            </a:r>
            <a:endParaRPr lang="ru-RU" sz="2400" b="1">
              <a:solidFill>
                <a:srgbClr val="7030A0"/>
              </a:solidFill>
            </a:endParaRPr>
          </a:p>
        </p:txBody>
      </p:sp>
      <p:pic>
        <p:nvPicPr>
          <p:cNvPr id="4" name="Alan-Rickman-Sonnet-130-by-William-Shakespeare приложение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610600" y="6172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0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>
              <a:defRPr/>
            </a:pP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i="1" dirty="0" err="1" smtClean="0">
                <a:solidFill>
                  <a:schemeClr val="accent6">
                    <a:lumMod val="75000"/>
                  </a:schemeClr>
                </a:solidFill>
              </a:rPr>
              <a:t>Sonnet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130</a:t>
            </a:r>
            <a:b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62000"/>
            <a:ext cx="7924800" cy="5364163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Ее глаза на звезды не похожи,</a:t>
            </a: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Нельзя уста кораллами назвать.</a:t>
            </a: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белоснежна плеч открытых кожа,</a:t>
            </a: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черной проволокой вьется прядь.</a:t>
            </a:r>
          </a:p>
          <a:p>
            <a:pPr algn="ctr">
              <a:buFontTx/>
              <a:buNone/>
              <a:defRPr/>
            </a:pPr>
            <a:endParaRPr lang="ru-RU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 дамасской розой, алой или белой,</a:t>
            </a: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Нельзя сравнить оттенок этих щек.</a:t>
            </a: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тело пахнет так, как пахнет тело,</a:t>
            </a: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как фиалки нежный лепесток.</a:t>
            </a: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Ты не найдешь в ней совершенных линий,</a:t>
            </a: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Особенного света на челе.</a:t>
            </a: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Не знаю я. Как шествуют богини,</a:t>
            </a: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Но милая ступает по земле.</a:t>
            </a: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все ж она уступит тем едва ли,</a:t>
            </a: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Кого в сравненьях пышных оболгали.</a:t>
            </a:r>
          </a:p>
          <a:p>
            <a:pPr algn="ctr">
              <a:defRPr/>
            </a:pP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7" descr="William-Shakespeare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lum contrast="24000"/>
          </a:blip>
          <a:srcRect/>
          <a:stretch>
            <a:fillRect/>
          </a:stretch>
        </p:blipFill>
        <p:spPr bwMode="auto">
          <a:xfrm>
            <a:off x="6248400" y="2209800"/>
            <a:ext cx="27146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4876800" y="685800"/>
            <a:ext cx="3416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Загадка В. Шекспира</a:t>
            </a:r>
          </a:p>
        </p:txBody>
      </p:sp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2362200" y="1066800"/>
            <a:ext cx="190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u="sng">
                <a:solidFill>
                  <a:srgbClr val="660066"/>
                </a:solidFill>
              </a:rPr>
              <a:t>Что известно?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143000" y="1524000"/>
            <a:ext cx="54102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Comic Sans MS" pitchFamily="66" charset="0"/>
              <a:buChar char="―"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В. Шекспир не учился в университете;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обладал энциклопедическими знаниями во многих областях человеческой деятельности – юриспруденции, философии, искусстве, литературе;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был человеком того же уровня образования и культуры, что и Ф. Бекон;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его активный словарный запас более чем вдвое превышал </a:t>
            </a:r>
            <a:r>
              <a:rPr lang="ru-RU" sz="1600" dirty="0" err="1">
                <a:solidFill>
                  <a:schemeClr val="accent2">
                    <a:lumMod val="75000"/>
                  </a:schemeClr>
                </a:solidFill>
              </a:rPr>
              <a:t>бэконовский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в совершенстве владел несколькими иностранными языками;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завещание Шекспира не содержит ни малейшего намёка на его книги и рукописи;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не осталось никаких рукописей Шекспира.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7" descr="William-Shakespeare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lum contrast="24000"/>
          </a:blip>
          <a:srcRect/>
          <a:stretch>
            <a:fillRect/>
          </a:stretch>
        </p:blipFill>
        <p:spPr bwMode="auto">
          <a:xfrm>
            <a:off x="6096000" y="2667000"/>
            <a:ext cx="27146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3692525" y="914400"/>
            <a:ext cx="5451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Secret of W. Shakespeare </a:t>
            </a:r>
            <a:endParaRPr lang="ru-RU" sz="2400" b="1" dirty="0">
              <a:solidFill>
                <a:srgbClr val="DE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2438400" y="1295400"/>
            <a:ext cx="20526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u="sng">
                <a:solidFill>
                  <a:srgbClr val="660066"/>
                </a:solidFill>
              </a:rPr>
              <a:t>What is known</a:t>
            </a:r>
            <a:r>
              <a:rPr lang="ru-RU" sz="2000" u="sng">
                <a:solidFill>
                  <a:srgbClr val="660066"/>
                </a:solidFill>
              </a:rPr>
              <a:t>?</a:t>
            </a:r>
            <a:endParaRPr lang="en-US" sz="2000" u="sng">
              <a:solidFill>
                <a:srgbClr val="660066"/>
              </a:solidFill>
            </a:endParaRPr>
          </a:p>
          <a:p>
            <a:endParaRPr lang="ru-RU" sz="2000" u="sng">
              <a:solidFill>
                <a:srgbClr val="660066"/>
              </a:solidFill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066800" y="1752600"/>
            <a:ext cx="51816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Comic Sans MS" pitchFamily="66" charset="0"/>
              <a:buChar char="―"/>
              <a:defRPr/>
            </a:pPr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 W.S. did not study in the university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 he had enormous knowledge in many fields of human activity – philosophy, art, literature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he  had the cultural and educational  level compared to Bacon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his active vocabulary was   twice as large as that of Bacon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he had perfect knowledge of some foreign languages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his will has not got any hint on his books and manuscripts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there are no Shakespeare´s manuscripts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4"/>
          <p:cNvSpPr txBox="1">
            <a:spLocks noChangeArrowheads="1"/>
          </p:cNvSpPr>
          <p:nvPr/>
        </p:nvSpPr>
        <p:spPr bwMode="auto">
          <a:xfrm>
            <a:off x="1752600" y="1219200"/>
            <a:ext cx="3581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u="sng">
                <a:solidFill>
                  <a:srgbClr val="660066"/>
                </a:solidFill>
              </a:rPr>
              <a:t>Что не известно?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990600" y="1905000"/>
            <a:ext cx="5105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Comic Sans MS" pitchFamily="66" charset="0"/>
              <a:buChar char="―"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точная дата рождения;</a:t>
            </a:r>
          </a:p>
          <a:p>
            <a:pPr>
              <a:buFont typeface="Comic Sans MS" pitchFamily="66" charset="0"/>
              <a:buChar char="―"/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учился ли в школе, какой профессии обучался;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был ли католиком или протестантом;</a:t>
            </a:r>
          </a:p>
          <a:p>
            <a:pPr>
              <a:buFont typeface="Comic Sans MS" pitchFamily="66" charset="0"/>
              <a:buChar char="―"/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где был и чем занимался в «утерянные годы» с 1576/79 по 1588/89;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в какой труппе работал до 1594 года;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какие роли он играл;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как он выглядел, ибо портреты не похожи друг на друга;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почему не допускал публикации своих произведений, тем самым лишая себя дохода.</a:t>
            </a:r>
          </a:p>
        </p:txBody>
      </p:sp>
      <p:pic>
        <p:nvPicPr>
          <p:cNvPr id="38916" name="Picture 6" descr="shakespear6e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6248400" y="1905000"/>
            <a:ext cx="2895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4"/>
          <p:cNvSpPr txBox="1">
            <a:spLocks noChangeArrowheads="1"/>
          </p:cNvSpPr>
          <p:nvPr/>
        </p:nvSpPr>
        <p:spPr bwMode="auto">
          <a:xfrm>
            <a:off x="1905000" y="1143000"/>
            <a:ext cx="510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u="sng">
                <a:solidFill>
                  <a:srgbClr val="660066"/>
                </a:solidFill>
              </a:rPr>
              <a:t>What is not known about him</a:t>
            </a:r>
            <a:r>
              <a:rPr lang="ru-RU" sz="2000" u="sng">
                <a:solidFill>
                  <a:srgbClr val="660066"/>
                </a:solidFill>
              </a:rPr>
              <a:t>?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685800" y="1752600"/>
            <a:ext cx="51054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Comic Sans MS" pitchFamily="66" charset="0"/>
              <a:buChar char="―"/>
              <a:defRPr/>
            </a:pPr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the date of birth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pPr>
              <a:buFont typeface="Comic Sans MS" pitchFamily="66" charset="0"/>
              <a:buChar char="―"/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if he studied at school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what profession he was taught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pPr>
              <a:buFont typeface="Comic Sans MS" pitchFamily="66" charset="0"/>
              <a:buChar char="―"/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if he was a catholic or a protestant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where he lived and what he was doing in the so-called “lost years” from 1576/79 – till 1588/89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in what group of actors he worked up to 1594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what roles he played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pPr>
              <a:defRPr/>
            </a:pP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Comic Sans MS" pitchFamily="66" charset="0"/>
              <a:buChar char="―"/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</a:rPr>
              <a:t>how he looked like and why he did not let his works be published.</a:t>
            </a: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9940" name="Picture 6" descr="shakespear6e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6248400" y="1905000"/>
            <a:ext cx="2895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ChangeArrowheads="1"/>
          </p:cNvSpPr>
          <p:nvPr/>
        </p:nvSpPr>
        <p:spPr bwMode="auto">
          <a:xfrm>
            <a:off x="1066800" y="3733800"/>
            <a:ext cx="6934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0909"/>
                </a:solidFill>
                <a:latin typeface="Modern No. 20" pitchFamily="18" charset="0"/>
              </a:rPr>
              <a:t>When wasteful war shall statues overturn,</a:t>
            </a:r>
          </a:p>
          <a:p>
            <a:r>
              <a:rPr lang="en-US" sz="2400">
                <a:solidFill>
                  <a:srgbClr val="FF0909"/>
                </a:solidFill>
                <a:latin typeface="Modern No. 20" pitchFamily="18" charset="0"/>
              </a:rPr>
              <a:t>And broils root out the work of masonry,</a:t>
            </a:r>
          </a:p>
          <a:p>
            <a:r>
              <a:rPr lang="en-US" sz="2400">
                <a:solidFill>
                  <a:srgbClr val="FF0909"/>
                </a:solidFill>
                <a:latin typeface="Modern No. 20" pitchFamily="18" charset="0"/>
              </a:rPr>
              <a:t>Nor Mars his sword, nor war's quick fire shall burn</a:t>
            </a:r>
          </a:p>
          <a:p>
            <a:r>
              <a:rPr lang="en-US" sz="2400">
                <a:solidFill>
                  <a:srgbClr val="FF0909"/>
                </a:solidFill>
                <a:latin typeface="Modern No. 20" pitchFamily="18" charset="0"/>
              </a:rPr>
              <a:t>The living record of your memory.</a:t>
            </a:r>
            <a:endParaRPr lang="ru-RU" sz="2400">
              <a:solidFill>
                <a:srgbClr val="FF0909"/>
              </a:solidFill>
              <a:latin typeface="Modern No. 20" pitchFamily="18" charset="0"/>
            </a:endParaRPr>
          </a:p>
        </p:txBody>
      </p:sp>
      <p:sp>
        <p:nvSpPr>
          <p:cNvPr id="40963" name="Text Box 7"/>
          <p:cNvSpPr txBox="1">
            <a:spLocks noChangeArrowheads="1"/>
          </p:cNvSpPr>
          <p:nvPr/>
        </p:nvSpPr>
        <p:spPr bwMode="auto">
          <a:xfrm>
            <a:off x="4343400" y="1295400"/>
            <a:ext cx="4800600" cy="1323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00FF"/>
                </a:solidFill>
                <a:latin typeface="Modern No. 20" pitchFamily="18" charset="0"/>
              </a:rPr>
              <a:t>Война низвергнет статуи, и зданий</a:t>
            </a:r>
          </a:p>
          <a:p>
            <a:r>
              <a:rPr lang="ru-RU" sz="2000">
                <a:solidFill>
                  <a:srgbClr val="0000FF"/>
                </a:solidFill>
                <a:latin typeface="Modern No. 20" pitchFamily="18" charset="0"/>
              </a:rPr>
              <a:t>Твердыни рухнут меж народных смут,</a:t>
            </a:r>
          </a:p>
          <a:p>
            <a:r>
              <a:rPr lang="ru-RU" sz="2000">
                <a:solidFill>
                  <a:srgbClr val="0000FF"/>
                </a:solidFill>
                <a:latin typeface="Modern No. 20" pitchFamily="18" charset="0"/>
              </a:rPr>
              <a:t>Но об тебе живых воспоминаний</a:t>
            </a:r>
          </a:p>
          <a:p>
            <a:r>
              <a:rPr lang="ru-RU" sz="2000">
                <a:solidFill>
                  <a:srgbClr val="0000FF"/>
                </a:solidFill>
                <a:latin typeface="Modern No. 20" pitchFamily="18" charset="0"/>
              </a:rPr>
              <a:t>Ни Марса меч, ни пламя не сотрут.</a:t>
            </a:r>
          </a:p>
        </p:txBody>
      </p:sp>
      <p:sp>
        <p:nvSpPr>
          <p:cNvPr id="40964" name="Rectangle 9"/>
          <p:cNvSpPr>
            <a:spLocks noChangeArrowheads="1"/>
          </p:cNvSpPr>
          <p:nvPr/>
        </p:nvSpPr>
        <p:spPr bwMode="auto">
          <a:xfrm>
            <a:off x="6858000" y="2743200"/>
            <a:ext cx="1258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solidFill>
                  <a:srgbClr val="0000A2"/>
                </a:solidFill>
                <a:latin typeface="Modern No. 20" pitchFamily="18" charset="0"/>
              </a:rPr>
              <a:t>V Bryusov</a:t>
            </a:r>
          </a:p>
        </p:txBody>
      </p:sp>
      <p:sp>
        <p:nvSpPr>
          <p:cNvPr id="40965" name="Прямоугольник 7"/>
          <p:cNvSpPr>
            <a:spLocks noChangeArrowheads="1"/>
          </p:cNvSpPr>
          <p:nvPr/>
        </p:nvSpPr>
        <p:spPr bwMode="auto">
          <a:xfrm>
            <a:off x="4419600" y="5410200"/>
            <a:ext cx="18716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solidFill>
                  <a:srgbClr val="0000A2"/>
                </a:solidFill>
                <a:latin typeface="Modern No. 20" pitchFamily="18" charset="0"/>
              </a:rPr>
              <a:t> </a:t>
            </a:r>
            <a:r>
              <a:rPr lang="en-US" sz="2000">
                <a:solidFill>
                  <a:srgbClr val="0000A2"/>
                </a:solidFill>
                <a:latin typeface="Modern No. 20" pitchFamily="18" charset="0"/>
              </a:rPr>
              <a:t>W. </a:t>
            </a:r>
            <a:r>
              <a:rPr lang="ru-RU" sz="2000">
                <a:solidFill>
                  <a:srgbClr val="0000A2"/>
                </a:solidFill>
                <a:latin typeface="Modern No. 20" pitchFamily="18" charset="0"/>
              </a:rPr>
              <a:t>Shakespeare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XP\Рабочий стол\шеспир рабочие\DSC_024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2800" y="2133600"/>
            <a:ext cx="2708275" cy="361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Documents and Settings\UserXP\Рабочий стол\шеспир рабочие\IMG_157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4800" y="2971800"/>
            <a:ext cx="28956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C:\Documents and Settings\UserXP\Рабочий стол\шеспир рабочие\DSC_025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48400" y="228600"/>
            <a:ext cx="27114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L._Bokkerini_-_Menuet_flejta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6868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6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228600" y="609600"/>
            <a:ext cx="4724400" cy="5516563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перевел </a:t>
            </a:r>
            <a:r>
              <a:rPr lang="ru-RU" sz="1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Шекспировы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сонеты.</a:t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Пускай поэт, покинув старый дом, </a:t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Заговорит на языке другом, </a:t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другие дни, в другом краю планеты.</a:t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Соратником его мы признаем, </a:t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Защитником свободы правды, мира.</a:t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Недаром имя славное Шекспира</a:t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По-русски значит: потрясай копьем.</a:t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 сотни раз и тридцать раз и три</a:t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дня его кончины очертила</a:t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Земля урочный путь вокруг светила, </a:t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Свергались троны, падали цари...</a:t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гордый стих и в скромном переводе</a:t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Служил и служит правде и свободе.</a:t>
            </a:r>
          </a:p>
          <a:p>
            <a:pPr>
              <a:buFontTx/>
              <a:buNone/>
              <a:defRPr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С.Я.Маршак 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41987" name="Picture 2" descr="C:\Users\ч\Desktop\6686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267200" y="3714750"/>
            <a:ext cx="4724400" cy="2968625"/>
          </a:xfr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 используемых источников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4525963"/>
          </a:xfrm>
        </p:spPr>
        <p:txBody>
          <a:bodyPr/>
          <a:lstStyle/>
          <a:p>
            <a:pPr>
              <a:defRPr/>
            </a:pP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Бурова И. – Уильям Шекспир. – ОЛМА МЕДИА ГРУПП., изд.РОССА 2013 г.</a:t>
            </a:r>
          </a:p>
          <a:p>
            <a:pPr>
              <a:defRPr/>
            </a:pPr>
            <a:r>
              <a:rPr lang="ru-RU" sz="1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Гаспаров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М.Л. -  О русской поэзии. - СПб., 2001. - С. 389-409)</a:t>
            </a:r>
          </a:p>
          <a:p>
            <a:pPr>
              <a:defRPr/>
            </a:pPr>
            <a:r>
              <a:rPr lang="ru-RU" sz="1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Гилилов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И.М. -  Игра об Уильяме Шекспире, или Тайна великого феникса (2-е издание </a:t>
            </a:r>
            <a:r>
              <a:rPr lang="ru-RU" sz="1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испр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и доп.)  </a:t>
            </a:r>
            <a:r>
              <a:rPr lang="ru-RU" sz="1800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М.: </a:t>
            </a:r>
            <a:r>
              <a:rPr lang="ru-RU" sz="1800" u="sng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Междунар</a:t>
            </a:r>
            <a:r>
              <a:rPr lang="ru-RU" sz="1800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. отношения, 2000. (</a:t>
            </a:r>
            <a:r>
              <a:rPr lang="ru-RU" sz="1800" u="sng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www.inter-rel.ru</a:t>
            </a:r>
            <a:r>
              <a:rPr lang="ru-RU" sz="1800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)</a:t>
            </a:r>
            <a:endParaRPr lang="ru-RU" sz="18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3"/>
              </a:rPr>
              <a:t>Питер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Акройд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4"/>
              </a:rPr>
              <a:t>Шекспир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4"/>
              </a:rPr>
              <a:t>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4"/>
              </a:rPr>
              <a:t>Биография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Shakespeare: The Biography.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Книгопечатная продукция (2009)</a:t>
            </a:r>
          </a:p>
          <a:p>
            <a:pPr>
              <a:defRPr/>
            </a:pPr>
            <a:r>
              <a:rPr lang="ru-RU" sz="1800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http://www.rustranslater.net/?object=marshak-shekspir</a:t>
            </a:r>
            <a:endParaRPr lang="ru-RU" sz="18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800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http://www.stihi-rus.ru/World/Shekspir/</a:t>
            </a:r>
            <a:endParaRPr lang="ru-RU" sz="18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800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http://www.liveinternet.ru/users/4652061/post215603093</a:t>
            </a:r>
            <a:endParaRPr lang="ru-RU" sz="18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800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http://images.yandex.ru/yandsearch?text=%D0%BA%D0%B0%D1%80%D1%82%D0%B8%D0%BD%D0%BA%D0%B8%20%D1%88%D0%B5%D0%BA%D1%81%D0%BF%D0%B8%D1%80&amp;stype=image&amp;lr=2&amp;noreask=1&amp;source=wiz</a:t>
            </a:r>
            <a:endParaRPr lang="ru-RU" sz="1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6562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Matura MT Script Capitals" pitchFamily="66" charset="0"/>
              </a:rPr>
              <a:t>Thank you for your time!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Matura MT Script Capitals" pitchFamily="66" charset="0"/>
              </a:rPr>
              <a:t/>
            </a:r>
            <a:b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Matura MT Script Capitals" pitchFamily="66" charset="0"/>
              </a:rPr>
            </a:b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Matura MT Script Capitals" pitchFamily="66" charset="0"/>
              </a:rPr>
              <a:t/>
            </a:r>
            <a:b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Matura MT Script Capitals" pitchFamily="66" charset="0"/>
              </a:rPr>
            </a:b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Matura MT Script Capitals" pitchFamily="66" charset="0"/>
              </a:rPr>
              <a:t/>
            </a:r>
            <a:b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Matura MT Script Capitals" pitchFamily="66" charset="0"/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Благодарим за внимание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8" descr="ben_jonson_2Бен Джонсон 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53000" y="228600"/>
            <a:ext cx="15652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19" descr="Paolo_Veronese_Паоло Веронезе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3400" y="228600"/>
            <a:ext cx="184308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20" descr="451px-Bild-Ottavio_Leoni,_CaravaggioКараваджо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00600" y="3505200"/>
            <a:ext cx="16065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21" descr="Hw-shakespeare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58000" y="3429000"/>
            <a:ext cx="1698625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22" descr="image001данте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62000" y="3429000"/>
            <a:ext cx="1579563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23" descr="555ruсервантес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162800" y="228600"/>
            <a:ext cx="148113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24" descr="marloКристофер Марло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51163" y="207963"/>
            <a:ext cx="1420812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457200" y="2438400"/>
            <a:ext cx="1920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Paolo Veronese</a:t>
            </a:r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2771775" y="2366963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Christopher </a:t>
            </a:r>
            <a:endParaRPr lang="en-US">
              <a:solidFill>
                <a:srgbClr val="DE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Marlowe</a:t>
            </a: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4953000" y="2443163"/>
            <a:ext cx="1384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Ben Jonson</a:t>
            </a:r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6769100" y="2366963"/>
            <a:ext cx="2406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Miguel de Cervantes </a:t>
            </a:r>
            <a:endParaRPr lang="en-US">
              <a:solidFill>
                <a:srgbClr val="DE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Saavedra</a:t>
            </a: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228600" y="6024563"/>
            <a:ext cx="259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Durante degli Alighieri</a:t>
            </a:r>
          </a:p>
        </p:txBody>
      </p:sp>
      <p:sp>
        <p:nvSpPr>
          <p:cNvPr id="6181" name="Rectangle 37"/>
          <p:cNvSpPr>
            <a:spLocks noChangeArrowheads="1"/>
          </p:cNvSpPr>
          <p:nvPr/>
        </p:nvSpPr>
        <p:spPr bwMode="auto">
          <a:xfrm>
            <a:off x="4876800" y="6024563"/>
            <a:ext cx="1320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Caravaggio</a:t>
            </a:r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6934200" y="6024563"/>
            <a:ext cx="1552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Shakespeare</a:t>
            </a:r>
          </a:p>
        </p:txBody>
      </p:sp>
      <p:sp>
        <p:nvSpPr>
          <p:cNvPr id="6183" name="Rectangle 39"/>
          <p:cNvSpPr>
            <a:spLocks noChangeArrowheads="1"/>
          </p:cNvSpPr>
          <p:nvPr/>
        </p:nvSpPr>
        <p:spPr bwMode="auto">
          <a:xfrm>
            <a:off x="2895600" y="6024563"/>
            <a:ext cx="1550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Michelangelo</a:t>
            </a:r>
          </a:p>
        </p:txBody>
      </p:sp>
      <p:pic>
        <p:nvPicPr>
          <p:cNvPr id="6161" name="Picture 40" descr="250px-Michelangelo_portrait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895600" y="3429000"/>
            <a:ext cx="155733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Музыка Средневековья - Танец Возрожде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86106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94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1219200" y="5486400"/>
            <a:ext cx="7315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 err="1">
                <a:solidFill>
                  <a:srgbClr val="E6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William</a:t>
            </a:r>
            <a:r>
              <a:rPr lang="ru-RU" sz="5400" b="1" dirty="0">
                <a:solidFill>
                  <a:srgbClr val="E6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5400" b="1" dirty="0" err="1">
                <a:solidFill>
                  <a:srgbClr val="E6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Shakespeare</a:t>
            </a:r>
            <a:endParaRPr lang="ru-RU" sz="5400" b="1" dirty="0">
              <a:solidFill>
                <a:srgbClr val="E6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171" name="Picture 5" descr="Hw-shakespear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43200" y="228600"/>
            <a:ext cx="3724275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C:\Users\ч\Desktop\шекспир бинарный урок\фото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143000" y="1219200"/>
            <a:ext cx="7246938" cy="4830763"/>
          </a:xfr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Гиды – о биографии поэта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2" descr="C:\Users\ч\Desktop\шекспир бинарный урок\фото 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57200" y="1600200"/>
            <a:ext cx="3006725" cy="4525963"/>
          </a:xfrm>
          <a:noFill/>
        </p:spPr>
      </p:pic>
      <p:pic>
        <p:nvPicPr>
          <p:cNvPr id="9220" name="Picture 3" descr="C:\Users\ч\Desktop\шекспир бинарный урок\фото 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076700" y="2971800"/>
            <a:ext cx="4610100" cy="3073400"/>
          </a:xfr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Stratford-Shakespear-Birthplace-0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0" y="228600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4648200" y="838200"/>
            <a:ext cx="426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>
                <a:solidFill>
                  <a:srgbClr val="1498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Stratford-upon-Avon</a:t>
            </a:r>
          </a:p>
        </p:txBody>
      </p:sp>
      <p:pic>
        <p:nvPicPr>
          <p:cNvPr id="10244" name="Picture 8" descr="грамматическая школаpeare_guild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8200" y="3733800"/>
            <a:ext cx="4038600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105400" y="4343400"/>
            <a:ext cx="3733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3600" dirty="0">
                <a:solidFill>
                  <a:srgbClr val="2F4F3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</a:t>
            </a:r>
            <a:r>
              <a:rPr lang="ru-RU" sz="3600" dirty="0" err="1">
                <a:solidFill>
                  <a:srgbClr val="2F4F3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rammar</a:t>
            </a:r>
            <a:r>
              <a:rPr lang="ru-RU" sz="3600" dirty="0">
                <a:solidFill>
                  <a:srgbClr val="2F4F3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600" dirty="0" err="1">
                <a:solidFill>
                  <a:srgbClr val="2F4F3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school</a:t>
            </a:r>
            <a:endParaRPr lang="ru-RU" sz="3600" dirty="0">
              <a:solidFill>
                <a:srgbClr val="2F4F3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2761</TotalTime>
  <Words>2642</Words>
  <Application>Microsoft Office PowerPoint</Application>
  <PresentationFormat>Экран (4:3)</PresentationFormat>
  <Paragraphs>475</Paragraphs>
  <Slides>42</Slides>
  <Notes>5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50" baseType="lpstr">
      <vt:lpstr>Comic Sans MS</vt:lpstr>
      <vt:lpstr>Arial</vt:lpstr>
      <vt:lpstr>Calibri</vt:lpstr>
      <vt:lpstr>Matura MT Script Capitals</vt:lpstr>
      <vt:lpstr>Modern No. 20</vt:lpstr>
      <vt:lpstr>Times New Roman</vt:lpstr>
      <vt:lpstr>Consolas</vt:lpstr>
      <vt:lpstr>Оформление по умолчанию</vt:lpstr>
      <vt:lpstr>Слайд 1</vt:lpstr>
      <vt:lpstr>Sonnets of  William Shakespeare</vt:lpstr>
      <vt:lpstr>Слайд 3</vt:lpstr>
      <vt:lpstr>Слайд 4</vt:lpstr>
      <vt:lpstr>Слайд 5</vt:lpstr>
      <vt:lpstr>Слайд 6</vt:lpstr>
      <vt:lpstr>Слайд 7</vt:lpstr>
      <vt:lpstr>Гиды – о биографии поэта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Появление Петрушки</vt:lpstr>
      <vt:lpstr>Знакомьтесь - Шекспир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Диалог Шекспира и Петрушки</vt:lpstr>
      <vt:lpstr>Слайд 27</vt:lpstr>
      <vt:lpstr>Слайд 28</vt:lpstr>
      <vt:lpstr>Слайд 29</vt:lpstr>
      <vt:lpstr>Слайд 30</vt:lpstr>
      <vt:lpstr>Слайд 31</vt:lpstr>
      <vt:lpstr>Вопрос – Чьи переводы наиболее интересны? Аудитория в раздумье</vt:lpstr>
      <vt:lpstr>Слайд 33</vt:lpstr>
      <vt:lpstr> Sonnet 130 </vt:lpstr>
      <vt:lpstr>Слайд 35</vt:lpstr>
      <vt:lpstr>Слайд 36</vt:lpstr>
      <vt:lpstr>Слайд 37</vt:lpstr>
      <vt:lpstr>Слайд 38</vt:lpstr>
      <vt:lpstr>Слайд 39</vt:lpstr>
      <vt:lpstr>Слайд 40</vt:lpstr>
      <vt:lpstr>Список используемых источников</vt:lpstr>
      <vt:lpstr>Thank you for your time!    Благодарим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Татьяна</dc:creator>
  <cp:lastModifiedBy>re</cp:lastModifiedBy>
  <cp:revision>141</cp:revision>
  <cp:lastPrinted>1601-01-01T00:00:00Z</cp:lastPrinted>
  <dcterms:created xsi:type="dcterms:W3CDTF">1601-01-01T00:00:00Z</dcterms:created>
  <dcterms:modified xsi:type="dcterms:W3CDTF">2014-03-04T14:29:57Z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