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319" r:id="rId4"/>
    <p:sldId id="264" r:id="rId5"/>
    <p:sldId id="268" r:id="rId6"/>
    <p:sldId id="266" r:id="rId7"/>
    <p:sldId id="267" r:id="rId8"/>
    <p:sldId id="320" r:id="rId9"/>
    <p:sldId id="269" r:id="rId10"/>
    <p:sldId id="321" r:id="rId11"/>
    <p:sldId id="270" r:id="rId12"/>
    <p:sldId id="322" r:id="rId13"/>
    <p:sldId id="294" r:id="rId14"/>
    <p:sldId id="271" r:id="rId15"/>
    <p:sldId id="272" r:id="rId16"/>
    <p:sldId id="273" r:id="rId17"/>
    <p:sldId id="276" r:id="rId18"/>
    <p:sldId id="277" r:id="rId19"/>
    <p:sldId id="278" r:id="rId20"/>
    <p:sldId id="279" r:id="rId21"/>
    <p:sldId id="280" r:id="rId22"/>
    <p:sldId id="323" r:id="rId23"/>
    <p:sldId id="324" r:id="rId24"/>
    <p:sldId id="281" r:id="rId25"/>
    <p:sldId id="287" r:id="rId26"/>
    <p:sldId id="325" r:id="rId27"/>
    <p:sldId id="290" r:id="rId28"/>
    <p:sldId id="286" r:id="rId29"/>
    <p:sldId id="289" r:id="rId30"/>
    <p:sldId id="291" r:id="rId31"/>
    <p:sldId id="292" r:id="rId32"/>
    <p:sldId id="293" r:id="rId33"/>
    <p:sldId id="296" r:id="rId34"/>
    <p:sldId id="313" r:id="rId35"/>
    <p:sldId id="311" r:id="rId36"/>
    <p:sldId id="329" r:id="rId37"/>
    <p:sldId id="295" r:id="rId38"/>
    <p:sldId id="298" r:id="rId39"/>
    <p:sldId id="284" r:id="rId40"/>
    <p:sldId id="312" r:id="rId41"/>
    <p:sldId id="301" r:id="rId42"/>
    <p:sldId id="317" r:id="rId43"/>
    <p:sldId id="326" r:id="rId44"/>
    <p:sldId id="327" r:id="rId45"/>
    <p:sldId id="328" r:id="rId46"/>
    <p:sldId id="307" r:id="rId4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FFCC"/>
    <a:srgbClr val="361B00"/>
    <a:srgbClr val="000000"/>
    <a:srgbClr val="663300"/>
    <a:srgbClr val="FFCC00"/>
    <a:srgbClr val="FF66CC"/>
    <a:srgbClr val="FFFF6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45" d="100"/>
          <a:sy n="45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F48E3-D106-4F73-B97C-B0A805F04EA4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E2668-D0B6-49B5-9FAC-930910998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7888C-AF94-4A12-99BE-0A4EF7A39CAF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3CF17-F1CF-49F2-873F-EE8CB06A8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06002-926E-4CD5-A1D4-A68BC797B106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56B7F-B473-4ED0-94BA-B9964BA80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1EFF4-82F6-4E1F-B9CB-2C4671878191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1B6BF-F0C0-46BE-89D9-2B5A197D5E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251CC-DFF6-4F23-9C25-EB55F12DEA87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33A1E-6A16-4BE2-96C7-346377F0D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09C20-16AA-4895-AA29-CCEFDBA45E34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62F54-E5C9-41E7-AACB-901C7BF822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02958-85EC-4D2A-891B-4E1D6B0DAC7D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01EED-1A86-4185-AE0B-A733D63D6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9586E-4898-4B36-B30E-5C148907FADA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5BFBD-8C73-4C7C-A541-02EF943D75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561E1-D2DF-4A87-81AC-92C213972B2F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7D7D7-907D-4828-83E5-2FBEA059B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2CF70-C9E1-4B3C-A9CD-63DDCD62395D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3FA38-E321-4019-B968-9FF911E9E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77C80-B968-4CE9-BBD6-9B2FD4097779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34F7D-952D-4BC2-A927-6651D118A7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7E97EB-FFBE-4906-BFBF-1ACDB5DF3B36}" type="datetimeFigureOut">
              <a:rPr lang="ru-RU"/>
              <a:pPr>
                <a:defRPr/>
              </a:pPr>
              <a:t>05.03.2014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B1410D5-DE64-4D00-A976-53FFC580B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nikita-bywalino.ru/files/foto/720foto_b.jpg" TargetMode="Externa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www.cirota.ru/forum/images/58/58740.jpeg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arh-gavriil.bsu.edu.ru/calendar/Images/ib2546.jpg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greatkhristos.ucoz.ua/ICXC_the_Lord.jpg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ru.wikipedia.org/wiki/%D0%A4%D0%B0%D0%B9%D0%BB:Spas_vsederzhitel_sinay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hyperlink" Target="http://img1.liveinternet.ru/images/attach/c/1/61/208/61208859_1278398740_1535.jpg" TargetMode="Externa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s-collection.com.ua/images/ikoni_bol__for_/10.gif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upload.wikimedia.org/wikipedia/commons/thumb/7/78/Christos_Acheiropoietos.jpg/559px-Christos_Acheiropoietos.jpg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content.foto.mail.ru/mail/panasenko-07/_blogs/i-5364.jpg" TargetMode="External"/><Relationship Id="rId13" Type="http://schemas.openxmlformats.org/officeDocument/2006/relationships/hyperlink" Target="http://media.log-in.ru/images/articles/article_1324/4.jpg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12" Type="http://schemas.openxmlformats.org/officeDocument/2006/relationships/image" Target="../media/image7.jpeg"/><Relationship Id="rId2" Type="http://schemas.openxmlformats.org/officeDocument/2006/relationships/audio" Target="../media/audio1.wav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cirota.ru/forum/images/91/91276.jpeg" TargetMode="External"/><Relationship Id="rId11" Type="http://schemas.openxmlformats.org/officeDocument/2006/relationships/image" Target="../media/image6.jpeg"/><Relationship Id="rId5" Type="http://schemas.openxmlformats.org/officeDocument/2006/relationships/image" Target="../media/image3.jpeg"/><Relationship Id="rId15" Type="http://schemas.openxmlformats.org/officeDocument/2006/relationships/hyperlink" Target="http://rus.glas.org.ua/gallery/img/kids/d_003.jpg" TargetMode="External"/><Relationship Id="rId10" Type="http://schemas.openxmlformats.org/officeDocument/2006/relationships/hyperlink" Target="http://fashiony.ru/pic/beauty/pic/14539/2.jpg" TargetMode="External"/><Relationship Id="rId4" Type="http://schemas.openxmlformats.org/officeDocument/2006/relationships/hyperlink" Target="http://www.pravmir.ru/wp-content/uploads/2010/11/5b40d67a144b.jpg" TargetMode="External"/><Relationship Id="rId9" Type="http://schemas.openxmlformats.org/officeDocument/2006/relationships/image" Target="../media/image5.jpeg"/><Relationship Id="rId1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hyperlink" Target="http://s08.radikal.ru/i181/1010/ac/0abfae53b31f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hiero.ru/pict/b4c/2068183.jpg" TargetMode="External"/><Relationship Id="rId5" Type="http://schemas.openxmlformats.org/officeDocument/2006/relationships/image" Target="../media/image24.jpeg"/><Relationship Id="rId4" Type="http://schemas.openxmlformats.org/officeDocument/2006/relationships/hyperlink" Target="http://www.allosponsor.comseminary.ugresha.org/34760766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www.kurier.lt/kurier/galerija/image/42/kors.jpg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days.pravoslavie.ru/Images/ib2330.jpg" TargetMode="Externa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gm-icons.narod.ru/icons/luka.jpe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hyperlink" Target="http://ru.wikipedia.org/wiki/%D0%A4%D0%B0%D0%B9%D0%BB:Evangelist_Luka_pishustchiy_ikonu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img0.liveinternet.ru/images/attach/c/0/37/728/37728033_29500.jpg" TargetMode="Externa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www.pserpuhov.ru/gazeta/2007/08/images/Vziskanie_hod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jpeg"/><Relationship Id="rId4" Type="http://schemas.openxmlformats.org/officeDocument/2006/relationships/hyperlink" Target="http://sobory.ru/pic/00180/00185_20050713_141853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drevo-info.ru/images/001/000068.jpg" TargetMode="Externa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img0.liveinternet.ru/images/attach/c/1/61/62/61062525_vladimir2.jpg" TargetMode="Externa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www.pravoslavie.ru/sas/image/100145/14511.p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hyperlink" Target="http://www.temples.ru/private/f000012/2002-03-24_03_komlevb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img-fotki.yandex.ru/get/3802/e76417bb.64/0_37586_f5283fd5_XL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hyperlink" Target="http://img-fotki.yandex.ru/get/3104/irishpol.e/0_1dd6b_2ec78c03_XL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neo-iskustvo.at.ua/_nw/1/47893273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jpeg"/><Relationship Id="rId4" Type="http://schemas.openxmlformats.org/officeDocument/2006/relationships/hyperlink" Target="http://ru.wikipedia.org/wiki/%D0%A4%D0%B0%D0%B9%D0%BB:Vladimirskaja_ikona_Bo%C5%BEiej_Materi_v_Tret'jakovskoj.jpg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ikona-kiev.in.ua/index.php?option=com_true&amp;Itemid=36&amp;func=wmark&amp;mid=252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hyperlink" Target="http://upload.wikimedia.org/wikipedia/commons/8/81/Oranta_Kiev.jp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upload.wikimedia.org/wikipedia/commons/0/00/SimonUshakov_OurLadyOfEleu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hyperlink" Target="http://img-fotki.yandex.ru/get/23/favor.d/0_bda4_ad712fd_XL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drevo-info.ru/images/001/000068.jpg" TargetMode="Externa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ljplus.ru/img/_/s/_sasch_/Troica.jpg" TargetMode="Externa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hyperlink" Target="http://likirussia.ru/images/och/eec327792b22aadbbe4edbb26f5076c2.jpg" TargetMode="External"/><Relationship Id="rId7" Type="http://schemas.openxmlformats.org/officeDocument/2006/relationships/hyperlink" Target="http://photos.lifeisphoto.ru/18/0/186064.jpg" TargetMode="External"/><Relationship Id="rId12" Type="http://schemas.openxmlformats.org/officeDocument/2006/relationships/image" Target="../media/image5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11" Type="http://schemas.openxmlformats.org/officeDocument/2006/relationships/hyperlink" Target="http://drevo-info.ru/images/001/000068.jpg" TargetMode="External"/><Relationship Id="rId5" Type="http://schemas.openxmlformats.org/officeDocument/2006/relationships/hyperlink" Target="http://stat17.privet.ru/lr/092fc1bec160d12c3e0e72e8434f9bd1" TargetMode="External"/><Relationship Id="rId10" Type="http://schemas.openxmlformats.org/officeDocument/2006/relationships/image" Target="../media/image54.jpeg"/><Relationship Id="rId4" Type="http://schemas.openxmlformats.org/officeDocument/2006/relationships/image" Target="../media/image51.jpeg"/><Relationship Id="rId9" Type="http://schemas.openxmlformats.org/officeDocument/2006/relationships/hyperlink" Target="http://i.i.ua/photo/images/pic/7/3/4735537_20452f50.jpg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g-fotki.yandex.ru/get/22/liblion.d7/0_ca9e_b1f75695_XL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azbyka.ru/parkhomenko/foto/fotos/fotor467.jpg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g0.liveinternet.ru/images/attach/c/1/57/302/57302489_30c2444832a41.jpg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E5AE23"/>
                </a:solidFill>
                <a:latin typeface="Slavianskiy" pitchFamily="82" charset="0"/>
              </a:rPr>
              <a:t>Учебный предмет </a:t>
            </a:r>
            <a:br>
              <a:rPr lang="ru-RU" sz="3200" b="1" dirty="0" smtClean="0">
                <a:solidFill>
                  <a:srgbClr val="E5AE23"/>
                </a:solidFill>
                <a:latin typeface="Slavianskiy" pitchFamily="82" charset="0"/>
              </a:rPr>
            </a:br>
            <a:r>
              <a:rPr lang="ru-RU" sz="3200" b="1" dirty="0" smtClean="0">
                <a:solidFill>
                  <a:srgbClr val="E5AE23"/>
                </a:solidFill>
                <a:latin typeface="Slavianskiy" pitchFamily="82" charset="0"/>
              </a:rPr>
              <a:t>«Православная культура»</a:t>
            </a:r>
            <a:br>
              <a:rPr lang="ru-RU" sz="3200" b="1" dirty="0" smtClean="0">
                <a:solidFill>
                  <a:srgbClr val="E5AE23"/>
                </a:solidFill>
                <a:latin typeface="Slavianskiy" pitchFamily="82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Slavianskiy" pitchFamily="82" charset="0"/>
              </a:rPr>
              <a:t>Тема урока :</a:t>
            </a:r>
            <a:br>
              <a:rPr lang="ru-RU" b="1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Slavianskiy" pitchFamily="82" charset="0"/>
              </a:rPr>
              <a:t>«Икона  в православной культуре».</a:t>
            </a:r>
            <a:endParaRPr lang="ru-RU" sz="5400" b="1" dirty="0" smtClean="0">
              <a:solidFill>
                <a:srgbClr val="FFFF00"/>
              </a:solidFill>
              <a:latin typeface="Slavianskiy" pitchFamily="82" charset="0"/>
            </a:endParaRPr>
          </a:p>
        </p:txBody>
      </p:sp>
      <p:pic>
        <p:nvPicPr>
          <p:cNvPr id="13314" name="Picture 2" descr="Картинка 2 из 22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3573463"/>
            <a:ext cx="4219575" cy="286543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2270" y="6437804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000" b="1" u="sng" dirty="0">
                <a:latin typeface="Slavianskiy" pitchFamily="82" charset="0"/>
              </a:rPr>
              <a:t>Автор: учитель истории и обществознания Буданова М.А.. ГОУ ЦО №</a:t>
            </a:r>
            <a:r>
              <a:rPr lang="ru-RU" sz="2000" b="1" u="sng" dirty="0" smtClean="0">
                <a:latin typeface="Slavianskiy" pitchFamily="82" charset="0"/>
              </a:rPr>
              <a:t>1482. </a:t>
            </a:r>
            <a:r>
              <a:rPr lang="ru-RU" sz="1600" b="1" u="sng" dirty="0" smtClean="0">
                <a:latin typeface="Slavianskiy" pitchFamily="82" charset="0"/>
              </a:rPr>
              <a:t>Идентификатор №  </a:t>
            </a:r>
            <a:r>
              <a:rPr lang="ru-RU" sz="2400" dirty="0" smtClean="0">
                <a:latin typeface="Slavianskiy" pitchFamily="82" charset="0"/>
              </a:rPr>
              <a:t>270-634-520</a:t>
            </a:r>
            <a:endParaRPr lang="ru-RU" sz="2400" dirty="0">
              <a:latin typeface="Slavianskiy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4"/>
          <p:cNvSpPr>
            <a:spLocks noGrp="1"/>
          </p:cNvSpPr>
          <p:nvPr>
            <p:ph type="title"/>
          </p:nvPr>
        </p:nvSpPr>
        <p:spPr>
          <a:xfrm>
            <a:off x="395288" y="765175"/>
            <a:ext cx="8497887" cy="2159000"/>
          </a:xfrm>
        </p:spPr>
        <p:txBody>
          <a:bodyPr/>
          <a:lstStyle/>
          <a:p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>Икона и молитва неотделимы друг от друга, </a:t>
            </a:r>
            <a:b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>на икону не смотрят, на </a:t>
            </a:r>
            <a:r>
              <a:rPr lang="ru-RU" sz="3600" b="1" u="sng" smtClean="0">
                <a:solidFill>
                  <a:srgbClr val="FFFF00"/>
                </a:solidFill>
                <a:latin typeface="Slavianskiy" pitchFamily="82" charset="0"/>
              </a:rPr>
              <a:t>нее молятся</a:t>
            </a:r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>.</a:t>
            </a:r>
          </a:p>
        </p:txBody>
      </p:sp>
      <p:pic>
        <p:nvPicPr>
          <p:cNvPr id="22530" name="Picture 6" descr="Картинка 199 из 2948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8538" y="3048000"/>
            <a:ext cx="4762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4"/>
          <p:cNvSpPr>
            <a:spLocks noGrp="1"/>
          </p:cNvSpPr>
          <p:nvPr>
            <p:ph type="title"/>
          </p:nvPr>
        </p:nvSpPr>
        <p:spPr>
          <a:xfrm>
            <a:off x="4356100" y="274638"/>
            <a:ext cx="4537075" cy="6583362"/>
          </a:xfrm>
        </p:spPr>
        <p:txBody>
          <a:bodyPr/>
          <a:lstStyle/>
          <a:p>
            <a:r>
              <a:rPr lang="ru-RU" sz="3600" dirty="0" smtClean="0">
                <a:solidFill>
                  <a:srgbClr val="FFFF00"/>
                </a:solidFill>
                <a:latin typeface="Slavianskiy" pitchFamily="82" charset="0"/>
              </a:rPr>
              <a:t>Если верующие получают поддержку и помощь после молитвы перед иконой, то она почитается верующими </a:t>
            </a:r>
            <a:r>
              <a:rPr lang="ru-RU" sz="4000" b="1" i="1" u="sng" dirty="0" smtClean="0">
                <a:solidFill>
                  <a:srgbClr val="FFFF00"/>
                </a:solidFill>
                <a:latin typeface="Slavianskiy" pitchFamily="82" charset="0"/>
              </a:rPr>
              <a:t>чудотворной</a:t>
            </a:r>
            <a:r>
              <a:rPr lang="ru-RU" sz="4000" b="1" u="sng" dirty="0" smtClean="0">
                <a:solidFill>
                  <a:srgbClr val="FFFF00"/>
                </a:solidFill>
                <a:latin typeface="Slavianskiy" pitchFamily="82" charset="0"/>
              </a:rPr>
              <a:t>.</a:t>
            </a:r>
            <a:r>
              <a:rPr lang="ru-RU" sz="3600" dirty="0" smtClean="0"/>
              <a:t> </a:t>
            </a:r>
          </a:p>
        </p:txBody>
      </p:sp>
      <p:pic>
        <p:nvPicPr>
          <p:cNvPr id="23554" name="Picture 6" descr="Картинка 14 из 1938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268413"/>
            <a:ext cx="3911600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7"/>
          <p:cNvSpPr>
            <a:spLocks noChangeArrowheads="1"/>
          </p:cNvSpPr>
          <p:nvPr/>
        </p:nvSpPr>
        <p:spPr bwMode="auto">
          <a:xfrm>
            <a:off x="250825" y="306388"/>
            <a:ext cx="4105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000" dirty="0">
                <a:solidFill>
                  <a:srgbClr val="E5AE23"/>
                </a:solidFill>
                <a:latin typeface="Slavianskiy" pitchFamily="82" charset="0"/>
              </a:rPr>
              <a:t>  Чудотворная икона Богородицы</a:t>
            </a:r>
          </a:p>
          <a:p>
            <a:pPr algn="ctr"/>
            <a:r>
              <a:rPr lang="ru-RU" sz="2000" dirty="0">
                <a:solidFill>
                  <a:srgbClr val="E5AE23"/>
                </a:solidFill>
                <a:latin typeface="Slavianskiy" pitchFamily="82" charset="0"/>
              </a:rPr>
              <a:t>«Утоли моя печали»</a:t>
            </a:r>
            <a:r>
              <a:rPr lang="ru-RU" sz="2000" dirty="0">
                <a:solidFill>
                  <a:srgbClr val="E5AE23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4"/>
          <p:cNvSpPr>
            <a:spLocks noGrp="1"/>
          </p:cNvSpPr>
          <p:nvPr>
            <p:ph type="title"/>
          </p:nvPr>
        </p:nvSpPr>
        <p:spPr>
          <a:xfrm>
            <a:off x="179388" y="260350"/>
            <a:ext cx="6337300" cy="6192838"/>
          </a:xfrm>
        </p:spPr>
        <p:txBody>
          <a:bodyPr/>
          <a:lstStyle/>
          <a:p>
            <a:pPr algn="l">
              <a:buFontTx/>
              <a:buChar char="-"/>
            </a:pPr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>Итак, что же такое икона? Дайте определение этого слова.</a:t>
            </a:r>
            <a:b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>- Почему иконы считаются чудотворными?</a:t>
            </a:r>
          </a:p>
        </p:txBody>
      </p:sp>
      <p:pic>
        <p:nvPicPr>
          <p:cNvPr id="24578" name="Picture 8" descr="Картинка 37 из 8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32525" y="1844675"/>
            <a:ext cx="277177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/>
          <a:lstStyle/>
          <a:p>
            <a:r>
              <a:rPr lang="ru-RU" sz="3600" b="1" smtClean="0">
                <a:solidFill>
                  <a:srgbClr val="FFFF00"/>
                </a:solidFill>
                <a:latin typeface="Slavianskiy" pitchFamily="82" charset="0"/>
              </a:rPr>
              <a:t>«Благодать - Божественная сила, энергия, которая даруется человеку для преодоления грехов, очищения души от зла»</a:t>
            </a:r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29600" cy="633413"/>
          </a:xfrm>
        </p:spPr>
        <p:txBody>
          <a:bodyPr/>
          <a:lstStyle/>
          <a:p>
            <a:r>
              <a:rPr lang="ru-RU" sz="3200" u="sng" smtClean="0">
                <a:solidFill>
                  <a:srgbClr val="E5AE23"/>
                </a:solidFill>
                <a:latin typeface="Slavianskiy" pitchFamily="82" charset="0"/>
              </a:rPr>
              <a:t>2. Основные типы икон.</a:t>
            </a:r>
            <a:r>
              <a:rPr lang="ru-RU" sz="4000" smtClean="0"/>
              <a:t> </a:t>
            </a:r>
          </a:p>
        </p:txBody>
      </p:sp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539750" y="1268413"/>
            <a:ext cx="79121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ru-RU" sz="3600" dirty="0">
                <a:solidFill>
                  <a:srgbClr val="FFFF00"/>
                </a:solidFill>
                <a:latin typeface="Slavianskiy" pitchFamily="82" charset="0"/>
              </a:rPr>
              <a:t>Кто и что изображается на иконах?</a:t>
            </a:r>
          </a:p>
        </p:txBody>
      </p:sp>
      <p:pic>
        <p:nvPicPr>
          <p:cNvPr id="26627" name="Picture 7" descr="Портрет">
            <a:hlinkClick r:id="rId2" tooltip="Портрет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2492375"/>
            <a:ext cx="1866900" cy="3600450"/>
          </a:xfrm>
          <a:prstGeom prst="rect">
            <a:avLst/>
          </a:prstGeom>
          <a:noFill/>
          <a:ln w="12700">
            <a:solidFill>
              <a:srgbClr val="E5AE23"/>
            </a:solidFill>
            <a:miter lim="800000"/>
            <a:headEnd/>
            <a:tailEnd/>
          </a:ln>
        </p:spPr>
      </p:pic>
      <p:sp>
        <p:nvSpPr>
          <p:cNvPr id="26628" name="Rectangle 8"/>
          <p:cNvSpPr>
            <a:spLocks noChangeArrowheads="1"/>
          </p:cNvSpPr>
          <p:nvPr/>
        </p:nvSpPr>
        <p:spPr bwMode="auto">
          <a:xfrm>
            <a:off x="73025" y="6351866"/>
            <a:ext cx="2698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dirty="0" smtClean="0"/>
              <a:t>Христос </a:t>
            </a:r>
            <a:r>
              <a:rPr lang="ru-RU" b="1" dirty="0" err="1" smtClean="0"/>
              <a:t>Пантократор</a:t>
            </a:r>
            <a:endParaRPr lang="ru-RU" b="1" dirty="0"/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71775" y="2492375"/>
            <a:ext cx="2617788" cy="3630613"/>
          </a:xfrm>
          <a:prstGeom prst="rect">
            <a:avLst/>
          </a:prstGeom>
          <a:noFill/>
          <a:ln w="12700">
            <a:solidFill>
              <a:srgbClr val="E5AE23"/>
            </a:solidFill>
            <a:miter lim="800000"/>
            <a:headEnd/>
            <a:tailEnd/>
          </a:ln>
        </p:spPr>
      </p:pic>
      <p:sp>
        <p:nvSpPr>
          <p:cNvPr id="26630" name="Rectangle 11"/>
          <p:cNvSpPr>
            <a:spLocks noChangeArrowheads="1"/>
          </p:cNvSpPr>
          <p:nvPr/>
        </p:nvSpPr>
        <p:spPr bwMode="auto">
          <a:xfrm>
            <a:off x="3168318" y="6186488"/>
            <a:ext cx="1941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Донская икона </a:t>
            </a:r>
          </a:p>
          <a:p>
            <a:r>
              <a:rPr lang="ru-RU" b="1" dirty="0"/>
              <a:t>Божьей матери</a:t>
            </a:r>
          </a:p>
        </p:txBody>
      </p:sp>
      <p:pic>
        <p:nvPicPr>
          <p:cNvPr id="26631" name="Picture 14" descr="Картинка 6 из 6400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95963" y="2492375"/>
            <a:ext cx="2960687" cy="3667125"/>
          </a:xfrm>
          <a:prstGeom prst="rect">
            <a:avLst/>
          </a:prstGeom>
          <a:solidFill>
            <a:schemeClr val="bg1"/>
          </a:solidFill>
          <a:ln w="19050">
            <a:solidFill>
              <a:srgbClr val="E5AE23"/>
            </a:solidFill>
            <a:miter lim="800000"/>
            <a:headEnd/>
            <a:tailEnd/>
          </a:ln>
        </p:spPr>
      </p:pic>
      <p:sp>
        <p:nvSpPr>
          <p:cNvPr id="26632" name="Rectangle 15"/>
          <p:cNvSpPr>
            <a:spLocks noChangeArrowheads="1"/>
          </p:cNvSpPr>
          <p:nvPr/>
        </p:nvSpPr>
        <p:spPr bwMode="auto">
          <a:xfrm>
            <a:off x="5651500" y="6186488"/>
            <a:ext cx="31543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Cвятые Петр и Феврония </a:t>
            </a:r>
          </a:p>
          <a:p>
            <a:pPr algn="ctr"/>
            <a:r>
              <a:rPr lang="ru-RU" b="1"/>
              <a:t>Муромские.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  <a:latin typeface="Slavianskiy" pitchFamily="82" charset="0"/>
              </a:rPr>
              <a:t> Рождество Христово</a:t>
            </a:r>
            <a:r>
              <a:rPr lang="ru-RU" dirty="0" smtClean="0"/>
              <a:t> </a:t>
            </a:r>
          </a:p>
        </p:txBody>
      </p:sp>
      <p:pic>
        <p:nvPicPr>
          <p:cNvPr id="27650" name="Picture 6" descr="Картинка 9 из 393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lum bright="24000" contrast="42000"/>
          </a:blip>
          <a:srcRect l="2220" t="1889" r="2165" b="3117"/>
          <a:stretch>
            <a:fillRect/>
          </a:stretch>
        </p:blipFill>
        <p:spPr bwMode="auto">
          <a:xfrm>
            <a:off x="2484438" y="1628775"/>
            <a:ext cx="4311650" cy="5040313"/>
          </a:xfrm>
          <a:prstGeom prst="rect">
            <a:avLst/>
          </a:prstGeom>
          <a:noFill/>
          <a:ln w="38100">
            <a:solidFill>
              <a:srgbClr val="E5AE23"/>
            </a:solidFill>
            <a:miter lim="800000"/>
            <a:headEnd/>
            <a:tailEnd/>
          </a:ln>
        </p:spPr>
      </p:pic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0" y="0"/>
            <a:ext cx="8713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u="sng">
                <a:solidFill>
                  <a:srgbClr val="FFCC00"/>
                </a:solidFill>
                <a:latin typeface="Slavianskiy" pitchFamily="82" charset="0"/>
              </a:rPr>
              <a:t>2. Основные типы икон.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Grp="1"/>
          </p:cNvSpPr>
          <p:nvPr>
            <p:ph type="title"/>
          </p:nvPr>
        </p:nvSpPr>
        <p:spPr>
          <a:xfrm>
            <a:off x="179388" y="549275"/>
            <a:ext cx="8785225" cy="6048375"/>
          </a:xfrm>
        </p:spPr>
        <p:txBody>
          <a:bodyPr/>
          <a:lstStyle/>
          <a:p>
            <a:pPr marL="265113" indent="274638" algn="l"/>
            <a:r>
              <a:rPr lang="ru-RU" sz="5400" u="sng" smtClean="0">
                <a:solidFill>
                  <a:srgbClr val="FFFF00"/>
                </a:solidFill>
                <a:latin typeface="Slavianskiy" pitchFamily="82" charset="0"/>
              </a:rPr>
              <a:t>Основные типы икон:</a:t>
            </a:r>
            <a:r>
              <a:rPr lang="ru-RU" sz="4000" u="sng" smtClean="0">
                <a:solidFill>
                  <a:srgbClr val="FFFF00"/>
                </a:solidFill>
                <a:latin typeface="Slavianskiy" pitchFamily="82" charset="0"/>
              </a:rPr>
              <a:t> </a:t>
            </a:r>
            <a:br>
              <a:rPr lang="ru-RU" sz="4000" u="sng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4000" u="sng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4000" u="sng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4000" smtClean="0">
                <a:solidFill>
                  <a:srgbClr val="FFFF00"/>
                </a:solidFill>
                <a:latin typeface="Slavianskiy" pitchFamily="82" charset="0"/>
              </a:rPr>
              <a:t>- </a:t>
            </a:r>
            <a:r>
              <a:rPr lang="ru-RU" sz="4000" b="1" smtClean="0">
                <a:solidFill>
                  <a:srgbClr val="FFFF00"/>
                </a:solidFill>
                <a:latin typeface="Slavianskiy" pitchFamily="82" charset="0"/>
              </a:rPr>
              <a:t>Иисуса Христа </a:t>
            </a:r>
            <a:br>
              <a:rPr lang="ru-RU" sz="4000" b="1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4000" b="1" smtClean="0">
                <a:solidFill>
                  <a:srgbClr val="FFFF00"/>
                </a:solidFill>
                <a:latin typeface="Slavianskiy" pitchFamily="82" charset="0"/>
              </a:rPr>
              <a:t>- Богородицы Марии</a:t>
            </a:r>
            <a:br>
              <a:rPr lang="ru-RU" sz="4000" b="1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4000" b="1" smtClean="0">
                <a:solidFill>
                  <a:srgbClr val="FFFF00"/>
                </a:solidFill>
                <a:latin typeface="Slavianskiy" pitchFamily="82" charset="0"/>
              </a:rPr>
              <a:t>- Православных праздников</a:t>
            </a:r>
            <a:br>
              <a:rPr lang="ru-RU" sz="4000" b="1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4000" b="1" smtClean="0">
                <a:solidFill>
                  <a:srgbClr val="FFFF00"/>
                </a:solidFill>
                <a:latin typeface="Slavianskiy" pitchFamily="82" charset="0"/>
              </a:rPr>
              <a:t>- Святых</a:t>
            </a:r>
            <a:br>
              <a:rPr lang="ru-RU" sz="4000" b="1" smtClean="0">
                <a:solidFill>
                  <a:srgbClr val="FFFF00"/>
                </a:solidFill>
                <a:latin typeface="Slavianskiy" pitchFamily="82" charset="0"/>
              </a:rPr>
            </a:br>
            <a:endParaRPr lang="ru-RU" sz="4000" b="1" smtClean="0">
              <a:solidFill>
                <a:srgbClr val="FFFF00"/>
              </a:solidFill>
              <a:latin typeface="Slavianskiy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1212"/>
          </a:xfrm>
        </p:spPr>
        <p:txBody>
          <a:bodyPr/>
          <a:lstStyle/>
          <a:p>
            <a:r>
              <a:rPr lang="ru-RU" sz="4800" b="1" smtClean="0">
                <a:solidFill>
                  <a:srgbClr val="FFFF00"/>
                </a:solidFill>
                <a:latin typeface="Slavianskiy" pitchFamily="82" charset="0"/>
              </a:rPr>
              <a:t>Иконография</a:t>
            </a:r>
            <a:r>
              <a:rPr lang="ru-RU" sz="4000" smtClean="0">
                <a:solidFill>
                  <a:srgbClr val="FFFF00"/>
                </a:solidFill>
                <a:latin typeface="Slavianskiy" pitchFamily="82" charset="0"/>
              </a:rPr>
              <a:t> — устойчивая традиция иконописи, </a:t>
            </a:r>
            <a:br>
              <a:rPr lang="ru-RU" sz="40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4000" smtClean="0">
                <a:solidFill>
                  <a:srgbClr val="FFFF00"/>
                </a:solidFill>
                <a:latin typeface="Slavianskiy" pitchFamily="82" charset="0"/>
              </a:rPr>
              <a:t>изображения лиц и событий, принятая в Церкви.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4"/>
          <p:cNvSpPr>
            <a:spLocks noGrp="1"/>
          </p:cNvSpPr>
          <p:nvPr>
            <p:ph type="title"/>
          </p:nvPr>
        </p:nvSpPr>
        <p:spPr>
          <a:xfrm>
            <a:off x="323850" y="620713"/>
            <a:ext cx="8229600" cy="792162"/>
          </a:xfrm>
        </p:spPr>
        <p:txBody>
          <a:bodyPr/>
          <a:lstStyle/>
          <a:p>
            <a:r>
              <a:rPr lang="ru-RU" sz="4000" b="1" smtClean="0">
                <a:solidFill>
                  <a:srgbClr val="FFFF00"/>
                </a:solidFill>
                <a:latin typeface="Slavianskiy" pitchFamily="82" charset="0"/>
              </a:rPr>
              <a:t>Спас</a:t>
            </a:r>
            <a:r>
              <a:rPr lang="ru-RU" sz="4000" smtClean="0">
                <a:solidFill>
                  <a:srgbClr val="FFFF00"/>
                </a:solidFill>
                <a:latin typeface="Slavianskiy" pitchFamily="82" charset="0"/>
              </a:rPr>
              <a:t> </a:t>
            </a:r>
            <a:r>
              <a:rPr lang="ru-RU" sz="4000" b="1" smtClean="0">
                <a:solidFill>
                  <a:srgbClr val="FFFF00"/>
                </a:solidFill>
                <a:latin typeface="Slavianskiy" pitchFamily="82" charset="0"/>
              </a:rPr>
              <a:t>Нерукотворный</a:t>
            </a:r>
            <a:r>
              <a:rPr lang="ru-RU" smtClean="0"/>
              <a:t> </a:t>
            </a:r>
          </a:p>
        </p:txBody>
      </p:sp>
      <p:sp>
        <p:nvSpPr>
          <p:cNvPr id="30722" name="Rectangle 5"/>
          <p:cNvSpPr>
            <a:spLocks noChangeArrowheads="1"/>
          </p:cNvSpPr>
          <p:nvPr/>
        </p:nvSpPr>
        <p:spPr bwMode="auto">
          <a:xfrm>
            <a:off x="250825" y="84138"/>
            <a:ext cx="86423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b="1" u="sng">
                <a:solidFill>
                  <a:srgbClr val="E5AE23"/>
                </a:solidFill>
                <a:latin typeface="Slavianskiy" pitchFamily="82" charset="0"/>
              </a:rPr>
              <a:t>3. Первая икона Иисуса Христа.</a:t>
            </a:r>
            <a:r>
              <a:rPr lang="ru-RU" sz="3200" u="sng">
                <a:solidFill>
                  <a:srgbClr val="E5AE23"/>
                </a:solidFill>
                <a:latin typeface="Slavianskiy" pitchFamily="82" charset="0"/>
              </a:rPr>
              <a:t> </a:t>
            </a:r>
          </a:p>
        </p:txBody>
      </p:sp>
      <p:pic>
        <p:nvPicPr>
          <p:cNvPr id="30723" name="Picture 7" descr="Картинка 1 из 333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00338" y="1484313"/>
            <a:ext cx="3490912" cy="3743325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  <p:sp>
        <p:nvSpPr>
          <p:cNvPr id="30724" name="Rectangle 8"/>
          <p:cNvSpPr>
            <a:spLocks noChangeArrowheads="1"/>
          </p:cNvSpPr>
          <p:nvPr/>
        </p:nvSpPr>
        <p:spPr bwMode="auto">
          <a:xfrm>
            <a:off x="293688" y="5384800"/>
            <a:ext cx="85613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3200" b="1">
                <a:latin typeface="Slavianskiy" pitchFamily="82" charset="0"/>
              </a:rPr>
              <a:t>Убрус </a:t>
            </a:r>
            <a:r>
              <a:rPr lang="ru-RU" sz="3200">
                <a:latin typeface="Slavianskiy" pitchFamily="82" charset="0"/>
              </a:rPr>
              <a:t>— кусок полотна, на котором, отпечатлелся Образ (Лик) Иисуса Христа.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07112"/>
          </a:xfrm>
        </p:spPr>
        <p:txBody>
          <a:bodyPr/>
          <a:lstStyle/>
          <a:p>
            <a:r>
              <a:rPr lang="ru-RU" sz="3200" i="1" smtClean="0">
                <a:solidFill>
                  <a:srgbClr val="FFCC00"/>
                </a:solidFill>
                <a:latin typeface="Slavianskiy" pitchFamily="82" charset="0"/>
              </a:rPr>
              <a:t>Самостоятельная работа школьников с материалами хрестоматии из мультимедийного приложения.</a:t>
            </a:r>
            <a:r>
              <a:rPr lang="ru-RU" sz="3200" smtClean="0">
                <a:solidFill>
                  <a:srgbClr val="FFCC00"/>
                </a:solidFill>
                <a:latin typeface="Slavianskiy" pitchFamily="82" charset="0"/>
              </a:rPr>
              <a:t/>
            </a:r>
            <a:br>
              <a:rPr lang="ru-RU" sz="3200" smtClean="0">
                <a:solidFill>
                  <a:srgbClr val="FFCC00"/>
                </a:solidFill>
                <a:latin typeface="Slavianskiy" pitchFamily="82" charset="0"/>
              </a:rPr>
            </a:br>
            <a:r>
              <a:rPr lang="ru-RU" sz="3200" smtClean="0">
                <a:solidFill>
                  <a:srgbClr val="FFCC00"/>
                </a:solidFill>
                <a:latin typeface="Slavianskiy" pitchFamily="82" charset="0"/>
              </a:rPr>
              <a:t/>
            </a:r>
            <a:br>
              <a:rPr lang="ru-RU" sz="3200" smtClean="0">
                <a:solidFill>
                  <a:srgbClr val="FFCC00"/>
                </a:solidFill>
                <a:latin typeface="Slavianskiy" pitchFamily="82" charset="0"/>
              </a:rPr>
            </a:br>
            <a:r>
              <a:rPr lang="ru-RU" sz="3600" u="sng" smtClean="0">
                <a:solidFill>
                  <a:srgbClr val="E5AE23"/>
                </a:solidFill>
                <a:latin typeface="Slavianskiy" pitchFamily="82" charset="0"/>
              </a:rPr>
              <a:t>Подготовка ответов на вопросы:</a:t>
            </a:r>
            <a:r>
              <a:rPr lang="ru-RU" sz="3600" u="sng" smtClean="0">
                <a:solidFill>
                  <a:srgbClr val="FFFF00"/>
                </a:solidFill>
                <a:latin typeface="Slavianskiy" pitchFamily="82" charset="0"/>
              </a:rPr>
              <a:t> </a:t>
            </a:r>
            <a:br>
              <a:rPr lang="ru-RU" sz="3600" u="sng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>- </a:t>
            </a:r>
            <a:r>
              <a:rPr lang="ru-RU" sz="3600" smtClean="0">
                <a:solidFill>
                  <a:srgbClr val="33CC33"/>
                </a:solidFill>
                <a:latin typeface="Slavianskiy" pitchFamily="82" charset="0"/>
              </a:rPr>
              <a:t>Как появилось первое нерукотворное изображение Иисуса Христа?</a:t>
            </a:r>
            <a:br>
              <a:rPr lang="ru-RU" sz="3600" smtClean="0">
                <a:solidFill>
                  <a:srgbClr val="33CC33"/>
                </a:solidFill>
                <a:latin typeface="Slavianskiy" pitchFamily="82" charset="0"/>
              </a:rPr>
            </a:br>
            <a:r>
              <a:rPr lang="ru-RU" sz="3600" smtClean="0">
                <a:solidFill>
                  <a:srgbClr val="33CC33"/>
                </a:solidFill>
                <a:latin typeface="Slavianskiy" pitchFamily="82" charset="0"/>
              </a:rPr>
              <a:t/>
            </a:r>
            <a:br>
              <a:rPr lang="ru-RU" sz="3600" smtClean="0">
                <a:solidFill>
                  <a:srgbClr val="33CC33"/>
                </a:solidFill>
                <a:latin typeface="Slavianskiy" pitchFamily="82" charset="0"/>
              </a:rPr>
            </a:br>
            <a:r>
              <a:rPr lang="ru-RU" sz="3600" smtClean="0">
                <a:solidFill>
                  <a:srgbClr val="33CC33"/>
                </a:solidFill>
                <a:latin typeface="Slavianskiy" pitchFamily="82" charset="0"/>
              </a:rPr>
              <a:t>- Как оно повлияло на царя Эдессы Авгаря?</a:t>
            </a:r>
            <a:br>
              <a:rPr lang="ru-RU" sz="3600" smtClean="0">
                <a:solidFill>
                  <a:srgbClr val="33CC33"/>
                </a:solidFill>
                <a:latin typeface="Slavianskiy" pitchFamily="82" charset="0"/>
              </a:rPr>
            </a:br>
            <a:endParaRPr lang="ru-RU" sz="3600" smtClean="0">
              <a:solidFill>
                <a:srgbClr val="33CC33"/>
              </a:solidFill>
              <a:latin typeface="Slavianskiy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4476_2[1]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Картинка 6 из 640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78050" y="-15875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15" descr="Картинка 13 из 64000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-49213" y="-38100"/>
            <a:ext cx="91900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16" descr="Картинка 82 из 64000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060575" y="-41275"/>
            <a:ext cx="5778500" cy="696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6" name="Picture 16" descr="Картинка 58 из 64000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858963" y="0"/>
            <a:ext cx="5722937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19" descr="od4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60325" y="-36513"/>
            <a:ext cx="9280525" cy="6959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14" descr="Картинка 33 из 64000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2238375" y="-92075"/>
            <a:ext cx="43815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18" descr="Картинка 80 из 64000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-92075" y="-41275"/>
            <a:ext cx="9334500" cy="700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Нова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2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0"/>
                            </p:stCondLst>
                            <p:childTnLst>
                              <p:par>
                                <p:cTn id="32" presetID="1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33" dur="3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0"/>
                            </p:stCondLst>
                            <p:childTnLst>
                              <p:par>
                                <p:cTn id="40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30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9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0"/>
                            </p:stCondLst>
                            <p:childTnLst>
                              <p:par>
                                <p:cTn id="50" presetID="5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3000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0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0"/>
                            </p:stCondLst>
                            <p:childTnLst>
                              <p:par>
                                <p:cTn id="60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0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10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000"/>
                            </p:stCondLst>
                            <p:childTnLst>
                              <p:par>
                                <p:cTn id="7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174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50"/>
          </a:xfrm>
        </p:spPr>
        <p:txBody>
          <a:bodyPr/>
          <a:lstStyle/>
          <a:p>
            <a:r>
              <a:rPr lang="ru-RU" sz="3200" b="1" smtClean="0">
                <a:solidFill>
                  <a:srgbClr val="FFFF00"/>
                </a:solidFill>
                <a:latin typeface="Slavianskiy" pitchFamily="82" charset="0"/>
              </a:rPr>
              <a:t>29 августа</a:t>
            </a:r>
            <a:r>
              <a:rPr lang="ru-RU" sz="3200" smtClean="0">
                <a:solidFill>
                  <a:srgbClr val="FFFF00"/>
                </a:solidFill>
                <a:latin typeface="Slavianskiy" pitchFamily="82" charset="0"/>
              </a:rPr>
              <a:t> по новому стилю отмечается праздник: </a:t>
            </a:r>
            <a:br>
              <a:rPr lang="ru-RU" sz="32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600" b="1" smtClean="0">
                <a:solidFill>
                  <a:srgbClr val="FFFF00"/>
                </a:solidFill>
                <a:latin typeface="Slavianskiy" pitchFamily="82" charset="0"/>
              </a:rPr>
              <a:t>Перенесение в 944 году Нерукотворного Образа Господа Иисуса Христа из города Эдессы в Константинополь.</a:t>
            </a:r>
            <a:r>
              <a:rPr lang="ru-RU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4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07375" cy="1655762"/>
          </a:xfrm>
        </p:spPr>
        <p:txBody>
          <a:bodyPr/>
          <a:lstStyle/>
          <a:p>
            <a:r>
              <a:rPr lang="ru-RU" sz="3100" smtClean="0">
                <a:solidFill>
                  <a:srgbClr val="FFFF00"/>
                </a:solidFill>
                <a:latin typeface="Slavianskiy" pitchFamily="82" charset="0"/>
              </a:rPr>
              <a:t>Спас Нерукотворный — первое изображение Иисуса Христа, созданное Им Самим.</a:t>
            </a:r>
          </a:p>
        </p:txBody>
      </p:sp>
      <p:pic>
        <p:nvPicPr>
          <p:cNvPr id="33794" name="Picture 6" descr="Картинка 13 из 25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1916113"/>
            <a:ext cx="36036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8" descr="Картинка 12 из 25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538" y="1916113"/>
            <a:ext cx="2706687" cy="3024187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  <p:pic>
        <p:nvPicPr>
          <p:cNvPr id="33796" name="Picture 10" descr="Картинка 33 из 256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00788" y="4076700"/>
            <a:ext cx="2419350" cy="2781300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800"/>
          </a:xfrm>
        </p:spPr>
        <p:txBody>
          <a:bodyPr/>
          <a:lstStyle/>
          <a:p>
            <a:r>
              <a:rPr lang="ru-RU" sz="3600" u="sng" smtClean="0">
                <a:solidFill>
                  <a:srgbClr val="FFCC00"/>
                </a:solidFill>
                <a:latin typeface="Slavianskiy" pitchFamily="82" charset="0"/>
              </a:rPr>
              <a:t>4. Иконография Богородицы.</a:t>
            </a:r>
          </a:p>
        </p:txBody>
      </p:sp>
      <p:pic>
        <p:nvPicPr>
          <p:cNvPr id="34818" name="Picture 6" descr="Картинка 1 из 85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1268413"/>
            <a:ext cx="3359150" cy="4391025"/>
          </a:xfrm>
          <a:prstGeom prst="rect">
            <a:avLst/>
          </a:prstGeom>
          <a:noFill/>
          <a:ln w="28575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34819" name="Rectangle 7"/>
          <p:cNvSpPr>
            <a:spLocks noChangeArrowheads="1"/>
          </p:cNvSpPr>
          <p:nvPr/>
        </p:nvSpPr>
        <p:spPr bwMode="auto">
          <a:xfrm>
            <a:off x="4140200" y="2398663"/>
            <a:ext cx="460851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600" dirty="0">
                <a:solidFill>
                  <a:srgbClr val="FFFF00"/>
                </a:solidFill>
                <a:latin typeface="Slavianskiy" pitchFamily="82" charset="0"/>
              </a:rPr>
              <a:t>Особое место в душе православного христианина</a:t>
            </a:r>
          </a:p>
          <a:p>
            <a:pPr algn="ctr"/>
            <a:r>
              <a:rPr lang="ru-RU" sz="3600" dirty="0">
                <a:solidFill>
                  <a:srgbClr val="FFFF00"/>
                </a:solidFill>
                <a:latin typeface="Slavianskiy" pitchFamily="82" charset="0"/>
              </a:rPr>
              <a:t> занимает</a:t>
            </a:r>
          </a:p>
          <a:p>
            <a:pPr algn="ctr"/>
            <a:r>
              <a:rPr lang="ru-RU" sz="3600" dirty="0">
                <a:solidFill>
                  <a:srgbClr val="FFFF00"/>
                </a:solidFill>
                <a:latin typeface="Slavianskiy" pitchFamily="82" charset="0"/>
              </a:rPr>
              <a:t> Божия </a:t>
            </a:r>
            <a:r>
              <a:rPr lang="ru-RU" sz="3600" dirty="0" smtClean="0">
                <a:solidFill>
                  <a:srgbClr val="FFFF00"/>
                </a:solidFill>
                <a:latin typeface="Slavianskiy" pitchFamily="82" charset="0"/>
              </a:rPr>
              <a:t>Матерь. </a:t>
            </a:r>
            <a:endParaRPr lang="ru-RU" sz="3600" dirty="0">
              <a:solidFill>
                <a:srgbClr val="FFFF00"/>
              </a:solidFill>
              <a:latin typeface="Slavianskiy" pitchFamily="82" charset="0"/>
            </a:endParaRPr>
          </a:p>
        </p:txBody>
      </p:sp>
      <p:sp>
        <p:nvSpPr>
          <p:cNvPr id="34820" name="Rectangle 8"/>
          <p:cNvSpPr>
            <a:spLocks noChangeArrowheads="1"/>
          </p:cNvSpPr>
          <p:nvPr/>
        </p:nvSpPr>
        <p:spPr bwMode="auto">
          <a:xfrm>
            <a:off x="595313" y="5783263"/>
            <a:ext cx="27987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2000" b="1"/>
              <a:t>Корсунская</a:t>
            </a:r>
          </a:p>
          <a:p>
            <a:pPr algn="ctr"/>
            <a:r>
              <a:rPr lang="ru-RU" sz="2000" b="1"/>
              <a:t> икона Богородицы.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u="sng" smtClean="0">
                <a:solidFill>
                  <a:srgbClr val="FFCC00"/>
                </a:solidFill>
                <a:latin typeface="Slavianskiy" pitchFamily="82" charset="0"/>
              </a:rPr>
              <a:t>4. Иконография Богородицы.</a:t>
            </a:r>
          </a:p>
        </p:txBody>
      </p:sp>
      <p:pic>
        <p:nvPicPr>
          <p:cNvPr id="35842" name="Picture 3" descr="Картинка 19 из 27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00113" y="1196975"/>
            <a:ext cx="3471862" cy="5300663"/>
          </a:xfrm>
          <a:prstGeom prst="rect">
            <a:avLst/>
          </a:prstGeom>
          <a:noFill/>
          <a:ln w="28575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35843" name="Rectangle 4"/>
          <p:cNvSpPr>
            <a:spLocks noChangeArrowheads="1"/>
          </p:cNvSpPr>
          <p:nvPr/>
        </p:nvSpPr>
        <p:spPr bwMode="auto">
          <a:xfrm>
            <a:off x="4716463" y="1989138"/>
            <a:ext cx="4176712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solidFill>
                  <a:srgbClr val="FFFF00"/>
                </a:solidFill>
                <a:latin typeface="Slavianskiy" pitchFamily="82" charset="0"/>
              </a:rPr>
              <a:t>Во время земной жизни Богородицы люди спешили к ней, чтобы видеть и слышать Её, чтобы получить от Нее благословение и наставление.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40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4000" dirty="0" smtClean="0">
                <a:solidFill>
                  <a:srgbClr val="FFFF00"/>
                </a:solidFill>
                <a:latin typeface="Slavianskiy" pitchFamily="82" charset="0"/>
              </a:rPr>
              <a:t>Святой Апостол Лука</a:t>
            </a:r>
            <a:r>
              <a:rPr lang="ru-RU" sz="4000" dirty="0" smtClean="0"/>
              <a:t> </a:t>
            </a:r>
            <a:br>
              <a:rPr lang="ru-RU" sz="4000" dirty="0" smtClean="0"/>
            </a:br>
            <a:endParaRPr lang="ru-RU" sz="4000" dirty="0" smtClean="0"/>
          </a:p>
        </p:txBody>
      </p:sp>
      <p:pic>
        <p:nvPicPr>
          <p:cNvPr id="36866" name="Picture 6" descr="Картинка 9 из 273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1484313"/>
            <a:ext cx="4257675" cy="5040312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  <p:pic>
        <p:nvPicPr>
          <p:cNvPr id="36867" name="Picture 8" descr="220px-Evangelist_Luka_pishustchiy_ikonu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00650" y="1484313"/>
            <a:ext cx="3789363" cy="5184775"/>
          </a:xfrm>
          <a:prstGeom prst="rect">
            <a:avLst/>
          </a:prstGeom>
          <a:noFill/>
          <a:ln w="38100">
            <a:solidFill>
              <a:srgbClr val="E5AE23"/>
            </a:solidFill>
            <a:miter lim="800000"/>
            <a:headEnd/>
            <a:tailEnd/>
          </a:ln>
        </p:spPr>
      </p:pic>
      <p:sp>
        <p:nvSpPr>
          <p:cNvPr id="36868" name="Rectangle 5"/>
          <p:cNvSpPr>
            <a:spLocks noChangeArrowheads="1"/>
          </p:cNvSpPr>
          <p:nvPr/>
        </p:nvSpPr>
        <p:spPr bwMode="auto">
          <a:xfrm>
            <a:off x="179388" y="82550"/>
            <a:ext cx="8713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u="sng">
                <a:solidFill>
                  <a:srgbClr val="E5AE23"/>
                </a:solidFill>
                <a:latin typeface="Slavianskiy" pitchFamily="82" charset="0"/>
              </a:rPr>
              <a:t>4. Иконография Богородицы.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/>
          <p:cNvSpPr>
            <a:spLocks noGrp="1"/>
          </p:cNvSpPr>
          <p:nvPr>
            <p:ph type="title"/>
          </p:nvPr>
        </p:nvSpPr>
        <p:spPr>
          <a:xfrm>
            <a:off x="395288" y="5373688"/>
            <a:ext cx="8424862" cy="1143000"/>
          </a:xfrm>
        </p:spPr>
        <p:txBody>
          <a:bodyPr/>
          <a:lstStyle/>
          <a:p>
            <a:r>
              <a:rPr lang="ru-RU" sz="3200" b="1" smtClean="0">
                <a:latin typeface="Slavianskiy" pitchFamily="82" charset="0"/>
              </a:rPr>
              <a:t>«Благодать Родившегося от Меня и Моя милость с сими иконами да будет!»</a:t>
            </a:r>
            <a:r>
              <a:rPr lang="ru-RU" sz="4000" smtClean="0"/>
              <a:t> </a:t>
            </a:r>
          </a:p>
        </p:txBody>
      </p:sp>
      <p:pic>
        <p:nvPicPr>
          <p:cNvPr id="37890" name="Picture 6" descr="Картинка 2 из 3186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00338" y="908050"/>
            <a:ext cx="3678237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7"/>
          <p:cNvSpPr>
            <a:spLocks noChangeArrowheads="1"/>
          </p:cNvSpPr>
          <p:nvPr/>
        </p:nvSpPr>
        <p:spPr bwMode="auto">
          <a:xfrm>
            <a:off x="395288" y="260350"/>
            <a:ext cx="8497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FF00"/>
                </a:solidFill>
                <a:latin typeface="Slavianskiy" pitchFamily="82" charset="0"/>
              </a:rPr>
              <a:t>Образ «Покров Пресвятой Богородицы»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4"/>
          <p:cNvSpPr>
            <a:spLocks noGrp="1"/>
          </p:cNvSpPr>
          <p:nvPr>
            <p:ph type="title"/>
          </p:nvPr>
        </p:nvSpPr>
        <p:spPr>
          <a:xfrm>
            <a:off x="395288" y="274638"/>
            <a:ext cx="8497887" cy="2722562"/>
          </a:xfrm>
        </p:spPr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  <a:t>Православные христиане выражают любовь к Богородице</a:t>
            </a:r>
            <a:r>
              <a:rPr lang="ru-RU" sz="2800" dirty="0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28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2800" dirty="0" smtClean="0">
                <a:solidFill>
                  <a:srgbClr val="FFFF00"/>
                </a:solidFill>
                <a:latin typeface="Slavianskiy" pitchFamily="82" charset="0"/>
              </a:rPr>
              <a:t>-  </a:t>
            </a:r>
            <a:r>
              <a:rPr lang="ru-RU" sz="2800" u="sng" dirty="0" smtClean="0">
                <a:solidFill>
                  <a:srgbClr val="FFFF00"/>
                </a:solidFill>
                <a:latin typeface="Slavianskiy" pitchFamily="82" charset="0"/>
              </a:rPr>
              <a:t>почитанием Её</a:t>
            </a:r>
            <a:r>
              <a:rPr lang="ru-RU" sz="2800" dirty="0" smtClean="0">
                <a:solidFill>
                  <a:srgbClr val="FFFF00"/>
                </a:solidFill>
                <a:latin typeface="Slavianskiy" pitchFamily="82" charset="0"/>
              </a:rPr>
              <a:t>   святых икон, </a:t>
            </a:r>
            <a:br>
              <a:rPr lang="ru-RU" sz="28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2800" dirty="0" smtClean="0">
                <a:solidFill>
                  <a:srgbClr val="FFFF00"/>
                </a:solidFill>
                <a:latin typeface="Slavianskiy" pitchFamily="82" charset="0"/>
              </a:rPr>
              <a:t>-  </a:t>
            </a:r>
            <a:r>
              <a:rPr lang="ru-RU" sz="2800" u="sng" dirty="0" smtClean="0">
                <a:solidFill>
                  <a:srgbClr val="FFFF00"/>
                </a:solidFill>
                <a:latin typeface="Slavianskiy" pitchFamily="82" charset="0"/>
              </a:rPr>
              <a:t>построением храмов</a:t>
            </a:r>
            <a:r>
              <a:rPr lang="ru-RU" sz="2800" dirty="0" smtClean="0">
                <a:solidFill>
                  <a:srgbClr val="FFFF00"/>
                </a:solidFill>
                <a:latin typeface="Slavianskiy" pitchFamily="82" charset="0"/>
              </a:rPr>
              <a:t> в Её честь, </a:t>
            </a:r>
            <a:br>
              <a:rPr lang="ru-RU" sz="28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2800" dirty="0" smtClean="0">
                <a:solidFill>
                  <a:srgbClr val="FFFF00"/>
                </a:solidFill>
                <a:latin typeface="Slavianskiy" pitchFamily="82" charset="0"/>
              </a:rPr>
              <a:t>-  </a:t>
            </a:r>
            <a:r>
              <a:rPr lang="ru-RU" sz="2800" u="sng" dirty="0" smtClean="0">
                <a:solidFill>
                  <a:srgbClr val="FFFF00"/>
                </a:solidFill>
                <a:latin typeface="Slavianskiy" pitchFamily="82" charset="0"/>
              </a:rPr>
              <a:t>церковными празднествами</a:t>
            </a:r>
            <a:r>
              <a:rPr lang="ru-RU" sz="2800" dirty="0" smtClean="0">
                <a:solidFill>
                  <a:srgbClr val="FFFF00"/>
                </a:solidFill>
                <a:latin typeface="Slavianskiy" pitchFamily="82" charset="0"/>
              </a:rPr>
              <a:t> в память Ее благодеяний.</a:t>
            </a:r>
            <a:endParaRPr lang="ru-RU" sz="4000" dirty="0" smtClean="0"/>
          </a:p>
        </p:txBody>
      </p:sp>
      <p:pic>
        <p:nvPicPr>
          <p:cNvPr id="38914" name="Picture 12" descr="Картинка 32 из 1138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3068638"/>
            <a:ext cx="5400675" cy="3546475"/>
          </a:xfrm>
          <a:prstGeom prst="rect">
            <a:avLst/>
          </a:prstGeom>
          <a:noFill/>
          <a:ln w="19050">
            <a:solidFill>
              <a:srgbClr val="CCFFCC"/>
            </a:solidFill>
            <a:miter lim="800000"/>
            <a:headEnd/>
            <a:tailEnd/>
          </a:ln>
        </p:spPr>
      </p:pic>
      <p:pic>
        <p:nvPicPr>
          <p:cNvPr id="38915" name="Picture 14" descr="Картинка 6 из 29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84888" y="3068638"/>
            <a:ext cx="2717800" cy="3089275"/>
          </a:xfrm>
          <a:prstGeom prst="rect">
            <a:avLst/>
          </a:prstGeom>
          <a:noFill/>
          <a:ln w="19050">
            <a:solidFill>
              <a:srgbClr val="CCFFFF"/>
            </a:solidFill>
            <a:miter lim="800000"/>
            <a:headEnd/>
            <a:tailEnd/>
          </a:ln>
        </p:spPr>
      </p:pic>
      <p:sp>
        <p:nvSpPr>
          <p:cNvPr id="38916" name="Rectangle 15"/>
          <p:cNvSpPr>
            <a:spLocks noChangeArrowheads="1"/>
          </p:cNvSpPr>
          <p:nvPr/>
        </p:nvSpPr>
        <p:spPr bwMode="auto">
          <a:xfrm>
            <a:off x="5872163" y="6275100"/>
            <a:ext cx="331828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600" b="1" dirty="0" smtClean="0"/>
              <a:t>Церковь</a:t>
            </a:r>
            <a:r>
              <a:rPr lang="ru-RU" sz="1600" dirty="0" smtClean="0"/>
              <a:t> </a:t>
            </a:r>
            <a:r>
              <a:rPr lang="ru-RU" sz="1600" b="1" dirty="0"/>
              <a:t>Покрова</a:t>
            </a:r>
            <a:r>
              <a:rPr lang="ru-RU" sz="1600" dirty="0"/>
              <a:t> </a:t>
            </a:r>
            <a:r>
              <a:rPr lang="ru-RU" sz="1600" b="1" dirty="0"/>
              <a:t>Богородицы</a:t>
            </a:r>
          </a:p>
          <a:p>
            <a:r>
              <a:rPr lang="ru-RU" sz="1600" dirty="0"/>
              <a:t> </a:t>
            </a:r>
            <a:r>
              <a:rPr lang="ru-RU" sz="1600" b="1" dirty="0"/>
              <a:t>на</a:t>
            </a:r>
            <a:r>
              <a:rPr lang="ru-RU" sz="1600" dirty="0"/>
              <a:t> </a:t>
            </a:r>
            <a:r>
              <a:rPr lang="ru-RU" sz="1600" b="1" dirty="0" smtClean="0"/>
              <a:t>Нерли.</a:t>
            </a:r>
            <a:r>
              <a:rPr lang="ru-RU" sz="1600" dirty="0" smtClean="0"/>
              <a:t>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FF00"/>
                </a:solidFill>
                <a:latin typeface="Slavianskiy" pitchFamily="82" charset="0"/>
              </a:rPr>
              <a:t>Богородица Владимирская</a:t>
            </a:r>
          </a:p>
        </p:txBody>
      </p:sp>
      <p:pic>
        <p:nvPicPr>
          <p:cNvPr id="39938" name="Picture 8" descr="Картинка 8 из 1256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341438"/>
            <a:ext cx="3519488" cy="5395912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  <p:sp>
        <p:nvSpPr>
          <p:cNvPr id="39939" name="Rectangle 11"/>
          <p:cNvSpPr>
            <a:spLocks noChangeArrowheads="1"/>
          </p:cNvSpPr>
          <p:nvPr/>
        </p:nvSpPr>
        <p:spPr bwMode="auto">
          <a:xfrm>
            <a:off x="4643438" y="2344738"/>
            <a:ext cx="3960812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dirty="0">
                <a:solidFill>
                  <a:srgbClr val="FFFF00"/>
                </a:solidFill>
                <a:latin typeface="Slavianskiy" pitchFamily="82" charset="0"/>
              </a:rPr>
              <a:t>Привезена к нам почти 900 лет назад, около 1130 года из Византии в дар князю Юрию Долгорукому от патриарха Константинополя.</a:t>
            </a:r>
            <a:r>
              <a:rPr lang="ru-RU" dirty="0"/>
              <a:t> </a:t>
            </a:r>
          </a:p>
        </p:txBody>
      </p:sp>
      <p:sp>
        <p:nvSpPr>
          <p:cNvPr id="39940" name="Rectangle 5"/>
          <p:cNvSpPr>
            <a:spLocks noChangeArrowheads="1"/>
          </p:cNvSpPr>
          <p:nvPr/>
        </p:nvSpPr>
        <p:spPr bwMode="auto">
          <a:xfrm>
            <a:off x="179388" y="82550"/>
            <a:ext cx="8713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u="sng">
                <a:solidFill>
                  <a:srgbClr val="E5AE23"/>
                </a:solidFill>
                <a:latin typeface="Slavianskiy" pitchFamily="82" charset="0"/>
              </a:rPr>
              <a:t>4. Иконография Богородицы.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4"/>
          <p:cNvSpPr>
            <a:spLocks noGrp="1"/>
          </p:cNvSpPr>
          <p:nvPr>
            <p:ph type="title"/>
          </p:nvPr>
        </p:nvSpPr>
        <p:spPr>
          <a:xfrm>
            <a:off x="468313" y="274638"/>
            <a:ext cx="8218487" cy="1498600"/>
          </a:xfrm>
        </p:spPr>
        <p:txBody>
          <a:bodyPr/>
          <a:lstStyle/>
          <a:p>
            <a:r>
              <a:rPr lang="ru-RU" sz="3200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32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200" smtClean="0">
                <a:solidFill>
                  <a:srgbClr val="FFFF00"/>
                </a:solidFill>
                <a:latin typeface="Slavianskiy" pitchFamily="82" charset="0"/>
              </a:rPr>
              <a:t>Владимир, Успенский собор.</a:t>
            </a:r>
            <a:r>
              <a:rPr lang="ru-RU" sz="4000" smtClean="0"/>
              <a:t> </a:t>
            </a:r>
            <a:br>
              <a:rPr lang="ru-RU" sz="4000" smtClean="0"/>
            </a:br>
            <a:endParaRPr lang="ru-RU" sz="4000" smtClean="0"/>
          </a:p>
        </p:txBody>
      </p:sp>
      <p:pic>
        <p:nvPicPr>
          <p:cNvPr id="40962" name="Picture 6" descr="Картинка 6 из 1300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2988" y="1916113"/>
            <a:ext cx="7200900" cy="4525962"/>
          </a:xfrm>
          <a:prstGeom prst="rect">
            <a:avLst/>
          </a:prstGeom>
          <a:noFill/>
          <a:ln w="28575">
            <a:solidFill>
              <a:srgbClr val="CCFF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smtClean="0">
                <a:solidFill>
                  <a:srgbClr val="FFFF00"/>
                </a:solidFill>
                <a:latin typeface="Slavianskiy" pitchFamily="82" charset="0"/>
              </a:rPr>
              <a:t>Сретенский мужской монастырь.</a:t>
            </a:r>
          </a:p>
        </p:txBody>
      </p:sp>
      <p:pic>
        <p:nvPicPr>
          <p:cNvPr id="41986" name="Picture 6" descr="Картинка 15 из 651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196975"/>
            <a:ext cx="4762500" cy="3171825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  <p:pic>
        <p:nvPicPr>
          <p:cNvPr id="41987" name="Picture 10" descr="Картинка 19 из 651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356100" y="2565400"/>
            <a:ext cx="4392613" cy="405765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41988" name="Rectangle 13"/>
          <p:cNvSpPr>
            <a:spLocks noChangeArrowheads="1"/>
          </p:cNvSpPr>
          <p:nvPr/>
        </p:nvSpPr>
        <p:spPr bwMode="auto">
          <a:xfrm>
            <a:off x="250825" y="5030788"/>
            <a:ext cx="399573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latin typeface="Slavianskiy" pitchFamily="82" charset="0"/>
              </a:rPr>
              <a:t>При царе Василии I, </a:t>
            </a:r>
          </a:p>
          <a:p>
            <a:r>
              <a:rPr lang="ru-RU" sz="2400" b="1">
                <a:latin typeface="Slavianskiy" pitchFamily="82" charset="0"/>
              </a:rPr>
              <a:t>в 1395 году </a:t>
            </a:r>
          </a:p>
          <a:p>
            <a:r>
              <a:rPr lang="ru-RU" sz="2400" b="1">
                <a:latin typeface="Slavianskiy" pitchFamily="82" charset="0"/>
              </a:rPr>
              <a:t>была перенесена в Москву.</a:t>
            </a:r>
            <a:r>
              <a:rPr lang="ru-RU" sz="2400">
                <a:latin typeface="Slavianskiy" pitchFamily="82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1B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http://im8-tub.yandex.net/i?id=103853749-0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2275" y="0"/>
            <a:ext cx="6119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5"/>
          <p:cNvSpPr>
            <a:spLocks noGrp="1"/>
          </p:cNvSpPr>
          <p:nvPr>
            <p:ph type="title"/>
          </p:nvPr>
        </p:nvSpPr>
        <p:spPr>
          <a:xfrm>
            <a:off x="395288" y="3860800"/>
            <a:ext cx="8229600" cy="1143000"/>
          </a:xfrm>
        </p:spPr>
        <p:txBody>
          <a:bodyPr/>
          <a:lstStyle/>
          <a:p>
            <a:pPr algn="l"/>
            <a:r>
              <a:rPr lang="ru-RU" smtClean="0">
                <a:solidFill>
                  <a:srgbClr val="FFFF00"/>
                </a:solidFill>
                <a:latin typeface="Slavianskiy" pitchFamily="82" charset="0"/>
              </a:rPr>
              <a:t>О чём стихотворение </a:t>
            </a:r>
            <a:br>
              <a:rPr lang="ru-RU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mtClean="0">
                <a:solidFill>
                  <a:srgbClr val="FFFF00"/>
                </a:solidFill>
                <a:latin typeface="Slavianskiy" pitchFamily="82" charset="0"/>
              </a:rPr>
              <a:t>                    А.Н. Майкова ?</a:t>
            </a: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827088" y="333375"/>
            <a:ext cx="784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u="sng">
                <a:solidFill>
                  <a:srgbClr val="FFCC00"/>
                </a:solidFill>
                <a:latin typeface="Slavianskiy" pitchFamily="82" charset="0"/>
              </a:rPr>
              <a:t>1. Значение иконы.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solidFill>
                  <a:srgbClr val="FFFF00"/>
                </a:solidFill>
                <a:latin typeface="Slavianskiy" pitchFamily="82" charset="0"/>
              </a:rPr>
              <a:t>Улица  Сретенка.</a:t>
            </a:r>
          </a:p>
        </p:txBody>
      </p:sp>
      <p:pic>
        <p:nvPicPr>
          <p:cNvPr id="43010" name="Picture 6" descr="Картинка 14 из 69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8313" y="1557338"/>
            <a:ext cx="5076825" cy="3267075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  <p:pic>
        <p:nvPicPr>
          <p:cNvPr id="43011" name="Picture 8" descr="Картинка 20 из 69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427538" y="3213100"/>
            <a:ext cx="4321175" cy="3371850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30700" cy="777875"/>
          </a:xfrm>
        </p:spPr>
        <p:txBody>
          <a:bodyPr/>
          <a:lstStyle/>
          <a:p>
            <a: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  <a:t>Третьяковская галерея.</a:t>
            </a:r>
            <a:r>
              <a:rPr lang="ru-RU" smtClean="0"/>
              <a:t> </a:t>
            </a:r>
          </a:p>
        </p:txBody>
      </p:sp>
      <p:pic>
        <p:nvPicPr>
          <p:cNvPr id="44034" name="Picture 6" descr="Картинка 4 из 707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825" y="1125538"/>
            <a:ext cx="4752975" cy="3252787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  <p:sp>
        <p:nvSpPr>
          <p:cNvPr id="44035" name="Rectangle 7"/>
          <p:cNvSpPr>
            <a:spLocks noChangeArrowheads="1"/>
          </p:cNvSpPr>
          <p:nvPr/>
        </p:nvSpPr>
        <p:spPr bwMode="auto">
          <a:xfrm>
            <a:off x="539750" y="5661025"/>
            <a:ext cx="82819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latin typeface="Slavianskiy" pitchFamily="82" charset="0"/>
              </a:rPr>
              <a:t>Храм-музей Святителя Николая в Толмачах при Государственной Третьяковской галерее. </a:t>
            </a:r>
          </a:p>
        </p:txBody>
      </p:sp>
      <p:pic>
        <p:nvPicPr>
          <p:cNvPr id="44036" name="Picture 9" descr="300px-Vladimirskaja_ikona_Bo%C5%BEiej_Materi_v_Tret%27jakovskoj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79838" y="2087563"/>
            <a:ext cx="5113337" cy="3494087"/>
          </a:xfrm>
          <a:prstGeom prst="rect">
            <a:avLst/>
          </a:prstGeom>
          <a:noFill/>
          <a:ln w="38100">
            <a:solidFill>
              <a:srgbClr val="E5AE2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975" cy="6394450"/>
          </a:xfrm>
        </p:spPr>
        <p:txBody>
          <a:bodyPr/>
          <a:lstStyle/>
          <a:p>
            <a:pPr marL="176213" indent="-176213" algn="l"/>
            <a: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  <a:t>  - Кто написал первую икону Божией Матери? </a:t>
            </a:r>
            <a:b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  <a:t>- Почему он решил написать иконы Божией Матери?</a:t>
            </a:r>
            <a:b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  <a:t>- Как выражают христиане свою любовь к Богородице?</a:t>
            </a:r>
            <a:b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  <a:t>- Откуда была привезена Владимирская икона Божией Матери?</a:t>
            </a:r>
            <a:b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  <a:t>- Почему она получила такое название на Руси?</a:t>
            </a:r>
            <a:b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  <a:t>- Где сейчас хранится Владимирская икона Божией Матери?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4"/>
          <p:cNvSpPr>
            <a:spLocks noGrp="1"/>
          </p:cNvSpPr>
          <p:nvPr>
            <p:ph type="title"/>
          </p:nvPr>
        </p:nvSpPr>
        <p:spPr>
          <a:xfrm>
            <a:off x="4427538" y="1341438"/>
            <a:ext cx="4465637" cy="431800"/>
          </a:xfrm>
        </p:spPr>
        <p:txBody>
          <a:bodyPr/>
          <a:lstStyle/>
          <a:p>
            <a: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  <a:t>Панахранта - Всецарица.</a:t>
            </a:r>
            <a:b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  <a:t>На перстоле.</a:t>
            </a:r>
            <a:b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</a:br>
            <a:endParaRPr lang="ru-RU" smtClean="0"/>
          </a:p>
        </p:txBody>
      </p:sp>
      <p:pic>
        <p:nvPicPr>
          <p:cNvPr id="46082" name="Picture 6" descr="Картинка 3 из 3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1463" y="2014538"/>
            <a:ext cx="3236912" cy="4464050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  <p:sp>
        <p:nvSpPr>
          <p:cNvPr id="46083" name="Rectangle 4"/>
          <p:cNvSpPr>
            <a:spLocks/>
          </p:cNvSpPr>
          <p:nvPr/>
        </p:nvSpPr>
        <p:spPr bwMode="auto">
          <a:xfrm>
            <a:off x="0" y="908050"/>
            <a:ext cx="41052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800">
                <a:solidFill>
                  <a:srgbClr val="FFFF00"/>
                </a:solidFill>
                <a:latin typeface="Slavianskiy" pitchFamily="82" charset="0"/>
              </a:rPr>
              <a:t>Оранта - Молящаяся.</a:t>
            </a:r>
          </a:p>
          <a:p>
            <a:pPr algn="ctr" eaLnBrk="0" hangingPunct="0"/>
            <a:r>
              <a:rPr lang="ru-RU" sz="2800">
                <a:solidFill>
                  <a:srgbClr val="FFFF00"/>
                </a:solidFill>
              </a:rPr>
              <a:t>с </a:t>
            </a:r>
            <a:r>
              <a:rPr lang="ru-RU" sz="2800">
                <a:solidFill>
                  <a:srgbClr val="FFFF00"/>
                </a:solidFill>
                <a:latin typeface="Slavianskiy" pitchFamily="82" charset="0"/>
              </a:rPr>
              <a:t>воздетыми руками</a:t>
            </a:r>
            <a:r>
              <a:rPr lang="ru-RU" sz="2800" b="1">
                <a:solidFill>
                  <a:srgbClr val="FFFF00"/>
                </a:solidFill>
                <a:latin typeface="Slavianskiy" pitchFamily="82" charset="0"/>
              </a:rPr>
              <a:t>.</a:t>
            </a:r>
          </a:p>
          <a:p>
            <a:pPr algn="ctr" eaLnBrk="0" hangingPunct="0"/>
            <a:endParaRPr lang="ru-RU" sz="2800">
              <a:latin typeface="Slavianskiy" pitchFamily="82" charset="0"/>
            </a:endParaRPr>
          </a:p>
        </p:txBody>
      </p:sp>
      <p:pic>
        <p:nvPicPr>
          <p:cNvPr id="46084" name="Picture 6" descr="Файл:Oranta Kiev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088" y="1989138"/>
            <a:ext cx="3254375" cy="4535487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179388" y="82550"/>
            <a:ext cx="8713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u="sng">
                <a:solidFill>
                  <a:srgbClr val="E5AE23"/>
                </a:solidFill>
                <a:latin typeface="Slavianskiy" pitchFamily="82" charset="0"/>
              </a:rPr>
              <a:t>4. Иконография Богородицы.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5" descr="Файл:SimonUshakov OurLadyOfEleus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9575" y="1700213"/>
            <a:ext cx="3275013" cy="4970462"/>
          </a:xfrm>
          <a:prstGeom prst="rect">
            <a:avLst/>
          </a:prstGeom>
          <a:noFill/>
          <a:ln w="38100">
            <a:solidFill>
              <a:srgbClr val="E5AE23"/>
            </a:solidFill>
            <a:miter lim="800000"/>
            <a:headEnd/>
            <a:tailEnd/>
          </a:ln>
        </p:spPr>
      </p:pic>
      <p:sp>
        <p:nvSpPr>
          <p:cNvPr id="47106" name="Rectangle 4"/>
          <p:cNvSpPr>
            <a:spLocks/>
          </p:cNvSpPr>
          <p:nvPr/>
        </p:nvSpPr>
        <p:spPr bwMode="auto">
          <a:xfrm>
            <a:off x="179388" y="549275"/>
            <a:ext cx="3455987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400" b="1" dirty="0" err="1">
                <a:solidFill>
                  <a:srgbClr val="FFFF00"/>
                </a:solidFill>
                <a:latin typeface="Slavianskiy" pitchFamily="82" charset="0"/>
              </a:rPr>
              <a:t>Елеуса</a:t>
            </a:r>
            <a:r>
              <a:rPr lang="ru-RU" sz="2400" b="1" dirty="0">
                <a:solidFill>
                  <a:srgbClr val="FFFF00"/>
                </a:solidFill>
                <a:latin typeface="Slavianskiy" pitchFamily="82" charset="0"/>
              </a:rPr>
              <a:t> - Умиление</a:t>
            </a:r>
          </a:p>
          <a:p>
            <a:pPr algn="ctr" eaLnBrk="0" hangingPunct="0"/>
            <a:r>
              <a:rPr lang="ru-RU" sz="2400" b="1" i="1" dirty="0">
                <a:solidFill>
                  <a:srgbClr val="FFFF00"/>
                </a:solidFill>
                <a:latin typeface="Slavianskiy" pitchFamily="82" charset="0"/>
              </a:rPr>
              <a:t>— щекой к щеке.</a:t>
            </a:r>
            <a:r>
              <a:rPr lang="ru-RU" sz="2400" dirty="0">
                <a:solidFill>
                  <a:srgbClr val="FFFF00"/>
                </a:solidFill>
                <a:latin typeface="Slavianskiy" pitchFamily="82" charset="0"/>
              </a:rPr>
              <a:t> </a:t>
            </a:r>
          </a:p>
        </p:txBody>
      </p:sp>
      <p:sp>
        <p:nvSpPr>
          <p:cNvPr id="47107" name="Rectangle 4"/>
          <p:cNvSpPr>
            <a:spLocks/>
          </p:cNvSpPr>
          <p:nvPr/>
        </p:nvSpPr>
        <p:spPr bwMode="auto">
          <a:xfrm>
            <a:off x="4643438" y="692150"/>
            <a:ext cx="4500561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ru-RU" sz="2400" b="1" dirty="0">
                <a:solidFill>
                  <a:srgbClr val="FFFF00"/>
                </a:solidFill>
                <a:latin typeface="Slavianskiy" pitchFamily="82" charset="0"/>
              </a:rPr>
              <a:t>Одигитрия - Путеводительница- </a:t>
            </a:r>
          </a:p>
          <a:p>
            <a:pPr eaLnBrk="0" hangingPunct="0"/>
            <a:r>
              <a:rPr lang="ru-RU" sz="2400" b="1" dirty="0" smtClean="0">
                <a:solidFill>
                  <a:srgbClr val="FFFF00"/>
                </a:solidFill>
                <a:latin typeface="Slavianskiy" pitchFamily="82" charset="0"/>
              </a:rPr>
              <a:t>- указывает </a:t>
            </a:r>
            <a:r>
              <a:rPr lang="ru-RU" sz="2400" b="1" dirty="0">
                <a:solidFill>
                  <a:srgbClr val="FFFF00"/>
                </a:solidFill>
                <a:latin typeface="Slavianskiy" pitchFamily="82" charset="0"/>
              </a:rPr>
              <a:t>на </a:t>
            </a:r>
            <a:r>
              <a:rPr lang="ru-RU" sz="2400" b="1" dirty="0" err="1">
                <a:solidFill>
                  <a:srgbClr val="FFFF00"/>
                </a:solidFill>
                <a:latin typeface="Slavianskiy" pitchFamily="82" charset="0"/>
              </a:rPr>
              <a:t>Иссуса</a:t>
            </a:r>
            <a:r>
              <a:rPr lang="ru-RU" sz="2400" b="1" dirty="0">
                <a:solidFill>
                  <a:srgbClr val="FFFF00"/>
                </a:solidFill>
                <a:latin typeface="Slavianskiy" pitchFamily="82" charset="0"/>
              </a:rPr>
              <a:t> Христа.</a:t>
            </a:r>
            <a:endParaRPr lang="ru-RU" sz="2400" dirty="0">
              <a:latin typeface="Calibri" pitchFamily="34" charset="0"/>
            </a:endParaRPr>
          </a:p>
        </p:txBody>
      </p:sp>
      <p:pic>
        <p:nvPicPr>
          <p:cNvPr id="47108" name="Picture 5" descr="Картинка 9 из 6044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1700213"/>
            <a:ext cx="407670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Rectangle 5"/>
          <p:cNvSpPr>
            <a:spLocks noChangeArrowheads="1"/>
          </p:cNvSpPr>
          <p:nvPr/>
        </p:nvSpPr>
        <p:spPr bwMode="auto">
          <a:xfrm>
            <a:off x="179388" y="82550"/>
            <a:ext cx="8713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u="sng">
                <a:solidFill>
                  <a:srgbClr val="E5AE23"/>
                </a:solidFill>
                <a:latin typeface="Slavianskiy" pitchFamily="82" charset="0"/>
              </a:rPr>
              <a:t>4. Иконография Богородицы.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3"/>
          <p:cNvSpPr>
            <a:spLocks noGrp="1"/>
          </p:cNvSpPr>
          <p:nvPr>
            <p:ph type="body" idx="1"/>
          </p:nvPr>
        </p:nvSpPr>
        <p:spPr>
          <a:xfrm>
            <a:off x="395288" y="1268413"/>
            <a:ext cx="8362950" cy="5068887"/>
          </a:xfrm>
        </p:spPr>
        <p:txBody>
          <a:bodyPr/>
          <a:lstStyle/>
          <a:p>
            <a:pPr marL="88900" indent="274638"/>
            <a:r>
              <a:rPr lang="ru-RU" b="1" smtClean="0">
                <a:solidFill>
                  <a:srgbClr val="FFFF00"/>
                </a:solidFill>
              </a:rPr>
              <a:t> </a:t>
            </a:r>
            <a:r>
              <a:rPr lang="ru-RU" b="1" smtClean="0">
                <a:solidFill>
                  <a:srgbClr val="FFFF00"/>
                </a:solidFill>
                <a:latin typeface="Slavianskiy" pitchFamily="82" charset="0"/>
              </a:rPr>
              <a:t>Какие типы икон Богоматери мы рассмотрели, назовите их? </a:t>
            </a:r>
          </a:p>
          <a:p>
            <a:pPr marL="88900" indent="274638"/>
            <a:endParaRPr lang="ru-RU" b="1" smtClean="0">
              <a:solidFill>
                <a:srgbClr val="FFFF00"/>
              </a:solidFill>
              <a:latin typeface="Slavianskiy" pitchFamily="82" charset="0"/>
            </a:endParaRPr>
          </a:p>
          <a:p>
            <a:pPr marL="88900" indent="274638"/>
            <a:r>
              <a:rPr lang="ru-RU" b="1" smtClean="0">
                <a:solidFill>
                  <a:srgbClr val="FFFF00"/>
                </a:solidFill>
                <a:latin typeface="Slavianskiy" pitchFamily="82" charset="0"/>
              </a:rPr>
              <a:t>Что общего во всех рассмотренных типах икон Богородицы? </a:t>
            </a:r>
          </a:p>
          <a:p>
            <a:pPr marL="88900" indent="274638"/>
            <a:endParaRPr lang="ru-RU" b="1" smtClean="0">
              <a:solidFill>
                <a:srgbClr val="FFFF00"/>
              </a:solidFill>
              <a:latin typeface="Slavianskiy" pitchFamily="82" charset="0"/>
            </a:endParaRPr>
          </a:p>
          <a:p>
            <a:pPr marL="88900" indent="274638"/>
            <a:r>
              <a:rPr lang="ru-RU" b="1" smtClean="0">
                <a:solidFill>
                  <a:srgbClr val="FFFF00"/>
                </a:solidFill>
                <a:latin typeface="Slavianskiy" pitchFamily="82" charset="0"/>
              </a:rPr>
              <a:t>К какому типу относится  Икона Божией Матери Владимирская? </a:t>
            </a:r>
          </a:p>
        </p:txBody>
      </p:sp>
      <p:sp>
        <p:nvSpPr>
          <p:cNvPr id="48130" name="Rectangle 5"/>
          <p:cNvSpPr>
            <a:spLocks noChangeArrowheads="1"/>
          </p:cNvSpPr>
          <p:nvPr/>
        </p:nvSpPr>
        <p:spPr bwMode="auto">
          <a:xfrm>
            <a:off x="179388" y="82550"/>
            <a:ext cx="87137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 u="sng">
                <a:solidFill>
                  <a:srgbClr val="E5AE23"/>
                </a:solidFill>
                <a:latin typeface="Slavianskiy" pitchFamily="82" charset="0"/>
              </a:rPr>
              <a:t>4. Иконография Богородицы.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  <a:latin typeface="Slavianskiy" pitchFamily="82" charset="0"/>
              </a:rPr>
              <a:t>Икона  Божией  Матери  Владимирская</a:t>
            </a:r>
          </a:p>
        </p:txBody>
      </p:sp>
      <p:pic>
        <p:nvPicPr>
          <p:cNvPr id="49154" name="Picture 8" descr="Картинка 8 из 1256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00338" y="1462088"/>
            <a:ext cx="3519487" cy="5395912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4"/>
          <p:cNvSpPr>
            <a:spLocks noGrp="1"/>
          </p:cNvSpPr>
          <p:nvPr>
            <p:ph type="title"/>
          </p:nvPr>
        </p:nvSpPr>
        <p:spPr>
          <a:xfrm>
            <a:off x="4716463" y="2205038"/>
            <a:ext cx="4186237" cy="993775"/>
          </a:xfrm>
        </p:spPr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  <a:latin typeface="Slavianskiy" pitchFamily="82" charset="0"/>
              </a:rPr>
              <a:t>Богоматерь Великая Панагия</a:t>
            </a:r>
          </a:p>
        </p:txBody>
      </p:sp>
      <p:pic>
        <p:nvPicPr>
          <p:cNvPr id="50178" name="Picture 5" descr="Оранта Богоматерь Великая Панагия (ярославль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650" y="620713"/>
            <a:ext cx="3652838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4"/>
          <p:cNvSpPr>
            <a:spLocks noGrp="1"/>
          </p:cNvSpPr>
          <p:nvPr>
            <p:ph type="title"/>
          </p:nvPr>
        </p:nvSpPr>
        <p:spPr>
          <a:xfrm>
            <a:off x="5089525" y="1916113"/>
            <a:ext cx="4054475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3600" b="1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4000" dirty="0" smtClean="0">
                <a:solidFill>
                  <a:srgbClr val="FFFF00"/>
                </a:solidFill>
                <a:latin typeface="Slavianskiy" pitchFamily="82" charset="0"/>
              </a:rPr>
              <a:t>Смоленская икона Божией Матери </a:t>
            </a:r>
            <a:br>
              <a:rPr lang="ru-RU" sz="4000" dirty="0" smtClean="0">
                <a:solidFill>
                  <a:srgbClr val="FFFF00"/>
                </a:solidFill>
                <a:latin typeface="Slavianskiy" pitchFamily="82" charset="0"/>
              </a:rPr>
            </a:br>
            <a:endParaRPr lang="ru-RU" sz="4000" dirty="0" smtClean="0"/>
          </a:p>
        </p:txBody>
      </p:sp>
      <p:pic>
        <p:nvPicPr>
          <p:cNvPr id="51202" name="Picture 5" descr="Одигитрия Smolenskaya_Dionisiy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5" y="1125538"/>
            <a:ext cx="4462463" cy="5229225"/>
          </a:xfrm>
          <a:prstGeom prst="rect">
            <a:avLst/>
          </a:prstGeom>
          <a:noFill/>
          <a:ln w="38100">
            <a:solidFill>
              <a:srgbClr val="E5AE2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4"/>
          <p:cNvSpPr>
            <a:spLocks noGrp="1"/>
          </p:cNvSpPr>
          <p:nvPr>
            <p:ph type="title"/>
          </p:nvPr>
        </p:nvSpPr>
        <p:spPr>
          <a:xfrm>
            <a:off x="5148263" y="2205038"/>
            <a:ext cx="3538537" cy="1143000"/>
          </a:xfrm>
        </p:spPr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  <a:latin typeface="Slavianskiy" pitchFamily="82" charset="0"/>
              </a:rPr>
              <a:t>Киево-Печерская икона Успения Пресвятой Богородицы</a:t>
            </a:r>
          </a:p>
        </p:txBody>
      </p:sp>
      <p:pic>
        <p:nvPicPr>
          <p:cNvPr id="52226" name="Picture 7" descr="Панахранта Киево-Печерская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981075"/>
            <a:ext cx="4367212" cy="5040313"/>
          </a:xfrm>
          <a:prstGeom prst="rect">
            <a:avLst/>
          </a:prstGeom>
          <a:noFill/>
          <a:ln w="28575">
            <a:solidFill>
              <a:srgbClr val="E5AE2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sz="3200" u="sng" dirty="0" smtClean="0">
                <a:solidFill>
                  <a:srgbClr val="E5AE23"/>
                </a:solidFill>
                <a:latin typeface="Slavianskiy" pitchFamily="82" charset="0"/>
              </a:rPr>
              <a:t>1. Значение иконы.</a:t>
            </a:r>
            <a:endParaRPr lang="ru-RU" sz="4000" dirty="0" smtClean="0"/>
          </a:p>
        </p:txBody>
      </p:sp>
      <p:pic>
        <p:nvPicPr>
          <p:cNvPr id="16386" name="Picture 6" descr="Картинка 5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836613"/>
            <a:ext cx="3967162" cy="484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7"/>
          <p:cNvSpPr>
            <a:spLocks noChangeArrowheads="1"/>
          </p:cNvSpPr>
          <p:nvPr/>
        </p:nvSpPr>
        <p:spPr bwMode="auto">
          <a:xfrm>
            <a:off x="3224213" y="5805488"/>
            <a:ext cx="2822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chemeClr val="folHlink"/>
                </a:solidFill>
                <a:latin typeface="Slavianskiy" pitchFamily="82" charset="0"/>
              </a:rPr>
              <a:t>Троица.</a:t>
            </a:r>
            <a:r>
              <a:rPr lang="ru-RU" sz="2800" dirty="0">
                <a:solidFill>
                  <a:schemeClr val="folHlink"/>
                </a:solidFill>
                <a:latin typeface="Slavianskiy" pitchFamily="82" charset="0"/>
              </a:rPr>
              <a:t> Андрей </a:t>
            </a:r>
            <a:r>
              <a:rPr lang="ru-RU" sz="2800" b="1" dirty="0">
                <a:solidFill>
                  <a:schemeClr val="folHlink"/>
                </a:solidFill>
                <a:latin typeface="Slavianskiy" pitchFamily="82" charset="0"/>
              </a:rPr>
              <a:t>Рублев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4" descr="Елеуса Толгская_Богоматер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476250"/>
            <a:ext cx="3724275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Rectangle 4"/>
          <p:cNvSpPr>
            <a:spLocks/>
          </p:cNvSpPr>
          <p:nvPr/>
        </p:nvSpPr>
        <p:spPr bwMode="auto">
          <a:xfrm>
            <a:off x="5148263" y="2205038"/>
            <a:ext cx="353853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4000" dirty="0">
                <a:solidFill>
                  <a:srgbClr val="FFFF00"/>
                </a:solidFill>
                <a:latin typeface="Slavianskiy" pitchFamily="82" charset="0"/>
              </a:rPr>
              <a:t>Толгская икона Божией Матери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4"/>
          <p:cNvSpPr>
            <a:spLocks/>
          </p:cNvSpPr>
          <p:nvPr/>
        </p:nvSpPr>
        <p:spPr bwMode="auto">
          <a:xfrm>
            <a:off x="5435600" y="2924175"/>
            <a:ext cx="3538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4000" dirty="0">
                <a:solidFill>
                  <a:srgbClr val="FFFF00"/>
                </a:solidFill>
                <a:latin typeface="Slavianskiy" pitchFamily="82" charset="0"/>
              </a:rPr>
              <a:t>Курская Коренная икона Божией Матери «</a:t>
            </a:r>
            <a:r>
              <a:rPr lang="ru-RU" sz="4000" dirty="0" err="1">
                <a:solidFill>
                  <a:srgbClr val="FFFF00"/>
                </a:solidFill>
                <a:latin typeface="Slavianskiy" pitchFamily="82" charset="0"/>
              </a:rPr>
              <a:t>Зна́мение</a:t>
            </a:r>
            <a:r>
              <a:rPr lang="ru-RU" sz="4000" dirty="0">
                <a:solidFill>
                  <a:srgbClr val="FFFF00"/>
                </a:solidFill>
                <a:latin typeface="Slavianskiy" pitchFamily="82" charset="0"/>
              </a:rPr>
              <a:t>»</a:t>
            </a:r>
          </a:p>
        </p:txBody>
      </p:sp>
      <p:pic>
        <p:nvPicPr>
          <p:cNvPr id="54274" name="Picture 4" descr="Оранта Курская Коренная ikon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620713"/>
            <a:ext cx="489902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5" descr="Панахранта Дerzhavnaya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560" y="333375"/>
            <a:ext cx="3963987" cy="636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Rectangle 4"/>
          <p:cNvSpPr>
            <a:spLocks/>
          </p:cNvSpPr>
          <p:nvPr/>
        </p:nvSpPr>
        <p:spPr bwMode="auto">
          <a:xfrm>
            <a:off x="5435600" y="2924175"/>
            <a:ext cx="35385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4000" dirty="0">
                <a:solidFill>
                  <a:srgbClr val="FFFF00"/>
                </a:solidFill>
                <a:latin typeface="Slavianskiy" pitchFamily="82" charset="0"/>
              </a:rPr>
              <a:t>Икона Божией Матери</a:t>
            </a:r>
            <a:br>
              <a:rPr lang="ru-RU" sz="4000" dirty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4000" dirty="0">
                <a:solidFill>
                  <a:srgbClr val="FFFF00"/>
                </a:solidFill>
                <a:latin typeface="Slavianskiy" pitchFamily="82" charset="0"/>
              </a:rPr>
              <a:t>«Державная»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4"/>
          <p:cNvSpPr>
            <a:spLocks noGrp="1"/>
          </p:cNvSpPr>
          <p:nvPr>
            <p:ph type="title"/>
          </p:nvPr>
        </p:nvSpPr>
        <p:spPr>
          <a:xfrm>
            <a:off x="468313" y="836613"/>
            <a:ext cx="8229600" cy="1143000"/>
          </a:xfrm>
        </p:spPr>
        <p:txBody>
          <a:bodyPr/>
          <a:lstStyle/>
          <a:p>
            <a: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200" u="sng" smtClean="0">
                <a:solidFill>
                  <a:srgbClr val="E5AE23"/>
                </a:solidFill>
                <a:latin typeface="Slavianskiy" pitchFamily="82" charset="0"/>
              </a:rPr>
              <a:t>5. Икона в русской культуре.</a:t>
            </a:r>
            <a:br>
              <a:rPr lang="ru-RU" sz="3200" u="sng" smtClean="0">
                <a:solidFill>
                  <a:srgbClr val="E5AE23"/>
                </a:solidFill>
                <a:latin typeface="Slavianskiy" pitchFamily="82" charset="0"/>
              </a:rPr>
            </a:br>
            <a: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  <a:t>Внимательно просмотрите текст учебника с последнего абзаца на стр. 49 и стр.50 и найдите ответы  на вопросы:</a:t>
            </a:r>
            <a:b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2800" smtClean="0">
                <a:solidFill>
                  <a:srgbClr val="FFFF00"/>
                </a:solidFill>
                <a:latin typeface="Slavianskiy" pitchFamily="82" charset="0"/>
              </a:rPr>
            </a:br>
            <a:endParaRPr lang="ru-RU" sz="2800" smtClean="0">
              <a:solidFill>
                <a:srgbClr val="FFFF00"/>
              </a:solidFill>
              <a:latin typeface="Slavianskiy" pitchFamily="82" charset="0"/>
            </a:endParaRPr>
          </a:p>
        </p:txBody>
      </p:sp>
      <p:sp>
        <p:nvSpPr>
          <p:cNvPr id="56322" name="Rectangle 7"/>
          <p:cNvSpPr>
            <a:spLocks noGrp="1"/>
          </p:cNvSpPr>
          <p:nvPr>
            <p:ph type="body" idx="1"/>
          </p:nvPr>
        </p:nvSpPr>
        <p:spPr>
          <a:xfrm>
            <a:off x="468313" y="2420938"/>
            <a:ext cx="8229600" cy="4065587"/>
          </a:xfrm>
        </p:spPr>
        <p:txBody>
          <a:bodyPr/>
          <a:lstStyle/>
          <a:p>
            <a:r>
              <a:rPr lang="ru-RU" dirty="0" smtClean="0">
                <a:solidFill>
                  <a:srgbClr val="FFFF6D"/>
                </a:solidFill>
              </a:rPr>
              <a:t>Кто мог стать иконописцем?</a:t>
            </a:r>
          </a:p>
          <a:p>
            <a:r>
              <a:rPr lang="ru-RU" dirty="0" smtClean="0">
                <a:solidFill>
                  <a:srgbClr val="FFFF6D"/>
                </a:solidFill>
              </a:rPr>
              <a:t>Кто помогал им в написании икон? </a:t>
            </a:r>
          </a:p>
          <a:p>
            <a:r>
              <a:rPr lang="ru-RU" dirty="0" smtClean="0">
                <a:solidFill>
                  <a:srgbClr val="FFFF6D"/>
                </a:solidFill>
              </a:rPr>
              <a:t>Как писалась икона? </a:t>
            </a:r>
          </a:p>
          <a:p>
            <a:r>
              <a:rPr lang="ru-RU" dirty="0" smtClean="0">
                <a:solidFill>
                  <a:srgbClr val="FFFF6D"/>
                </a:solidFill>
              </a:rPr>
              <a:t>Как выражалось почитание икон  русским народом?</a:t>
            </a:r>
          </a:p>
          <a:p>
            <a:r>
              <a:rPr lang="ru-RU" dirty="0" smtClean="0">
                <a:solidFill>
                  <a:srgbClr val="FFFF6D"/>
                </a:solidFill>
              </a:rPr>
              <a:t>Какие правила написания икон были установлены Церковью?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6"/>
          <p:cNvSpPr>
            <a:spLocks noGrp="1"/>
          </p:cNvSpPr>
          <p:nvPr>
            <p:ph type="body" idx="1"/>
          </p:nvPr>
        </p:nvSpPr>
        <p:spPr>
          <a:xfrm>
            <a:off x="457200" y="404813"/>
            <a:ext cx="8229600" cy="61928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mtClean="0">
                <a:solidFill>
                  <a:srgbClr val="FFFF00"/>
                </a:solidFill>
              </a:rPr>
              <a:t>В чем заключается смысл иконы? </a:t>
            </a:r>
          </a:p>
          <a:p>
            <a:pPr>
              <a:lnSpc>
                <a:spcPct val="90000"/>
              </a:lnSpc>
            </a:pPr>
            <a:endParaRPr lang="ru-RU" smtClean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rgbClr val="FFFF00"/>
                </a:solidFill>
              </a:rPr>
              <a:t>На каких образах Церковь основывает всю свою иконографию? </a:t>
            </a:r>
          </a:p>
          <a:p>
            <a:pPr>
              <a:lnSpc>
                <a:spcPct val="90000"/>
              </a:lnSpc>
            </a:pPr>
            <a:endParaRPr lang="ru-RU" smtClean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rgbClr val="FFFF00"/>
                </a:solidFill>
              </a:rPr>
              <a:t>Какие типы икон  Богородицы мы изучили?</a:t>
            </a:r>
          </a:p>
          <a:p>
            <a:pPr>
              <a:lnSpc>
                <a:spcPct val="90000"/>
              </a:lnSpc>
            </a:pPr>
            <a:endParaRPr lang="ru-RU" smtClean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rgbClr val="FFFF00"/>
                </a:solidFill>
              </a:rPr>
              <a:t>Кем были первые иконописцы на Руси?</a:t>
            </a:r>
          </a:p>
          <a:p>
            <a:pPr>
              <a:lnSpc>
                <a:spcPct val="90000"/>
              </a:lnSpc>
            </a:pPr>
            <a:endParaRPr lang="ru-RU" smtClean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r>
              <a:rPr lang="ru-RU" smtClean="0">
                <a:solidFill>
                  <a:srgbClr val="FFFF00"/>
                </a:solidFill>
              </a:rPr>
              <a:t>Какие природные материалы используются для создания икон?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21" name="Picture 5" descr="Картинка 12 из 5841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22703" y="26114"/>
            <a:ext cx="4679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3" name="Picture 7" descr="Картинка 1 из 6400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655630" y="26114"/>
            <a:ext cx="6103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4" name="Picture 8" descr="Картинка 7 из 58414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2611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6" name="Picture 10" descr="Картинка 63 из 64000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190928" y="3412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39" name="Picture 23" descr="Картинка 13 из 7460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422703" y="0"/>
            <a:ext cx="4371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ocument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50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3000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1116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000"/>
                            </p:stCondLst>
                            <p:childTnLst>
                              <p:par>
                                <p:cTn id="3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30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1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0"/>
                            </p:stCondLst>
                            <p:childTnLst>
                              <p:par>
                                <p:cTn id="4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0" fill="hold"/>
                                        <p:tgtEl>
                                          <p:spTgt spid="1116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5312"/>
          </a:xfrm>
        </p:spPr>
        <p:txBody>
          <a:bodyPr/>
          <a:lstStyle/>
          <a:p>
            <a:r>
              <a:rPr lang="ru-RU" sz="3600" i="1" dirty="0" smtClean="0">
                <a:solidFill>
                  <a:srgbClr val="FFFF00"/>
                </a:solidFill>
                <a:latin typeface="Slavianskiy" pitchFamily="82" charset="0"/>
              </a:rPr>
              <a:t>Домашнее задание </a:t>
            </a:r>
            <a:r>
              <a:rPr lang="ru-RU" sz="3600" dirty="0" smtClean="0">
                <a:solidFill>
                  <a:srgbClr val="FFFF00"/>
                </a:solidFill>
                <a:latin typeface="Slavianskiy" pitchFamily="82" charset="0"/>
              </a:rPr>
              <a:t>:</a:t>
            </a:r>
            <a:br>
              <a:rPr lang="ru-RU" sz="36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Slavianskiy" pitchFamily="82" charset="0"/>
              </a:rPr>
              <a:t>прочитать учебник -</a:t>
            </a:r>
            <a:br>
              <a:rPr lang="ru-RU" sz="36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600" dirty="0" smtClean="0">
                <a:solidFill>
                  <a:srgbClr val="FFFF00"/>
                </a:solidFill>
                <a:latin typeface="Slavianskiy" pitchFamily="82" charset="0"/>
              </a:rPr>
              <a:t>§ 1.4, стр. 53-56.</a:t>
            </a:r>
            <a:r>
              <a:rPr lang="ru-RU" sz="3600" dirty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z="3600" dirty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200" dirty="0">
                <a:solidFill>
                  <a:srgbClr val="FFFF00"/>
                </a:solidFill>
                <a:latin typeface="Slavianskiy" pitchFamily="82" charset="0"/>
              </a:rPr>
              <a:t>Индивидуальные задания </a:t>
            </a:r>
            <a: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  <a:t>учащимся - </a:t>
            </a:r>
            <a:r>
              <a:rPr lang="ru-RU" sz="3200" dirty="0">
                <a:solidFill>
                  <a:srgbClr val="FFFF00"/>
                </a:solidFill>
                <a:latin typeface="Slavianskiy" pitchFamily="82" charset="0"/>
              </a:rPr>
              <a:t>подготовка сообщений к следующему уроку по темам: </a:t>
            </a:r>
            <a:br>
              <a:rPr lang="ru-RU" sz="3200" dirty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  <a:t> - «Икона Божией Матери Казанская»,</a:t>
            </a:r>
            <a:b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  <a:t>_ «Икона Божией Матери «Знамение»,</a:t>
            </a:r>
            <a:b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3200" dirty="0" smtClean="0">
                <a:solidFill>
                  <a:srgbClr val="FFFF00"/>
                </a:solidFill>
                <a:latin typeface="Slavianskiy" pitchFamily="82" charset="0"/>
              </a:rPr>
              <a:t>- « Икона Божией Матери «Державная».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4"/>
          <p:cNvSpPr>
            <a:spLocks noGrp="1"/>
          </p:cNvSpPr>
          <p:nvPr>
            <p:ph type="title"/>
          </p:nvPr>
        </p:nvSpPr>
        <p:spPr>
          <a:xfrm>
            <a:off x="3708400" y="1125538"/>
            <a:ext cx="4978400" cy="4824412"/>
          </a:xfrm>
        </p:spPr>
        <p:txBody>
          <a:bodyPr/>
          <a:lstStyle/>
          <a:p>
            <a:r>
              <a:rPr lang="ru-RU" sz="4000" dirty="0" smtClean="0">
                <a:solidFill>
                  <a:srgbClr val="FFFF00"/>
                </a:solidFill>
                <a:latin typeface="Slavianskiy" pitchFamily="82" charset="0"/>
              </a:rPr>
              <a:t>Икона (с греческого «образ») — живописное изображение Бога, святых людей, используемое для молитвы.</a:t>
            </a:r>
          </a:p>
        </p:txBody>
      </p:sp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691873" y="1187935"/>
            <a:ext cx="27574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800" b="1" dirty="0">
                <a:solidFill>
                  <a:srgbClr val="FFFF00"/>
                </a:solidFill>
                <a:latin typeface="Slavianskiy"/>
                <a:ea typeface="+mj-ea"/>
                <a:cs typeface="+mj-cs"/>
              </a:rPr>
              <a:t>Спас</a:t>
            </a:r>
            <a:r>
              <a:rPr lang="ru-RU" sz="2800" dirty="0">
                <a:solidFill>
                  <a:srgbClr val="FFFF00"/>
                </a:solidFill>
                <a:latin typeface="Slavianskiy"/>
                <a:ea typeface="+mj-ea"/>
                <a:cs typeface="+mj-cs"/>
              </a:rPr>
              <a:t> </a:t>
            </a:r>
            <a:r>
              <a:rPr lang="ru-RU" sz="2800" b="1" dirty="0">
                <a:solidFill>
                  <a:srgbClr val="FFFF00"/>
                </a:solidFill>
                <a:latin typeface="Slavianskiy"/>
                <a:ea typeface="+mj-ea"/>
                <a:cs typeface="+mj-cs"/>
              </a:rPr>
              <a:t>Нерукотворный</a:t>
            </a:r>
            <a:r>
              <a:rPr lang="ru-RU" sz="2800" dirty="0">
                <a:solidFill>
                  <a:srgbClr val="000000"/>
                </a:solidFill>
                <a:latin typeface="Calibri"/>
                <a:ea typeface="+mj-ea"/>
                <a:cs typeface="+mj-cs"/>
              </a:rPr>
              <a:t> 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17411" name="Picture 2" descr="Картинка 4 из 5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1916113"/>
            <a:ext cx="3222625" cy="4027487"/>
          </a:xfrm>
          <a:prstGeom prst="rect">
            <a:avLst/>
          </a:prstGeom>
          <a:noFill/>
          <a:ln w="57150">
            <a:solidFill>
              <a:srgbClr val="FFC000"/>
            </a:solidFill>
            <a:miter lim="800000"/>
            <a:headEnd/>
            <a:tailEnd/>
          </a:ln>
        </p:spPr>
      </p:pic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900113" y="333375"/>
            <a:ext cx="7343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u="sng">
                <a:solidFill>
                  <a:srgbClr val="E5AE23"/>
                </a:solidFill>
                <a:latin typeface="Slavianskiy" pitchFamily="82" charset="0"/>
              </a:rPr>
              <a:t>1. Значение иконы.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1212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dirty="0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dirty="0" smtClean="0">
                <a:solidFill>
                  <a:srgbClr val="FFFF00"/>
                </a:solidFill>
                <a:latin typeface="Slavianskiy" pitchFamily="82" charset="0"/>
              </a:rPr>
              <a:t>«Смысл иконы таинственен ... смысл иконы -</a:t>
            </a:r>
            <a:r>
              <a:rPr lang="ru-RU" sz="4800" dirty="0" smtClean="0"/>
              <a:t>  </a:t>
            </a:r>
            <a:r>
              <a:rPr lang="ru-RU" dirty="0" smtClean="0">
                <a:solidFill>
                  <a:srgbClr val="FFFF00"/>
                </a:solidFill>
                <a:latin typeface="Slavianskiy" pitchFamily="82" charset="0"/>
              </a:rPr>
              <a:t>чудотворение».</a:t>
            </a:r>
            <a:r>
              <a:rPr lang="ru-RU" dirty="0" smtClean="0"/>
              <a:t> </a:t>
            </a:r>
            <a:r>
              <a:rPr lang="ru-RU" sz="4800" dirty="0" smtClean="0"/>
              <a:t>               </a:t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                                </a:t>
            </a:r>
            <a:r>
              <a:rPr lang="ru-RU" sz="3600" dirty="0" smtClean="0">
                <a:solidFill>
                  <a:srgbClr val="FFFF00"/>
                </a:solidFill>
                <a:latin typeface="Slavianskiy" pitchFamily="82" charset="0"/>
              </a:rPr>
              <a:t>Н. М. </a:t>
            </a:r>
            <a:r>
              <a:rPr lang="ru-RU" sz="3600" dirty="0" err="1" smtClean="0">
                <a:solidFill>
                  <a:srgbClr val="FFFF00"/>
                </a:solidFill>
                <a:latin typeface="Slavianskiy" pitchFamily="82" charset="0"/>
              </a:rPr>
              <a:t>Тарабукин</a:t>
            </a:r>
            <a:r>
              <a:rPr lang="ru-RU" sz="4800" dirty="0" smtClean="0"/>
              <a:t> </a:t>
            </a:r>
          </a:p>
        </p:txBody>
      </p:sp>
      <p:sp>
        <p:nvSpPr>
          <p:cNvPr id="18434" name="Rectangle 6"/>
          <p:cNvSpPr>
            <a:spLocks noChangeArrowheads="1"/>
          </p:cNvSpPr>
          <p:nvPr/>
        </p:nvSpPr>
        <p:spPr bwMode="auto">
          <a:xfrm>
            <a:off x="900113" y="333375"/>
            <a:ext cx="741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u="sng">
                <a:solidFill>
                  <a:srgbClr val="E5AE23"/>
                </a:solidFill>
                <a:latin typeface="Slavianskiy" pitchFamily="82" charset="0"/>
              </a:rPr>
              <a:t>1. Значение иконы.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50"/>
          </a:xfrm>
        </p:spPr>
        <p:txBody>
          <a:bodyPr/>
          <a:lstStyle/>
          <a:p>
            <a:r>
              <a:rPr lang="ru-RU" smtClean="0">
                <a:solidFill>
                  <a:srgbClr val="FFFF00"/>
                </a:solidFill>
                <a:latin typeface="Slavianskiy" pitchFamily="82" charset="0"/>
              </a:rPr>
              <a:t/>
            </a:r>
            <a:br>
              <a:rPr lang="ru-RU" smtClean="0">
                <a:solidFill>
                  <a:srgbClr val="FFFF00"/>
                </a:solidFill>
                <a:latin typeface="Slavianskiy" pitchFamily="82" charset="0"/>
              </a:rPr>
            </a:br>
            <a:r>
              <a:rPr lang="ru-RU" sz="4000" smtClean="0">
                <a:solidFill>
                  <a:srgbClr val="FFFF00"/>
                </a:solidFill>
                <a:latin typeface="Slavianskiy" pitchFamily="82" charset="0"/>
              </a:rPr>
              <a:t>Почему православные люди верят в то, что </a:t>
            </a:r>
            <a:r>
              <a:rPr lang="ru-RU" sz="4000" b="1" u="sng" smtClean="0">
                <a:solidFill>
                  <a:srgbClr val="FFFF00"/>
                </a:solidFill>
                <a:latin typeface="Slavianskiy" pitchFamily="82" charset="0"/>
              </a:rPr>
              <a:t>икона</a:t>
            </a:r>
            <a:r>
              <a:rPr lang="ru-RU" sz="4000" smtClean="0">
                <a:solidFill>
                  <a:srgbClr val="FFFF00"/>
                </a:solidFill>
                <a:latin typeface="Slavianskiy" pitchFamily="82" charset="0"/>
              </a:rPr>
              <a:t> может быть </a:t>
            </a:r>
            <a:r>
              <a:rPr lang="ru-RU" sz="4000" b="1" u="sng" smtClean="0">
                <a:solidFill>
                  <a:srgbClr val="FFFF00"/>
                </a:solidFill>
                <a:latin typeface="Slavianskiy" pitchFamily="82" charset="0"/>
              </a:rPr>
              <a:t>чудотворной</a:t>
            </a:r>
            <a:r>
              <a:rPr lang="ru-RU" sz="4000" b="1" smtClean="0">
                <a:solidFill>
                  <a:srgbClr val="FFFF00"/>
                </a:solidFill>
                <a:latin typeface="Slavianskiy" pitchFamily="82" charset="0"/>
              </a:rPr>
              <a:t>,</a:t>
            </a:r>
            <a:r>
              <a:rPr lang="ru-RU" sz="4000" smtClean="0">
                <a:solidFill>
                  <a:srgbClr val="FFFF00"/>
                </a:solidFill>
                <a:latin typeface="Slavianskiy" pitchFamily="82" charset="0"/>
              </a:rPr>
              <a:t> творить чудеса: избавлять от горестей и напастей, лечить, помогать верующему человеку?</a:t>
            </a:r>
            <a:r>
              <a:rPr lang="ru-RU" smtClean="0"/>
              <a:t> </a:t>
            </a:r>
          </a:p>
        </p:txBody>
      </p: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1187450" y="333375"/>
            <a:ext cx="6769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u="sng">
                <a:solidFill>
                  <a:srgbClr val="E5AE23"/>
                </a:solidFill>
                <a:latin typeface="Slavianskiy" pitchFamily="82" charset="0"/>
              </a:rPr>
              <a:t>1. Значение иконы.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Grp="1"/>
          </p:cNvSpPr>
          <p:nvPr>
            <p:ph type="title"/>
          </p:nvPr>
        </p:nvSpPr>
        <p:spPr>
          <a:xfrm>
            <a:off x="250825" y="274638"/>
            <a:ext cx="8435975" cy="2794000"/>
          </a:xfrm>
        </p:spPr>
        <p:txBody>
          <a:bodyPr/>
          <a:lstStyle/>
          <a:p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>Икона помогает верующему в молитве и является как бы «окном» в духовный мир, «проводником» к Богу.</a:t>
            </a:r>
            <a:r>
              <a:rPr lang="ru-RU" smtClean="0"/>
              <a:t> </a:t>
            </a:r>
          </a:p>
        </p:txBody>
      </p:sp>
      <p:pic>
        <p:nvPicPr>
          <p:cNvPr id="20482" name="Picture 6" descr="Картинка 1 из 234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79638" y="2770188"/>
            <a:ext cx="5113337" cy="3932237"/>
          </a:xfrm>
          <a:prstGeom prst="rect">
            <a:avLst/>
          </a:prstGeom>
          <a:noFill/>
          <a:ln w="38100">
            <a:solidFill>
              <a:srgbClr val="CCFFC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Grp="1"/>
          </p:cNvSpPr>
          <p:nvPr>
            <p:ph type="title"/>
          </p:nvPr>
        </p:nvSpPr>
        <p:spPr>
          <a:xfrm>
            <a:off x="684213" y="260350"/>
            <a:ext cx="7786687" cy="2305050"/>
          </a:xfrm>
        </p:spPr>
        <p:txBody>
          <a:bodyPr/>
          <a:lstStyle/>
          <a:p>
            <a:r>
              <a:rPr lang="ru-RU" sz="3600" smtClean="0">
                <a:solidFill>
                  <a:srgbClr val="FFFF00"/>
                </a:solidFill>
                <a:latin typeface="Slavianskiy" pitchFamily="82" charset="0"/>
              </a:rPr>
              <a:t>Христиане почитают иконы, выражая этим свои чувства к Богу, к Богородице, к святым людям. </a:t>
            </a:r>
            <a:endParaRPr lang="ru-RU" smtClean="0"/>
          </a:p>
        </p:txBody>
      </p:sp>
      <p:pic>
        <p:nvPicPr>
          <p:cNvPr id="21506" name="Picture 8" descr="Картинка 26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35150" y="2708275"/>
            <a:ext cx="5688013" cy="3692525"/>
          </a:xfrm>
          <a:prstGeom prst="rect">
            <a:avLst/>
          </a:prstGeom>
          <a:noFill/>
          <a:ln w="38100">
            <a:solidFill>
              <a:srgbClr val="FF99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991</TotalTime>
  <Words>608</Words>
  <Application>Microsoft Office PowerPoint</Application>
  <PresentationFormat>Экран (4:3)</PresentationFormat>
  <Paragraphs>103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Учебный предмет  «Православная культура» Тема урока : «Икона  в православной культуре».</vt:lpstr>
      <vt:lpstr>Слайд 2</vt:lpstr>
      <vt:lpstr>О чём стихотворение                      А.Н. Майкова ?</vt:lpstr>
      <vt:lpstr>1. Значение иконы.</vt:lpstr>
      <vt:lpstr>Икона (с греческого «образ») — живописное изображение Бога, святых людей, используемое для молитвы.</vt:lpstr>
      <vt:lpstr> «Смысл иконы таинственен ... смысл иконы -  чудотворение».                                                  Н. М. Тарабукин </vt:lpstr>
      <vt:lpstr> Почему православные люди верят в то, что икона может быть чудотворной, творить чудеса: избавлять от горестей и напастей, лечить, помогать верующему человеку? </vt:lpstr>
      <vt:lpstr>Икона помогает верующему в молитве и является как бы «окном» в духовный мир, «проводником» к Богу. </vt:lpstr>
      <vt:lpstr>Христиане почитают иконы, выражая этим свои чувства к Богу, к Богородице, к святым людям. </vt:lpstr>
      <vt:lpstr>Икона и молитва неотделимы друг от друга,  на икону не смотрят, на нее молятся.</vt:lpstr>
      <vt:lpstr>Если верующие получают поддержку и помощь после молитвы перед иконой, то она почитается верующими чудотворной. </vt:lpstr>
      <vt:lpstr>Итак, что же такое икона? Дайте определение этого слова.  - Почему иконы считаются чудотворными?</vt:lpstr>
      <vt:lpstr>«Благодать - Божественная сила, энергия, которая даруется человеку для преодоления грехов, очищения души от зла».</vt:lpstr>
      <vt:lpstr>2. Основные типы икон. </vt:lpstr>
      <vt:lpstr> Рождество Христово </vt:lpstr>
      <vt:lpstr>Основные типы икон:   - Иисуса Христа  - Богородицы Марии - Православных праздников - Святых </vt:lpstr>
      <vt:lpstr>Иконография — устойчивая традиция иконописи,  изображения лиц и событий, принятая в Церкви.</vt:lpstr>
      <vt:lpstr>Спас Нерукотворный </vt:lpstr>
      <vt:lpstr>Самостоятельная работа школьников с материалами хрестоматии из мультимедийного приложения.  Подготовка ответов на вопросы:   - Как появилось первое нерукотворное изображение Иисуса Христа?  - Как оно повлияло на царя Эдессы Авгаря? </vt:lpstr>
      <vt:lpstr>29 августа по новому стилю отмечается праздник:   Перенесение в 944 году Нерукотворного Образа Господа Иисуса Христа из города Эдессы в Константинополь. </vt:lpstr>
      <vt:lpstr>Спас Нерукотворный — первое изображение Иисуса Христа, созданное Им Самим.</vt:lpstr>
      <vt:lpstr>4. Иконография Богородицы.</vt:lpstr>
      <vt:lpstr>4. Иконография Богородицы.</vt:lpstr>
      <vt:lpstr> Святой Апостол Лука  </vt:lpstr>
      <vt:lpstr>«Благодать Родившегося от Меня и Моя милость с сими иконами да будет!» </vt:lpstr>
      <vt:lpstr>Православные христиане выражают любовь к Богородице -  почитанием Её   святых икон,  -  построением храмов в Её честь,  -  церковными празднествами в память Ее благодеяний.</vt:lpstr>
      <vt:lpstr>Богородица Владимирская</vt:lpstr>
      <vt:lpstr> Владимир, Успенский собор.  </vt:lpstr>
      <vt:lpstr>Сретенский мужской монастырь.</vt:lpstr>
      <vt:lpstr>Улица  Сретенка.</vt:lpstr>
      <vt:lpstr>Третьяковская галерея. </vt:lpstr>
      <vt:lpstr>  - Кто написал первую икону Божией Матери?  - Почему он решил написать иконы Божией Матери? - Как выражают христиане свою любовь к Богородице? - Откуда была привезена Владимирская икона Божией Матери? - Почему она получила такое название на Руси? - Где сейчас хранится Владимирская икона Божией Матери?</vt:lpstr>
      <vt:lpstr>Панахранта - Всецарица. На перстоле. </vt:lpstr>
      <vt:lpstr>Слайд 34</vt:lpstr>
      <vt:lpstr>Слайд 35</vt:lpstr>
      <vt:lpstr>Икона  Божией  Матери  Владимирская</vt:lpstr>
      <vt:lpstr>Богоматерь Великая Панагия</vt:lpstr>
      <vt:lpstr> Смоленская икона Божией Матери  </vt:lpstr>
      <vt:lpstr>Киево-Печерская икона Успения Пресвятой Богородицы</vt:lpstr>
      <vt:lpstr>Слайд 40</vt:lpstr>
      <vt:lpstr>Слайд 41</vt:lpstr>
      <vt:lpstr>Слайд 42</vt:lpstr>
      <vt:lpstr> 5. Икона в русской культуре.  Внимательно просмотрите текст учебника с последнего абзаца на стр. 49 и стр.50 и найдите ответы  на вопросы:  </vt:lpstr>
      <vt:lpstr>Слайд 44</vt:lpstr>
      <vt:lpstr>Слайд 45</vt:lpstr>
      <vt:lpstr>Домашнее задание : прочитать учебник - § 1.4, стр. 53-56. Индивидуальные задания учащимся - подготовка сообщений к следующему уроку по темам:   - «Икона Божией Матери Казанская», _ «Икона Божией Матери «Знамение», - « Икона Божией Матери «Державная».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Православие в русской культуре  Тема урока : «Иконопись Руси»</dc:title>
  <dc:creator>user</dc:creator>
  <cp:lastModifiedBy>re</cp:lastModifiedBy>
  <cp:revision>59</cp:revision>
  <dcterms:modified xsi:type="dcterms:W3CDTF">2014-03-04T21:53:56Z</dcterms:modified>
</cp:coreProperties>
</file>