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6" r:id="rId2"/>
    <p:sldMasterId id="2147483718" r:id="rId3"/>
  </p:sldMasterIdLst>
  <p:sldIdLst>
    <p:sldId id="256" r:id="rId4"/>
    <p:sldId id="273" r:id="rId5"/>
    <p:sldId id="257" r:id="rId6"/>
    <p:sldId id="266" r:id="rId7"/>
    <p:sldId id="258" r:id="rId8"/>
    <p:sldId id="259" r:id="rId9"/>
    <p:sldId id="260" r:id="rId10"/>
    <p:sldId id="261" r:id="rId11"/>
    <p:sldId id="262" r:id="rId12"/>
    <p:sldId id="263" r:id="rId13"/>
    <p:sldId id="274" r:id="rId14"/>
    <p:sldId id="267" r:id="rId15"/>
    <p:sldId id="268" r:id="rId16"/>
    <p:sldId id="275" r:id="rId17"/>
    <p:sldId id="269" r:id="rId18"/>
    <p:sldId id="270" r:id="rId19"/>
    <p:sldId id="271" r:id="rId20"/>
    <p:sldId id="276" r:id="rId21"/>
    <p:sldId id="272" r:id="rId22"/>
    <p:sldId id="26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5400" b="1" kern="1200">
        <a:solidFill>
          <a:srgbClr val="8A0000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A0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728" autoAdjust="0"/>
  </p:normalViewPr>
  <p:slideViewPr>
    <p:cSldViewPr>
      <p:cViewPr varScale="1">
        <p:scale>
          <a:sx n="45" d="100"/>
          <a:sy n="45" d="100"/>
        </p:scale>
        <p:origin x="-10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66242-9BFE-4C47-876E-C49052F1BA45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2ACD8-CF02-40C3-8A9C-5F6F3763B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5218C-83E2-4842-9E2D-1B5887E6AD65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A6DE8-AA51-4C02-A710-2C3598098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E4FAA-0105-4F74-84E3-C52CBC355892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5FBDC-86F7-4852-8F98-4C2EAE95E9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F5732-8C8C-4177-AFF0-DD2722BA560B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64F16-468E-4FAE-BC43-7394A1E0D0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C04FB-5041-443B-B5AC-55A68671C9A0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0062D-A2F3-4A13-94DC-E85402746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C89A7-11D5-4FE7-86A1-FD6B9ADF4658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D4203-01F4-4F2A-93CD-5745C37F6C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18E2E-5BD1-456F-B28A-6E84788C526D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DDBB5-B0EF-487A-A5E7-2B4D45167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D1562-FBC2-4751-B15E-FBADD0BB2B9F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67F38-09B1-46A6-9456-D5939821A3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E4810-A2A2-4816-BE19-09D02513CE3C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E1D-CEC8-4097-A229-FDF3D993D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08F56-6073-4BBC-892B-1FD8AA0A1D23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70EE-AEBB-4EB4-AC57-75502AC00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8EC72-8442-4033-A23A-45B189FC2AB6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EC5FD-D37C-4459-9524-4A7306740C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2AFF1-6449-4CD5-AB9B-67165000794F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0A601-2DB7-4CE1-9F5A-F3D15330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D06BE-B0D6-45CE-8182-06538AE15CE4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FB0DA-00BF-4E62-A018-942D19607F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A3A12-2F2D-4389-B2B0-0EA4531C120C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4FB4A-C8FE-46B7-B961-8596F9A76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1A9A3-39C5-478C-9BEC-E262A02E4385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8D347-DA0A-4880-9D34-8941F8F34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CE24E-5757-4AC8-BD41-F0F299EA3F68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334A8-E800-4C5B-B8DD-1A3DA8026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061FA-D428-4896-AE16-0C796D7B9C9F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FA086-D33C-4AAB-B975-41500E07B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A7325-0866-40D3-8C13-8F832772056B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7728F-C251-4FDF-A254-5A7D8FEB8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BCB65-E22F-4B00-855F-35A14C403CBE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9F37E-897B-4CA7-B12C-F2267D549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4A3D0-E1FD-454E-B38E-6101FEC4B593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8766E-4DA1-4EFF-92A8-E1B605DF3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E05A9-E8D0-4A4C-840D-094DEA2CD021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98917-9915-4389-A719-54A39593E0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FDD01-30CC-4C14-BFD4-13986EA70920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177B2-BA45-4562-971D-E426BFF7D4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B9853-D05E-4764-9C37-77E1E7739EDC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8C4F-61E2-4C18-BC15-89395B760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F0146-3489-4A44-8837-EC61156B5CEA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E95E5-1221-47DD-AC99-AE7FB77F7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9A923-5873-476D-B1DA-F0BDF078C62C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E7278-C1F1-44B2-A740-4CC79A52D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7FFC8-A1BD-49D9-A51E-9A1D4778FBF8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006F3-EDBC-4009-A98C-A225A3784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FDC5D-D999-4042-9F9F-A76272E91189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EEBF9-B5DE-4024-9A69-CD52CE93F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4EC07-E720-4F30-B7C9-871EC7DB359F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33866-4C29-432B-89AC-736B5B080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224AD-A056-4E43-B9D5-65A2D908EDA0}" type="datetimeFigureOut">
              <a:rPr lang="en-US"/>
              <a:pPr>
                <a:defRPr/>
              </a:pPr>
              <a:t>3/5/2014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842D2-F552-45AD-84F2-18B6E7E2C20C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7880B-E619-40D0-91F0-32B8615792C9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F6F17-6FBF-4ED3-AD43-96226A1F7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4871F-5A9F-481C-86FC-4C652A9AAF39}" type="datetimeFigureOut">
              <a:rPr lang="en-US"/>
              <a:pPr>
                <a:defRPr/>
              </a:pPr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82D2-E28B-4194-8400-D208123C2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ARedslide.jpg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6E98DB-7747-4002-B2D6-98258443BA6E}" type="datetimeFigureOut">
              <a:rPr lang="en-US"/>
              <a:pPr>
                <a:defRPr/>
              </a:pPr>
              <a:t>3/5/2014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6813BF-338C-4C77-9837-E90198709646}" type="slidenum">
              <a:rPr lang="en-US"/>
              <a:pPr>
                <a:defRPr/>
              </a:pPr>
              <a:t>‹#›</a:t>
            </a:fld>
            <a:endParaRPr lang="en-US" sz="10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ru-RU" sz="4400" b="1" kern="1200">
          <a:solidFill>
            <a:srgbClr val="17375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17375E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92DF3D0-B2DE-43E7-B244-C7531B6626A3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9E7380F-AF47-41CF-9703-E2638A6F3C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98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98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7988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8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8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8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8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8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8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9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89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1130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130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7989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89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89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7989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7989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7989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grpSp>
            <p:nvGrpSpPr>
              <p:cNvPr id="1130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7990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0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1127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7991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991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1127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127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7991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grpSp>
            <p:nvGrpSpPr>
              <p:cNvPr id="1128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7991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1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2" y="328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1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2" y="178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1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2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1" y="893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2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2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2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7992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1" y="138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7992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39" r:id="rId2"/>
    <p:sldLayoutId id="2147483738" r:id="rId3"/>
    <p:sldLayoutId id="2147483737" r:id="rId4"/>
    <p:sldLayoutId id="2147483736" r:id="rId5"/>
    <p:sldLayoutId id="2147483735" r:id="rId6"/>
    <p:sldLayoutId id="2147483734" r:id="rId7"/>
    <p:sldLayoutId id="2147483733" r:id="rId8"/>
    <p:sldLayoutId id="2147483732" r:id="rId9"/>
    <p:sldLayoutId id="2147483731" r:id="rId10"/>
    <p:sldLayoutId id="21474837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B53713E-5E49-478B-831F-26AD9D83DE30}" type="datetimeFigureOut">
              <a:rPr lang="en-US"/>
              <a:pPr>
                <a:defRPr/>
              </a:pPr>
              <a:t>3/5/2014</a:t>
            </a:fld>
            <a:endParaRPr lang="ru-RU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926482A-7B71-4DD8-8A58-21FAC2513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192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192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1800" b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356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8193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3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2358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358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8194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4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4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8194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194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194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grpSp>
            <p:nvGrpSpPr>
              <p:cNvPr id="2359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8194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5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2356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8195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95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2356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356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8196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grpSp>
            <p:nvGrpSpPr>
              <p:cNvPr id="2356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8196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6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2" y="328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6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2" y="178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6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6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1" y="893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6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2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7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8197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1" y="138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 sz="1800" b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8197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tx1"/>
                </a:solidFill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9" r:id="rId2"/>
    <p:sldLayoutId id="2147483748" r:id="rId3"/>
    <p:sldLayoutId id="2147483747" r:id="rId4"/>
    <p:sldLayoutId id="2147483746" r:id="rId5"/>
    <p:sldLayoutId id="2147483745" r:id="rId6"/>
    <p:sldLayoutId id="2147483744" r:id="rId7"/>
    <p:sldLayoutId id="2147483743" r:id="rId8"/>
    <p:sldLayoutId id="2147483742" r:id="rId9"/>
    <p:sldLayoutId id="2147483741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5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3"/>
          <p:cNvSpPr txBox="1">
            <a:spLocks noChangeArrowheads="1"/>
          </p:cNvSpPr>
          <p:nvPr/>
        </p:nvSpPr>
        <p:spPr bwMode="auto">
          <a:xfrm>
            <a:off x="4500563" y="5429250"/>
            <a:ext cx="42148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Презентация учителя начальных классов ГОУ ЦО №1445 </a:t>
            </a:r>
          </a:p>
          <a:p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Гранкиной Г. А.</a:t>
            </a:r>
          </a:p>
        </p:txBody>
      </p:sp>
      <p:sp>
        <p:nvSpPr>
          <p:cNvPr id="35843" name="WordArt 6"/>
          <p:cNvSpPr>
            <a:spLocks noChangeArrowheads="1" noChangeShapeType="1" noTextEdit="1"/>
          </p:cNvSpPr>
          <p:nvPr/>
        </p:nvSpPr>
        <p:spPr bwMode="auto">
          <a:xfrm>
            <a:off x="1403350" y="908050"/>
            <a:ext cx="6481763" cy="316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Bolero script"/>
              </a:rPr>
              <a:t>Русский язык </a:t>
            </a:r>
          </a:p>
          <a:p>
            <a:pPr algn="ctr"/>
            <a:r>
              <a:rPr lang="ru-RU" sz="3600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Bolero script"/>
              </a:rPr>
              <a:t>4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2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Прямоугольник 3"/>
          <p:cNvSpPr>
            <a:spLocks noChangeArrowheads="1"/>
          </p:cNvSpPr>
          <p:nvPr/>
        </p:nvSpPr>
        <p:spPr bwMode="auto">
          <a:xfrm>
            <a:off x="1071563" y="2000250"/>
            <a:ext cx="8001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0">
                <a:solidFill>
                  <a:schemeClr val="tx1"/>
                </a:solidFill>
                <a:latin typeface="Calibri" pitchFamily="34" charset="0"/>
              </a:rPr>
              <a:t>,,</a:t>
            </a:r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059" name="Содержимое 4"/>
          <p:cNvSpPr>
            <a:spLocks noGrp="1"/>
          </p:cNvSpPr>
          <p:nvPr>
            <p:ph idx="4294967295"/>
          </p:nvPr>
        </p:nvSpPr>
        <p:spPr>
          <a:xfrm>
            <a:off x="500063" y="3071813"/>
            <a:ext cx="8401050" cy="1555750"/>
          </a:xfrm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ru-RU" sz="9600" smtClean="0"/>
              <a:t>?     !    …       .</a:t>
            </a:r>
          </a:p>
        </p:txBody>
      </p:sp>
      <p:sp>
        <p:nvSpPr>
          <p:cNvPr id="45060" name="Прямоугольник 5"/>
          <p:cNvSpPr>
            <a:spLocks noChangeArrowheads="1"/>
          </p:cNvSpPr>
          <p:nvPr/>
        </p:nvSpPr>
        <p:spPr bwMode="auto">
          <a:xfrm>
            <a:off x="3357563" y="1928813"/>
            <a:ext cx="8001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0">
                <a:solidFill>
                  <a:schemeClr val="tx1"/>
                </a:solidFill>
                <a:latin typeface="Calibri" pitchFamily="34" charset="0"/>
              </a:rPr>
              <a:t>,,</a:t>
            </a:r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061" name="Прямоугольник 6"/>
          <p:cNvSpPr>
            <a:spLocks noChangeArrowheads="1"/>
          </p:cNvSpPr>
          <p:nvPr/>
        </p:nvSpPr>
        <p:spPr bwMode="auto">
          <a:xfrm>
            <a:off x="5500688" y="1928813"/>
            <a:ext cx="8001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0">
                <a:solidFill>
                  <a:schemeClr val="tx1"/>
                </a:solidFill>
                <a:latin typeface="Calibri" pitchFamily="34" charset="0"/>
              </a:rPr>
              <a:t>,,</a:t>
            </a:r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062" name="Прямоугольник 7"/>
          <p:cNvSpPr>
            <a:spLocks noChangeArrowheads="1"/>
          </p:cNvSpPr>
          <p:nvPr/>
        </p:nvSpPr>
        <p:spPr bwMode="auto">
          <a:xfrm>
            <a:off x="7429500" y="1928813"/>
            <a:ext cx="8001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9600" b="0">
                <a:solidFill>
                  <a:schemeClr val="tx1"/>
                </a:solidFill>
                <a:latin typeface="Calibri" pitchFamily="34" charset="0"/>
              </a:rPr>
              <a:t>,,</a:t>
            </a:r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85750" y="2357438"/>
            <a:ext cx="1714500" cy="2786062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484438" y="2349500"/>
            <a:ext cx="1714500" cy="2786063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643438" y="2349500"/>
            <a:ext cx="1714500" cy="2786063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7092950" y="2349500"/>
            <a:ext cx="1714500" cy="2786063"/>
          </a:xfrm>
          <a:prstGeom prst="rect">
            <a:avLst/>
          </a:prstGeom>
          <a:noFill/>
          <a:ln w="38100" algn="ctr">
            <a:solidFill>
              <a:srgbClr val="008000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2" name="Picture 6" descr="962cb9b62d5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19250" y="0"/>
            <a:ext cx="58293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5" descr="1368274413_sk-tsar-saltan-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94000" y="2095500"/>
            <a:ext cx="6350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250825" y="188913"/>
            <a:ext cx="5616575" cy="3743325"/>
          </a:xfrm>
          <a:prstGeom prst="wedgeEllipseCallout">
            <a:avLst>
              <a:gd name="adj1" fmla="val 46861"/>
              <a:gd name="adj2" fmla="val 58866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2800">
                <a:solidFill>
                  <a:schemeClr val="tx1"/>
                </a:solidFill>
              </a:rPr>
              <a:t>Как бы здесь на двор окошко</a:t>
            </a:r>
          </a:p>
          <a:p>
            <a:pPr algn="ctr" eaLnBrk="0" hangingPunct="0"/>
            <a:r>
              <a:rPr lang="ru-RU" sz="2800">
                <a:solidFill>
                  <a:schemeClr val="tx1"/>
                </a:solidFill>
              </a:rPr>
              <a:t>нам проделать? Молвил он</a:t>
            </a:r>
          </a:p>
          <a:p>
            <a:pPr algn="ctr" eaLnBrk="0" hangingPunct="0"/>
            <a:r>
              <a:rPr lang="ru-RU" sz="2800">
                <a:solidFill>
                  <a:schemeClr val="tx1"/>
                </a:solidFill>
              </a:rPr>
              <a:t>вышиб дно и вышел вон.</a:t>
            </a:r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250825" y="188913"/>
            <a:ext cx="5616575" cy="3743325"/>
          </a:xfrm>
          <a:prstGeom prst="wedgeEllipseCallout">
            <a:avLst>
              <a:gd name="adj1" fmla="val 46861"/>
              <a:gd name="adj2" fmla="val 58866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2800">
                <a:solidFill>
                  <a:schemeClr val="tx1"/>
                </a:solidFill>
              </a:rPr>
              <a:t>«Как бы здесь на двор окошко</a:t>
            </a:r>
          </a:p>
          <a:p>
            <a:pPr algn="ctr" eaLnBrk="0" hangingPunct="0"/>
            <a:r>
              <a:rPr lang="ru-RU" sz="2800">
                <a:solidFill>
                  <a:schemeClr val="tx1"/>
                </a:solidFill>
              </a:rPr>
              <a:t>нам проделать?» - молвил он,</a:t>
            </a:r>
          </a:p>
          <a:p>
            <a:pPr algn="ctr" eaLnBrk="0" hangingPunct="0"/>
            <a:r>
              <a:rPr lang="ru-RU" sz="2800">
                <a:solidFill>
                  <a:schemeClr val="tx1"/>
                </a:solidFill>
              </a:rPr>
              <a:t>вышиб дно и вышел вон.</a:t>
            </a:r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0" y="4221163"/>
            <a:ext cx="2771775" cy="2636837"/>
          </a:xfrm>
          <a:prstGeom prst="ellips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>
                <a:solidFill>
                  <a:srgbClr val="000066"/>
                </a:solidFill>
              </a:rPr>
              <a:t>«П?»-а.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  <p:bldP spid="45063" grpId="0" animBg="1"/>
      <p:bldP spid="450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4" descr="cs7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25400"/>
            <a:ext cx="9144000" cy="690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4" descr="403309_1_o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250825" y="4292600"/>
            <a:ext cx="8604250" cy="25654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4000">
                <a:solidFill>
                  <a:srgbClr val="000066"/>
                </a:solidFill>
              </a:rPr>
              <a:t>И ответ д…ржать в…лит чем </a:t>
            </a:r>
          </a:p>
          <a:p>
            <a:pPr algn="ctr" eaLnBrk="0" hangingPunct="0"/>
            <a:r>
              <a:rPr lang="ru-RU" sz="4000">
                <a:solidFill>
                  <a:srgbClr val="000066"/>
                </a:solidFill>
              </a:rPr>
              <a:t>вы, гости, торг в…дёте </a:t>
            </a:r>
          </a:p>
          <a:p>
            <a:pPr algn="ctr" eaLnBrk="0" hangingPunct="0"/>
            <a:r>
              <a:rPr lang="ru-RU" sz="4000">
                <a:solidFill>
                  <a:srgbClr val="000066"/>
                </a:solidFill>
              </a:rPr>
              <a:t>и куда т…перь плывёте?</a:t>
            </a:r>
          </a:p>
        </p:txBody>
      </p:sp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250825" y="4292600"/>
            <a:ext cx="8604250" cy="25654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4000">
                <a:solidFill>
                  <a:srgbClr val="000066"/>
                </a:solidFill>
              </a:rPr>
              <a:t>И ответ д</a:t>
            </a:r>
            <a:r>
              <a:rPr lang="ru-RU" sz="4000"/>
              <a:t>е</a:t>
            </a:r>
            <a:r>
              <a:rPr lang="ru-RU" sz="4000">
                <a:solidFill>
                  <a:srgbClr val="000066"/>
                </a:solidFill>
              </a:rPr>
              <a:t>ржать в</a:t>
            </a:r>
            <a:r>
              <a:rPr lang="ru-RU" sz="4000"/>
              <a:t>е</a:t>
            </a:r>
            <a:r>
              <a:rPr lang="ru-RU" sz="4000">
                <a:solidFill>
                  <a:srgbClr val="000066"/>
                </a:solidFill>
              </a:rPr>
              <a:t>лит</a:t>
            </a:r>
            <a:r>
              <a:rPr lang="ru-RU" sz="4000"/>
              <a:t>:</a:t>
            </a:r>
            <a:r>
              <a:rPr lang="ru-RU" sz="4000">
                <a:solidFill>
                  <a:srgbClr val="000066"/>
                </a:solidFill>
              </a:rPr>
              <a:t> </a:t>
            </a:r>
            <a:r>
              <a:rPr lang="ru-RU" sz="4000"/>
              <a:t>«</a:t>
            </a:r>
            <a:r>
              <a:rPr lang="ru-RU" sz="4000">
                <a:solidFill>
                  <a:srgbClr val="000066"/>
                </a:solidFill>
              </a:rPr>
              <a:t>Чем </a:t>
            </a:r>
          </a:p>
          <a:p>
            <a:pPr algn="ctr" eaLnBrk="0" hangingPunct="0"/>
            <a:r>
              <a:rPr lang="ru-RU" sz="4000">
                <a:solidFill>
                  <a:srgbClr val="000066"/>
                </a:solidFill>
              </a:rPr>
              <a:t>вы, гости, торг в</a:t>
            </a:r>
            <a:r>
              <a:rPr lang="ru-RU" sz="4000"/>
              <a:t>е</a:t>
            </a:r>
            <a:r>
              <a:rPr lang="ru-RU" sz="4000">
                <a:solidFill>
                  <a:srgbClr val="000066"/>
                </a:solidFill>
              </a:rPr>
              <a:t>дёте </a:t>
            </a:r>
          </a:p>
          <a:p>
            <a:pPr algn="ctr" eaLnBrk="0" hangingPunct="0"/>
            <a:r>
              <a:rPr lang="ru-RU" sz="4000">
                <a:solidFill>
                  <a:srgbClr val="000066"/>
                </a:solidFill>
              </a:rPr>
              <a:t>и куда т</a:t>
            </a:r>
            <a:r>
              <a:rPr lang="ru-RU" sz="4000"/>
              <a:t>е</a:t>
            </a:r>
            <a:r>
              <a:rPr lang="ru-RU" sz="4000">
                <a:solidFill>
                  <a:srgbClr val="000066"/>
                </a:solidFill>
              </a:rPr>
              <a:t>перь плывёте?</a:t>
            </a:r>
            <a:r>
              <a:rPr lang="ru-RU" sz="4000"/>
              <a:t>»</a:t>
            </a:r>
          </a:p>
        </p:txBody>
      </p:sp>
      <p:sp>
        <p:nvSpPr>
          <p:cNvPr id="49156" name="AutoShape 7"/>
          <p:cNvSpPr>
            <a:spLocks noChangeArrowheads="1"/>
          </p:cNvSpPr>
          <p:nvPr/>
        </p:nvSpPr>
        <p:spPr bwMode="auto">
          <a:xfrm>
            <a:off x="0" y="549275"/>
            <a:ext cx="3563938" cy="1150938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3600"/>
              <a:t>А:«П?»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animBg="1"/>
      <p:bldP spid="95238" grpId="0" animBg="1"/>
      <p:bldP spid="491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7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78" name="Picture 3" descr="pushkin_1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150" y="0"/>
            <a:ext cx="5203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0" y="4652963"/>
            <a:ext cx="9144000" cy="2016125"/>
          </a:xfrm>
          <a:prstGeom prst="doubleWave">
            <a:avLst>
              <a:gd name="adj1" fmla="val 6500"/>
              <a:gd name="adj2" fmla="val 0"/>
            </a:avLst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3600">
                <a:solidFill>
                  <a:srgbClr val="000066"/>
                </a:solidFill>
              </a:rPr>
              <a:t>Молвила зачем далеко? Знай близка </a:t>
            </a:r>
          </a:p>
          <a:p>
            <a:pPr algn="ctr" eaLnBrk="0" hangingPunct="0"/>
            <a:r>
              <a:rPr lang="ru-RU" sz="3600">
                <a:solidFill>
                  <a:srgbClr val="000066"/>
                </a:solidFill>
              </a:rPr>
              <a:t>судьба твоя, ведь царевна эта – я.</a:t>
            </a: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0" y="4652963"/>
            <a:ext cx="9144000" cy="2016125"/>
          </a:xfrm>
          <a:prstGeom prst="doubleWave">
            <a:avLst>
              <a:gd name="adj1" fmla="val 6500"/>
              <a:gd name="adj2" fmla="val 0"/>
            </a:avLst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3500">
                <a:solidFill>
                  <a:srgbClr val="000066"/>
                </a:solidFill>
              </a:rPr>
              <a:t> Молвила</a:t>
            </a:r>
            <a:r>
              <a:rPr lang="ru-RU" sz="3500"/>
              <a:t>: «</a:t>
            </a:r>
            <a:r>
              <a:rPr lang="ru-RU" sz="3500">
                <a:solidFill>
                  <a:srgbClr val="000066"/>
                </a:solidFill>
              </a:rPr>
              <a:t>Зачем далеко? Знай близка </a:t>
            </a:r>
          </a:p>
          <a:p>
            <a:pPr algn="ctr" eaLnBrk="0" hangingPunct="0"/>
            <a:r>
              <a:rPr lang="ru-RU" sz="3500">
                <a:solidFill>
                  <a:srgbClr val="000066"/>
                </a:solidFill>
              </a:rPr>
              <a:t>судьба твоя, ведь царевна эта – я</a:t>
            </a:r>
            <a:r>
              <a:rPr lang="ru-RU" sz="3500"/>
              <a:t>»</a:t>
            </a:r>
            <a:r>
              <a:rPr lang="ru-RU" sz="35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50181" name="AutoShape 9"/>
          <p:cNvSpPr>
            <a:spLocks noChangeArrowheads="1"/>
          </p:cNvSpPr>
          <p:nvPr/>
        </p:nvSpPr>
        <p:spPr bwMode="auto">
          <a:xfrm>
            <a:off x="5651500" y="188913"/>
            <a:ext cx="3492500" cy="2160587"/>
          </a:xfrm>
          <a:prstGeom prst="irregularSeal2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4000"/>
              <a:t> А:«П».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/>
      <p:bldP spid="47112" grpId="0" animBg="1"/>
      <p:bldP spid="5018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3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260350"/>
            <a:ext cx="6870700" cy="915988"/>
          </a:xfrm>
        </p:spPr>
        <p:txBody>
          <a:bodyPr/>
          <a:lstStyle/>
          <a:p>
            <a:r>
              <a:rPr lang="ru-RU" b="1" smtClean="0">
                <a:solidFill>
                  <a:srgbClr val="000066"/>
                </a:solidFill>
              </a:rPr>
              <a:t>Игра «Найди ошибку»</a:t>
            </a:r>
          </a:p>
        </p:txBody>
      </p:sp>
      <p:sp>
        <p:nvSpPr>
          <p:cNvPr id="481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700213"/>
            <a:ext cx="8964612" cy="18716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800" smtClean="0"/>
              <a:t>А «П».       А: П?       А П!  </a:t>
            </a:r>
          </a:p>
          <a:p>
            <a:pPr eaLnBrk="1" hangingPunct="1">
              <a:buFontTx/>
              <a:buNone/>
            </a:pPr>
            <a:r>
              <a:rPr lang="ru-RU" sz="4800" smtClean="0"/>
              <a:t>«П» - а.     П! – а.     П? – а.</a:t>
            </a:r>
          </a:p>
        </p:txBody>
      </p:sp>
      <p:sp>
        <p:nvSpPr>
          <p:cNvPr id="4813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4984750"/>
            <a:ext cx="8893175" cy="1873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800" smtClean="0"/>
              <a:t>А</a:t>
            </a:r>
            <a:r>
              <a:rPr lang="ru-RU" sz="4800" smtClean="0">
                <a:solidFill>
                  <a:schemeClr val="tx2"/>
                </a:solidFill>
              </a:rPr>
              <a:t>:</a:t>
            </a:r>
            <a:r>
              <a:rPr lang="ru-RU" sz="4800" smtClean="0"/>
              <a:t> «П».     А: </a:t>
            </a:r>
            <a:r>
              <a:rPr lang="ru-RU" sz="4800" smtClean="0">
                <a:solidFill>
                  <a:schemeClr val="tx2"/>
                </a:solidFill>
              </a:rPr>
              <a:t>«</a:t>
            </a:r>
            <a:r>
              <a:rPr lang="ru-RU" sz="4800" smtClean="0"/>
              <a:t>П?</a:t>
            </a:r>
            <a:r>
              <a:rPr lang="ru-RU" sz="4800" smtClean="0">
                <a:solidFill>
                  <a:schemeClr val="tx2"/>
                </a:solidFill>
              </a:rPr>
              <a:t>»</a:t>
            </a:r>
            <a:r>
              <a:rPr lang="ru-RU" sz="4800" smtClean="0"/>
              <a:t>     А</a:t>
            </a:r>
            <a:r>
              <a:rPr lang="ru-RU" sz="4800" smtClean="0">
                <a:solidFill>
                  <a:schemeClr val="tx2"/>
                </a:solidFill>
              </a:rPr>
              <a:t>: «</a:t>
            </a:r>
            <a:r>
              <a:rPr lang="ru-RU" sz="4800" smtClean="0"/>
              <a:t>П!</a:t>
            </a:r>
            <a:r>
              <a:rPr lang="ru-RU" sz="4800" smtClean="0">
                <a:solidFill>
                  <a:schemeClr val="tx2"/>
                </a:solidFill>
              </a:rPr>
              <a:t>»</a:t>
            </a:r>
            <a:r>
              <a:rPr lang="ru-RU" sz="4800" smtClean="0"/>
              <a:t>  </a:t>
            </a:r>
          </a:p>
          <a:p>
            <a:pPr eaLnBrk="1" hangingPunct="1">
              <a:buFontTx/>
              <a:buNone/>
            </a:pPr>
            <a:r>
              <a:rPr lang="ru-RU" sz="4800" smtClean="0"/>
              <a:t>«П»</a:t>
            </a:r>
            <a:r>
              <a:rPr lang="ru-RU" sz="4800" smtClean="0">
                <a:solidFill>
                  <a:schemeClr val="tx2"/>
                </a:solidFill>
              </a:rPr>
              <a:t>,</a:t>
            </a:r>
            <a:r>
              <a:rPr lang="ru-RU" sz="4800" smtClean="0"/>
              <a:t> - а.   </a:t>
            </a:r>
            <a:r>
              <a:rPr lang="ru-RU" sz="4800" smtClean="0">
                <a:solidFill>
                  <a:schemeClr val="tx2"/>
                </a:solidFill>
              </a:rPr>
              <a:t>«</a:t>
            </a:r>
            <a:r>
              <a:rPr lang="ru-RU" sz="4800" smtClean="0"/>
              <a:t>П!</a:t>
            </a:r>
            <a:r>
              <a:rPr lang="ru-RU" sz="4800" smtClean="0">
                <a:solidFill>
                  <a:schemeClr val="tx2"/>
                </a:solidFill>
              </a:rPr>
              <a:t>»</a:t>
            </a:r>
            <a:r>
              <a:rPr lang="ru-RU" sz="4800" smtClean="0"/>
              <a:t> – а.   </a:t>
            </a:r>
            <a:r>
              <a:rPr lang="ru-RU" sz="4800" smtClean="0">
                <a:solidFill>
                  <a:schemeClr val="tx2"/>
                </a:solidFill>
              </a:rPr>
              <a:t>«</a:t>
            </a:r>
            <a:r>
              <a:rPr lang="ru-RU" sz="4800" smtClean="0"/>
              <a:t>П?</a:t>
            </a:r>
            <a:r>
              <a:rPr lang="ru-RU" sz="4800" smtClean="0">
                <a:solidFill>
                  <a:schemeClr val="tx2"/>
                </a:solidFill>
              </a:rPr>
              <a:t>»</a:t>
            </a:r>
            <a:r>
              <a:rPr lang="ru-RU" sz="4800" smtClean="0"/>
              <a:t> – а.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042988" y="3716338"/>
            <a:ext cx="68707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4400">
                <a:solidFill>
                  <a:srgbClr val="000066"/>
                </a:solidFill>
              </a:rPr>
              <a:t>Проверка: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5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85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/>
      <p:bldP spid="48129" grpId="0" uiExpand="1" build="p"/>
      <p:bldP spid="48130" grpId="0" uiExpand="1" build="p"/>
      <p:bldP spid="481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88913"/>
            <a:ext cx="8208963" cy="64801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b="1" smtClean="0"/>
              <a:t>(Под)…кном (Г,г)видон с…дит,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Молч… (на)море гл…дит: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(Не)шумит оно, (не)хлещет,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Лишь едва-едва тр…пещет,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И в лазоревой д…ли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П…к…зались к…р…бли: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(По)равнинам (О,о)киянам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Едет флот царя(С,с)алтана.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0" name="Picture 5" descr="ы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3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569325" cy="5832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b="1" smtClean="0"/>
              <a:t>Князь Гвидон т…гда вскочил,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Громогласно возопил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Матушка м…я р…дная!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Ты, кн…гиня м…л…дая!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П…см…трите вы туда:</a:t>
            </a:r>
          </a:p>
          <a:p>
            <a:pPr eaLnBrk="1" hangingPunct="1">
              <a:buFontTx/>
              <a:buNone/>
            </a:pPr>
            <a:r>
              <a:rPr lang="ru-RU" sz="4000" b="1" smtClean="0"/>
              <a:t>Едет батюшка сюда.</a:t>
            </a:r>
          </a:p>
          <a:p>
            <a:pPr eaLnBrk="1" hangingPunct="1"/>
            <a:endParaRPr lang="ru-RU" sz="4000" b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WordArt 6"/>
          <p:cNvSpPr>
            <a:spLocks noChangeArrowheads="1" noChangeShapeType="1" noTextEdit="1"/>
          </p:cNvSpPr>
          <p:nvPr/>
        </p:nvSpPr>
        <p:spPr bwMode="auto">
          <a:xfrm>
            <a:off x="250825" y="981075"/>
            <a:ext cx="8532813" cy="3889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Times New Roman"/>
                <a:cs typeface="Times New Roman"/>
              </a:rPr>
              <a:t>Двадцать первое октября.</a:t>
            </a:r>
          </a:p>
          <a:p>
            <a:pPr algn="ctr"/>
            <a:r>
              <a:rPr lang="ru-RU" sz="3600" kern="10"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Times New Roman"/>
                <a:cs typeface="Times New Roman"/>
              </a:rPr>
              <a:t>Классная работа.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5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6870700" cy="1600200"/>
          </a:xfrm>
        </p:spPr>
        <p:txBody>
          <a:bodyPr anchor="ctr"/>
          <a:lstStyle/>
          <a:p>
            <a:pPr eaLnBrk="1" hangingPunct="1"/>
            <a:r>
              <a:rPr lang="ru-RU" sz="5400" b="1" smtClean="0"/>
              <a:t>Домашнее задание</a:t>
            </a:r>
          </a:p>
        </p:txBody>
      </p:sp>
      <p:sp>
        <p:nvSpPr>
          <p:cNvPr id="5529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2349500"/>
            <a:ext cx="8893175" cy="3657600"/>
          </a:xfrm>
        </p:spPr>
        <p:txBody>
          <a:bodyPr/>
          <a:lstStyle/>
          <a:p>
            <a:r>
              <a:rPr lang="ru-RU" sz="4000" smtClean="0"/>
              <a:t>Выписать из любых художественных произведений три предложения с прямой речью.</a:t>
            </a:r>
          </a:p>
          <a:p>
            <a:r>
              <a:rPr lang="ru-RU" sz="4000" smtClean="0"/>
              <a:t>Составить схемы.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0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0"/>
            <a:ext cx="6870700" cy="16002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5400" b="1" smtClean="0">
                <a:solidFill>
                  <a:srgbClr val="8A0000"/>
                </a:solidFill>
              </a:rPr>
              <a:t>Чистописание</a:t>
            </a:r>
          </a:p>
        </p:txBody>
      </p:sp>
      <p:sp>
        <p:nvSpPr>
          <p:cNvPr id="36865" name="Содержимое 2"/>
          <p:cNvSpPr>
            <a:spLocks noGrp="1"/>
          </p:cNvSpPr>
          <p:nvPr>
            <p:ph type="body" idx="4294967295"/>
          </p:nvPr>
        </p:nvSpPr>
        <p:spPr>
          <a:xfrm>
            <a:off x="250825" y="2492375"/>
            <a:ext cx="8640763" cy="289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5400" b="1" smtClean="0"/>
              <a:t>Чему бы ты ни учился,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5400" b="1" smtClean="0"/>
              <a:t>Ты учишься для себя.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sz="2800" b="1" smtClean="0"/>
              <a:t>Петроний</a:t>
            </a:r>
          </a:p>
        </p:txBody>
      </p:sp>
      <p:pic>
        <p:nvPicPr>
          <p:cNvPr id="37892" name="Рисунок 3" descr="knigi-50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29438" y="4656138"/>
            <a:ext cx="1357312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 decel="100000"/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decel="100000" fill="hold"/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decel="100000" fill="hold"/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decel="100000" fill="hold"/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 decel="100000"/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decel="100000" fill="hold"/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 fill="hold"/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 decel="100000"/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decel="100000" fill="hold"/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8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6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6870700" cy="84455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5400" b="1" smtClean="0">
                <a:solidFill>
                  <a:srgbClr val="CC0000"/>
                </a:solidFill>
              </a:rPr>
              <a:t>Словарь: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696200" cy="3657600"/>
          </a:xfrm>
        </p:spPr>
        <p:txBody>
          <a:bodyPr/>
          <a:lstStyle/>
          <a:p>
            <a:pPr eaLnBrk="1" hangingPunct="1"/>
            <a:r>
              <a:rPr lang="ru-RU" sz="5400" b="1" smtClean="0"/>
              <a:t>Сочинять</a:t>
            </a:r>
          </a:p>
          <a:p>
            <a:pPr eaLnBrk="1" hangingPunct="1"/>
            <a:r>
              <a:rPr lang="ru-RU" sz="5400" b="1" smtClean="0"/>
              <a:t>Решать</a:t>
            </a:r>
          </a:p>
          <a:p>
            <a:pPr eaLnBrk="1" hangingPunct="1"/>
            <a:r>
              <a:rPr lang="ru-RU" sz="5400" b="1" smtClean="0"/>
              <a:t>Выражать</a:t>
            </a:r>
          </a:p>
          <a:p>
            <a:pPr eaLnBrk="1" hangingPunct="1"/>
            <a:r>
              <a:rPr lang="ru-RU" sz="5400" b="1" smtClean="0"/>
              <a:t>Стараться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6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57625" y="5857875"/>
            <a:ext cx="1647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000066"/>
                </a:solidFill>
                <a:latin typeface="Calibri" pitchFamily="34" charset="0"/>
              </a:rPr>
              <a:t>автор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03350" y="3429000"/>
            <a:ext cx="1384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000066"/>
                </a:solidFill>
                <a:latin typeface="Calibri" pitchFamily="34" charset="0"/>
              </a:rPr>
              <a:t>речь</a:t>
            </a:r>
          </a:p>
        </p:txBody>
      </p:sp>
      <p:pic>
        <p:nvPicPr>
          <p:cNvPr id="39940" name="Picture 7" descr="0_69197_fe386da9_XL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91050" y="0"/>
            <a:ext cx="455295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AutoShape 9"/>
          <p:cNvSpPr>
            <a:spLocks noChangeArrowheads="1"/>
          </p:cNvSpPr>
          <p:nvPr/>
        </p:nvSpPr>
        <p:spPr bwMode="auto">
          <a:xfrm>
            <a:off x="395288" y="692150"/>
            <a:ext cx="4392612" cy="2592388"/>
          </a:xfrm>
          <a:prstGeom prst="wedgeEllipseCallout">
            <a:avLst>
              <a:gd name="adj1" fmla="val 61889"/>
              <a:gd name="adj2" fmla="val 33713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ru-RU" sz="4000"/>
              <a:t>Чего тебе надобно, старче?</a:t>
            </a:r>
            <a:r>
              <a:rPr lang="ru-RU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99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7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Выноска-облако 3"/>
          <p:cNvSpPr>
            <a:spLocks noChangeArrowheads="1"/>
          </p:cNvSpPr>
          <p:nvPr/>
        </p:nvSpPr>
        <p:spPr bwMode="auto">
          <a:xfrm>
            <a:off x="2000250" y="571500"/>
            <a:ext cx="5000625" cy="1785938"/>
          </a:xfrm>
          <a:prstGeom prst="cloudCallout">
            <a:avLst>
              <a:gd name="adj1" fmla="val -13167"/>
              <a:gd name="adj2" fmla="val 42681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Стрелка вниз 4"/>
          <p:cNvSpPr>
            <a:spLocks noChangeArrowheads="1"/>
          </p:cNvSpPr>
          <p:nvPr/>
        </p:nvSpPr>
        <p:spPr bwMode="auto">
          <a:xfrm>
            <a:off x="1476375" y="2636838"/>
            <a:ext cx="1643063" cy="7143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7" name="Стрелка вниз 6"/>
          <p:cNvSpPr>
            <a:spLocks noChangeArrowheads="1"/>
          </p:cNvSpPr>
          <p:nvPr/>
        </p:nvSpPr>
        <p:spPr bwMode="auto">
          <a:xfrm>
            <a:off x="5651500" y="2708275"/>
            <a:ext cx="1643063" cy="2000250"/>
          </a:xfrm>
          <a:prstGeom prst="downArrow">
            <a:avLst>
              <a:gd name="adj1" fmla="val 50000"/>
              <a:gd name="adj2" fmla="val 49998"/>
            </a:avLst>
          </a:prstGeom>
          <a:solidFill>
            <a:srgbClr val="3366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0965" name="TextBox 7"/>
          <p:cNvSpPr txBox="1">
            <a:spLocks noChangeArrowheads="1"/>
          </p:cNvSpPr>
          <p:nvPr/>
        </p:nvSpPr>
        <p:spPr bwMode="auto">
          <a:xfrm>
            <a:off x="357188" y="3643313"/>
            <a:ext cx="4778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rgbClr val="000000"/>
                </a:solidFill>
              </a:rPr>
              <a:t>Рыбка спросила…</a:t>
            </a:r>
          </a:p>
        </p:txBody>
      </p:sp>
      <p:sp>
        <p:nvSpPr>
          <p:cNvPr id="40966" name="TextBox 9"/>
          <p:cNvSpPr txBox="1">
            <a:spLocks noChangeArrowheads="1"/>
          </p:cNvSpPr>
          <p:nvPr/>
        </p:nvSpPr>
        <p:spPr bwMode="auto">
          <a:xfrm>
            <a:off x="2843213" y="5084763"/>
            <a:ext cx="621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000000"/>
                </a:solidFill>
              </a:rPr>
              <a:t>То, что спросила рыбка…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4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850" y="981075"/>
            <a:ext cx="8401050" cy="4019550"/>
          </a:xfrm>
        </p:spPr>
        <p:txBody>
          <a:bodyPr anchor="ctr"/>
          <a:lstStyle/>
          <a:p>
            <a:pPr eaLnBrk="1" hangingPunct="1"/>
            <a:r>
              <a:rPr lang="ru-RU" u="sng" smtClean="0"/>
              <a:t>Тема урока: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z="5400" b="1" smtClean="0"/>
              <a:t>Предложения с прямой речью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3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Содержимое 2"/>
          <p:cNvSpPr>
            <a:spLocks noGrp="1"/>
          </p:cNvSpPr>
          <p:nvPr>
            <p:ph idx="4294967295"/>
          </p:nvPr>
        </p:nvSpPr>
        <p:spPr>
          <a:xfrm>
            <a:off x="395288" y="981075"/>
            <a:ext cx="8497887" cy="48656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400" b="1" smtClean="0">
                <a:solidFill>
                  <a:srgbClr val="0070C0"/>
                </a:solidFill>
              </a:rPr>
              <a:t> </a:t>
            </a:r>
            <a:r>
              <a:rPr lang="ru-RU" sz="5400" b="1" smtClean="0">
                <a:solidFill>
                  <a:srgbClr val="000066"/>
                </a:solidFill>
              </a:rPr>
              <a:t>Прямая речь</a:t>
            </a:r>
            <a:r>
              <a:rPr lang="ru-RU" sz="4400" b="1" smtClean="0">
                <a:solidFill>
                  <a:srgbClr val="0070C0"/>
                </a:solidFill>
              </a:rPr>
              <a:t> </a:t>
            </a:r>
            <a:r>
              <a:rPr lang="ru-RU" sz="4800" smtClean="0"/>
              <a:t>– в грамматике: </a:t>
            </a:r>
            <a:r>
              <a:rPr lang="ru-RU" sz="4800" smtClean="0">
                <a:solidFill>
                  <a:srgbClr val="000066"/>
                </a:solidFill>
              </a:rPr>
              <a:t>чужая речь</a:t>
            </a:r>
            <a:r>
              <a:rPr lang="ru-RU" sz="4800" smtClean="0"/>
              <a:t>, переданная без изменения </a:t>
            </a:r>
            <a:r>
              <a:rPr lang="ru-RU" sz="4800" smtClean="0">
                <a:solidFill>
                  <a:srgbClr val="000066"/>
                </a:solidFill>
              </a:rPr>
              <a:t>от лица говорящего</a:t>
            </a:r>
            <a:r>
              <a:rPr lang="ru-RU" sz="48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5" descr="nature-backgrounds-for-powerpoint-3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Содержимое 2"/>
          <p:cNvSpPr>
            <a:spLocks noGrp="1"/>
          </p:cNvSpPr>
          <p:nvPr>
            <p:ph idx="4294967295"/>
          </p:nvPr>
        </p:nvSpPr>
        <p:spPr>
          <a:xfrm>
            <a:off x="755650" y="1844675"/>
            <a:ext cx="805815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16600" smtClean="0"/>
              <a:t>А :   П .</a:t>
            </a:r>
            <a:r>
              <a:rPr lang="ru-RU" sz="2800" smtClean="0"/>
              <a:t> </a:t>
            </a:r>
          </a:p>
        </p:txBody>
      </p:sp>
      <p:sp>
        <p:nvSpPr>
          <p:cNvPr id="44035" name="TextBox 6"/>
          <p:cNvSpPr txBox="1">
            <a:spLocks noChangeArrowheads="1"/>
          </p:cNvSpPr>
          <p:nvPr/>
        </p:nvSpPr>
        <p:spPr bwMode="auto">
          <a:xfrm>
            <a:off x="4427538" y="2565400"/>
            <a:ext cx="101441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800">
                <a:solidFill>
                  <a:schemeClr val="tx1"/>
                </a:solidFill>
                <a:latin typeface="Calibri" pitchFamily="34" charset="0"/>
              </a:rPr>
              <a:t>, ,</a:t>
            </a:r>
          </a:p>
        </p:txBody>
      </p:sp>
      <p:sp>
        <p:nvSpPr>
          <p:cNvPr id="44036" name="Прямоугольник 7"/>
          <p:cNvSpPr>
            <a:spLocks noChangeArrowheads="1"/>
          </p:cNvSpPr>
          <p:nvPr/>
        </p:nvSpPr>
        <p:spPr bwMode="auto">
          <a:xfrm>
            <a:off x="6804025" y="1268413"/>
            <a:ext cx="1014413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800">
                <a:solidFill>
                  <a:schemeClr val="tx1"/>
                </a:solidFill>
                <a:latin typeface="Calibri" pitchFamily="34" charset="0"/>
              </a:rPr>
              <a:t>, 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Пастель">
  <a:themeElements>
    <a:clrScheme name="1_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1_Пастель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Тема22</Template>
  <TotalTime>406</TotalTime>
  <Words>361</Words>
  <Application>Microsoft Office PowerPoint</Application>
  <PresentationFormat>Экран (4:3)</PresentationFormat>
  <Paragraphs>72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Тема22</vt:lpstr>
      <vt:lpstr>Пастель</vt:lpstr>
      <vt:lpstr>1_Пастель</vt:lpstr>
      <vt:lpstr>Слайд 1</vt:lpstr>
      <vt:lpstr>Слайд 2</vt:lpstr>
      <vt:lpstr>Чистописание</vt:lpstr>
      <vt:lpstr>Словарь:</vt:lpstr>
      <vt:lpstr>Слайд 5</vt:lpstr>
      <vt:lpstr>Слайд 6</vt:lpstr>
      <vt:lpstr>Тема урока:  Предложения с прямой речью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Игра «Найди ошибку»</vt:lpstr>
      <vt:lpstr>Слайд 17</vt:lpstr>
      <vt:lpstr>Слайд 18</vt:lpstr>
      <vt:lpstr>Слайд 19</vt:lpstr>
      <vt:lpstr>Домашнее 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 4 класс</dc:title>
  <dc:creator>ErmolinOlga</dc:creator>
  <cp:lastModifiedBy>re</cp:lastModifiedBy>
  <cp:revision>24</cp:revision>
  <dcterms:created xsi:type="dcterms:W3CDTF">2012-10-19T13:19:36Z</dcterms:created>
  <dcterms:modified xsi:type="dcterms:W3CDTF">2014-03-04T20:14:26Z</dcterms:modified>
</cp:coreProperties>
</file>