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71" r:id="rId2"/>
    <p:sldId id="256" r:id="rId3"/>
    <p:sldId id="257" r:id="rId4"/>
    <p:sldId id="259" r:id="rId5"/>
    <p:sldId id="258" r:id="rId6"/>
    <p:sldId id="261" r:id="rId7"/>
    <p:sldId id="262" r:id="rId8"/>
    <p:sldId id="264" r:id="rId9"/>
    <p:sldId id="265" r:id="rId10"/>
    <p:sldId id="263" r:id="rId11"/>
    <p:sldId id="266" r:id="rId12"/>
    <p:sldId id="270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 autoAdjust="0"/>
    <p:restoredTop sz="94622" autoAdjust="0"/>
  </p:normalViewPr>
  <p:slideViewPr>
    <p:cSldViewPr>
      <p:cViewPr varScale="1">
        <p:scale>
          <a:sx n="45" d="100"/>
          <a:sy n="45" d="100"/>
        </p:scale>
        <p:origin x="-10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ru-RU" altLang="en-US"/>
              <a:t>Образец заголовка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 altLang="en-US"/>
              <a:t>Образец подзаголовка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373DC0E-1739-42D8-AB7A-41D0128238B3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26631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B7BEBA-54DB-4717-919D-136FE4BB3A7D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E89179-1743-42DF-A66A-E7E7C601B387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5025DEA-BFF2-4B6A-B87C-29DB33CF974E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5D2EDD-A173-46B9-9099-C6CBBC38743D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9F568A-8C34-43A1-9946-E0888395DCF7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14EC5-266E-4237-945D-FCEDFABBD135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F827F4-0231-43D6-A061-78C8C9BE83B7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59DCEE-4120-48A2-BBEF-C9DB1F537172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FC8CFE-34BC-4FA2-9C75-6D4F3EF899CF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F206D1-A96F-48E3-9AA2-7AE49C71BB0F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73069-032A-43F6-81EF-9404B34F5B99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ru-RU" alt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ru-RU" altLang="en-US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F73611CA-B3F2-46FF-82CF-193776D1DFC1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2560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User\Desktop\&#1055;&#1088;&#1077;&#1079;&#1077;&#1085;&#1090;&#1072;&#1094;&#1080;&#1103;%202\&#1055;&#1088;&#1080;&#1083;&#1086;&#1078;&#1077;&#1085;&#1080;&#1077;%201.wmv" TargetMode="Externa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2" name="Picture 4" descr="6105ba015d5c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724400"/>
            <a:ext cx="3352800" cy="2133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/>
              <a:t>Презентация учителя</a:t>
            </a:r>
          </a:p>
          <a:p>
            <a:pPr>
              <a:buFont typeface="Wingdings" pitchFamily="2" charset="2"/>
              <a:buNone/>
            </a:pPr>
            <a:r>
              <a:rPr lang="ru-RU" sz="2400"/>
              <a:t>начальных классов</a:t>
            </a:r>
          </a:p>
          <a:p>
            <a:pPr>
              <a:buFont typeface="Wingdings" pitchFamily="2" charset="2"/>
              <a:buNone/>
            </a:pPr>
            <a:r>
              <a:rPr lang="ru-RU" sz="2400"/>
              <a:t>ГБОУ ЦО №1445 </a:t>
            </a:r>
          </a:p>
          <a:p>
            <a:pPr>
              <a:buFont typeface="Wingdings" pitchFamily="2" charset="2"/>
              <a:buNone/>
            </a:pPr>
            <a:r>
              <a:rPr lang="ru-RU" sz="2400"/>
              <a:t>Гранкиной Г. А.</a:t>
            </a:r>
          </a:p>
        </p:txBody>
      </p:sp>
      <p:sp>
        <p:nvSpPr>
          <p:cNvPr id="53253" name="WordArt 5"/>
          <p:cNvSpPr>
            <a:spLocks noChangeArrowheads="1" noChangeShapeType="1" noTextEdit="1"/>
          </p:cNvSpPr>
          <p:nvPr/>
        </p:nvSpPr>
        <p:spPr bwMode="auto">
          <a:xfrm>
            <a:off x="381000" y="381000"/>
            <a:ext cx="8534400" cy="3886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Champagne Cyrillic"/>
              </a:rPr>
              <a:t>Литературное чтение</a:t>
            </a:r>
          </a:p>
          <a:p>
            <a:pPr algn="ctr"/>
            <a:r>
              <a:rPr lang="ru-RU" sz="36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Champagne Cyrillic"/>
              </a:rPr>
              <a:t>4 класс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6" name="Picture 4" descr="6105ba015d5c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51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400" b="1">
                <a:solidFill>
                  <a:schemeClr val="tx2"/>
                </a:solidFill>
              </a:rPr>
              <a:t>Пленять</a:t>
            </a:r>
            <a:r>
              <a:rPr lang="ru-RU" sz="3400" b="1"/>
              <a:t> </a:t>
            </a:r>
            <a:r>
              <a:rPr lang="ru-RU" b="1"/>
              <a:t>– </a:t>
            </a:r>
            <a:r>
              <a:rPr lang="ru-RU" sz="3400" b="1">
                <a:latin typeface="Times New Roman" pitchFamily="18" charset="0"/>
              </a:rPr>
              <a:t>увлекать.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3400" b="1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400" b="1">
                <a:solidFill>
                  <a:schemeClr val="tx2"/>
                </a:solidFill>
              </a:rPr>
              <a:t>Чинно</a:t>
            </a:r>
            <a:r>
              <a:rPr lang="ru-RU" b="1"/>
              <a:t> – </a:t>
            </a:r>
            <a:r>
              <a:rPr lang="ru-RU" sz="3400" b="1">
                <a:latin typeface="Times New Roman" pitchFamily="18" charset="0"/>
              </a:rPr>
              <a:t>строго по правилам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3400" b="1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900" b="1" i="1">
                <a:latin typeface="Times New Roman" pitchFamily="18" charset="0"/>
              </a:rPr>
              <a:t>Уселись чинно в ряд.</a:t>
            </a:r>
            <a:r>
              <a:rPr lang="ru-RU" sz="3900" b="1">
                <a:latin typeface="Times New Roman" pitchFamily="18" charset="0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3900" b="1" i="1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>
                <a:solidFill>
                  <a:schemeClr val="tx2"/>
                </a:solidFill>
              </a:rPr>
              <a:t> </a:t>
            </a:r>
            <a:r>
              <a:rPr lang="ru-RU" sz="3400" b="1">
                <a:solidFill>
                  <a:schemeClr val="tx2"/>
                </a:solidFill>
              </a:rPr>
              <a:t>Лад</a:t>
            </a:r>
            <a:r>
              <a:rPr lang="ru-RU" sz="3400" b="1"/>
              <a:t> </a:t>
            </a:r>
            <a:r>
              <a:rPr lang="ru-RU" b="1"/>
              <a:t>– </a:t>
            </a:r>
            <a:r>
              <a:rPr lang="ru-RU" sz="3400" b="1">
                <a:latin typeface="Times New Roman" pitchFamily="18" charset="0"/>
              </a:rPr>
              <a:t>согласие, порядок.</a:t>
            </a:r>
            <a:r>
              <a:rPr lang="ru-RU" b="1">
                <a:solidFill>
                  <a:srgbClr val="990000"/>
                </a:solidFill>
              </a:rPr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>
                <a:solidFill>
                  <a:srgbClr val="990000"/>
                </a:solidFill>
              </a:rPr>
              <a:t>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>
                <a:solidFill>
                  <a:srgbClr val="990000"/>
                </a:solidFill>
              </a:rPr>
              <a:t> </a:t>
            </a:r>
            <a:r>
              <a:rPr lang="ru-RU" b="1">
                <a:solidFill>
                  <a:schemeClr val="tx2"/>
                </a:solidFill>
              </a:rPr>
              <a:t>Прима — втора-</a:t>
            </a:r>
            <a:r>
              <a:rPr lang="ru-RU" b="1"/>
              <a:t>(первый — второй голос)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8" name="Picture 4" descr="6105ba015d5c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2230" name="Приложение 1.wmv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57200" y="136525"/>
            <a:ext cx="8305800" cy="6645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22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223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30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2230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371" name="Picture 339" descr="6105ba015d5c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44582" name="Group 550"/>
          <p:cNvGraphicFramePr>
            <a:graphicFrameLocks noGrp="1"/>
          </p:cNvGraphicFramePr>
          <p:nvPr>
            <p:ph type="tbl" idx="1"/>
          </p:nvPr>
        </p:nvGraphicFramePr>
        <p:xfrm>
          <a:off x="457200" y="304800"/>
          <a:ext cx="8229600" cy="5827715"/>
        </p:xfrm>
        <a:graphic>
          <a:graphicData uri="http://schemas.openxmlformats.org/drawingml/2006/table">
            <a:tbl>
              <a:tblPr/>
              <a:tblGrid>
                <a:gridCol w="631825"/>
                <a:gridCol w="635000"/>
                <a:gridCol w="631825"/>
                <a:gridCol w="633413"/>
                <a:gridCol w="633412"/>
                <a:gridCol w="633413"/>
                <a:gridCol w="631825"/>
                <a:gridCol w="633412"/>
                <a:gridCol w="633413"/>
                <a:gridCol w="633412"/>
                <a:gridCol w="631825"/>
                <a:gridCol w="635000"/>
                <a:gridCol w="631825"/>
              </a:tblGrid>
              <a:tr h="817563">
                <a:tc gridSpan="6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1.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kumimoji="0" lang="ru-RU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5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kumimoji="0" lang="ru-RU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15975">
                <a:tc gridSpan="5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3.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17563">
                <a:tc rowSpan="3" gridSpan="4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4.     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7563"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68363"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kumimoji="0" lang="ru-RU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74713"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7.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4576" name="Rectangle 544"/>
          <p:cNvSpPr>
            <a:spLocks noGrp="1" noChangeArrowheads="1"/>
          </p:cNvSpPr>
          <p:nvPr>
            <p:ph type="title"/>
          </p:nvPr>
        </p:nvSpPr>
        <p:spPr>
          <a:xfrm>
            <a:off x="4876800" y="304800"/>
            <a:ext cx="3200400" cy="865188"/>
          </a:xfrm>
          <a:noFill/>
          <a:ln/>
        </p:spPr>
        <p:txBody>
          <a:bodyPr/>
          <a:lstStyle/>
          <a:p>
            <a:pPr algn="ctr"/>
            <a:r>
              <a:rPr lang="ru-RU" sz="2400" b="1">
                <a:solidFill>
                  <a:schemeClr val="tx1"/>
                </a:solidFill>
              </a:rPr>
              <a:t>Р     Ы     Л     О     В</a:t>
            </a:r>
          </a:p>
        </p:txBody>
      </p:sp>
      <p:sp>
        <p:nvSpPr>
          <p:cNvPr id="44577" name="Rectangle 545"/>
          <p:cNvSpPr>
            <a:spLocks noChangeArrowheads="1"/>
          </p:cNvSpPr>
          <p:nvPr/>
        </p:nvSpPr>
        <p:spPr bwMode="auto">
          <a:xfrm>
            <a:off x="533400" y="1143000"/>
            <a:ext cx="5562600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>
                <a:latin typeface="Garamond" pitchFamily="18" charset="0"/>
              </a:rPr>
              <a:t>С      М     Ы     Ч    К    О              Ы      Е</a:t>
            </a:r>
          </a:p>
        </p:txBody>
      </p:sp>
      <p:sp>
        <p:nvSpPr>
          <p:cNvPr id="44578" name="Rectangle 546"/>
          <p:cNvSpPr>
            <a:spLocks noChangeArrowheads="1"/>
          </p:cNvSpPr>
          <p:nvPr/>
        </p:nvSpPr>
        <p:spPr bwMode="auto">
          <a:xfrm>
            <a:off x="3505200" y="1905000"/>
            <a:ext cx="5181600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>
                <a:latin typeface="Garamond" pitchFamily="18" charset="0"/>
              </a:rPr>
              <a:t>К              Р      К      Н      У      Л      А</a:t>
            </a:r>
          </a:p>
        </p:txBody>
      </p:sp>
      <p:sp>
        <p:nvSpPr>
          <p:cNvPr id="44579" name="Rectangle 547"/>
          <p:cNvSpPr>
            <a:spLocks noChangeArrowheads="1"/>
          </p:cNvSpPr>
          <p:nvPr/>
        </p:nvSpPr>
        <p:spPr bwMode="auto">
          <a:xfrm>
            <a:off x="2971800" y="2743200"/>
            <a:ext cx="5105400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>
                <a:latin typeface="Garamond" pitchFamily="18" charset="0"/>
              </a:rPr>
              <a:t>М    А            Т      Ы      Ш      К     А</a:t>
            </a:r>
          </a:p>
        </p:txBody>
      </p:sp>
      <p:sp>
        <p:nvSpPr>
          <p:cNvPr id="44580" name="Rectangle 548"/>
          <p:cNvSpPr>
            <a:spLocks noChangeArrowheads="1"/>
          </p:cNvSpPr>
          <p:nvPr/>
        </p:nvSpPr>
        <p:spPr bwMode="auto">
          <a:xfrm>
            <a:off x="2667000" y="3581400"/>
            <a:ext cx="1981200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>
                <a:latin typeface="Garamond" pitchFamily="18" charset="0"/>
              </a:rPr>
              <a:t>К    О   </a:t>
            </a:r>
          </a:p>
        </p:txBody>
      </p:sp>
      <p:sp>
        <p:nvSpPr>
          <p:cNvPr id="44581" name="Rectangle 549"/>
          <p:cNvSpPr>
            <a:spLocks noChangeArrowheads="1"/>
          </p:cNvSpPr>
          <p:nvPr/>
        </p:nvSpPr>
        <p:spPr bwMode="auto">
          <a:xfrm>
            <a:off x="2895600" y="4419600"/>
            <a:ext cx="3886200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>
                <a:latin typeface="Garamond" pitchFamily="18" charset="0"/>
              </a:rPr>
              <a:t>У      М           Н      Ь     Е</a:t>
            </a:r>
          </a:p>
        </p:txBody>
      </p:sp>
      <p:sp>
        <p:nvSpPr>
          <p:cNvPr id="44583" name="Rectangle 551"/>
          <p:cNvSpPr>
            <a:spLocks noChangeArrowheads="1"/>
          </p:cNvSpPr>
          <p:nvPr/>
        </p:nvSpPr>
        <p:spPr bwMode="auto">
          <a:xfrm>
            <a:off x="2286000" y="5257800"/>
            <a:ext cx="3200400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>
                <a:latin typeface="Garamond" pitchFamily="18" charset="0"/>
              </a:rPr>
              <a:t>Л      Е      С             Ь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5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45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4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45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4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45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45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576" grpId="0"/>
      <p:bldP spid="44577" grpId="0"/>
      <p:bldP spid="44578" grpId="0"/>
      <p:bldP spid="44579" grpId="0"/>
      <p:bldP spid="44580" grpId="0"/>
      <p:bldP spid="44581" grpId="0"/>
      <p:bldP spid="4458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6" name="Picture 4" descr="6105ba015d5c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/>
              <a:t>Пословицы.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581400"/>
          </a:xfrm>
        </p:spPr>
        <p:txBody>
          <a:bodyPr/>
          <a:lstStyle/>
          <a:p>
            <a:r>
              <a:rPr lang="ru-RU"/>
              <a:t>Верь своим очам, а не чужим речам. </a:t>
            </a:r>
          </a:p>
          <a:p>
            <a:pPr>
              <a:buFont typeface="Wingdings" pitchFamily="2" charset="2"/>
              <a:buNone/>
            </a:pPr>
            <a:endParaRPr lang="ru-RU"/>
          </a:p>
          <a:p>
            <a:r>
              <a:rPr lang="ru-RU"/>
              <a:t>Всяк мастер на свой лад. </a:t>
            </a:r>
          </a:p>
          <a:p>
            <a:pPr>
              <a:buFont typeface="Wingdings" pitchFamily="2" charset="2"/>
              <a:buNone/>
            </a:pPr>
            <a:endParaRPr lang="ru-RU"/>
          </a:p>
          <a:p>
            <a:r>
              <a:rPr lang="ru-RU"/>
              <a:t>Не учась (Не умеючи) и лаптя не сплетешь. 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81" name="Picture 5" descr="6105ba015d5c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0180" name="Рисунок 3" descr="picture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596900"/>
            <a:ext cx="9144000" cy="6261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sp>
        <p:nvSpPr>
          <p:cNvPr id="50182" name="Rectangle 6"/>
          <p:cNvSpPr>
            <a:spLocks noGrp="1" noChangeArrowheads="1"/>
          </p:cNvSpPr>
          <p:nvPr>
            <p:ph type="title"/>
          </p:nvPr>
        </p:nvSpPr>
        <p:spPr>
          <a:xfrm>
            <a:off x="2133600" y="0"/>
            <a:ext cx="5410200" cy="1139825"/>
          </a:xfrm>
        </p:spPr>
        <p:txBody>
          <a:bodyPr/>
          <a:lstStyle/>
          <a:p>
            <a:r>
              <a:rPr lang="ru-RU" sz="3600" b="1"/>
              <a:t>Спасибо за работу!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6105ba015d5c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752600"/>
          </a:xfrm>
        </p:spPr>
        <p:txBody>
          <a:bodyPr/>
          <a:lstStyle/>
          <a:p>
            <a:pPr algn="ctr"/>
            <a:r>
              <a:rPr lang="ru-RU" sz="4000">
                <a:latin typeface="Times New Roman" pitchFamily="18" charset="0"/>
              </a:rPr>
              <a:t>Иван Андреевич Крылов (1769 – 1844)</a:t>
            </a:r>
            <a:br>
              <a:rPr lang="ru-RU" sz="4000">
                <a:latin typeface="Times New Roman" pitchFamily="18" charset="0"/>
              </a:rPr>
            </a:br>
            <a:r>
              <a:rPr lang="ru-RU" sz="3200">
                <a:latin typeface="Times New Roman" pitchFamily="18" charset="0"/>
              </a:rPr>
              <a:t>русский баснописец начала 19 века.</a:t>
            </a:r>
          </a:p>
        </p:txBody>
      </p:sp>
      <p:pic>
        <p:nvPicPr>
          <p:cNvPr id="6149" name="Picture 5" descr="g_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90800" y="1295400"/>
            <a:ext cx="4103688" cy="52562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7" name="Picture 5" descr="6105ba015d5c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86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800" b="1">
                <a:latin typeface="Times New Roman" pitchFamily="18" charset="0"/>
              </a:rPr>
              <a:t>Произведения каких жанров писал И. А. Крылов?</a:t>
            </a:r>
          </a:p>
        </p:txBody>
      </p:sp>
      <p:pic>
        <p:nvPicPr>
          <p:cNvPr id="28679" name="Picture 7" descr="g_2"/>
          <p:cNvPicPr preferRelativeResize="0"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76600" y="2205038"/>
            <a:ext cx="2376488" cy="3311525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28680" name="WordArt 8"/>
          <p:cNvSpPr>
            <a:spLocks noChangeArrowheads="1" noChangeShapeType="1" noTextEdit="1"/>
          </p:cNvSpPr>
          <p:nvPr/>
        </p:nvSpPr>
        <p:spPr bwMode="auto">
          <a:xfrm>
            <a:off x="6443663" y="2311400"/>
            <a:ext cx="17526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chemeClr val="tx1"/>
                  </a:outerShdw>
                </a:effectLst>
                <a:latin typeface="Impact"/>
              </a:rPr>
              <a:t>повести</a:t>
            </a:r>
          </a:p>
        </p:txBody>
      </p:sp>
      <p:sp>
        <p:nvSpPr>
          <p:cNvPr id="28681" name="WordArt 9"/>
          <p:cNvSpPr>
            <a:spLocks noChangeArrowheads="1" noChangeShapeType="1" noTextEdit="1"/>
          </p:cNvSpPr>
          <p:nvPr/>
        </p:nvSpPr>
        <p:spPr bwMode="auto">
          <a:xfrm>
            <a:off x="5910263" y="4241800"/>
            <a:ext cx="23241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chemeClr val="tx1"/>
                  </a:outerShdw>
                </a:effectLst>
                <a:latin typeface="Impact"/>
              </a:rPr>
              <a:t>пословицы</a:t>
            </a:r>
          </a:p>
        </p:txBody>
      </p:sp>
      <p:sp>
        <p:nvSpPr>
          <p:cNvPr id="28682" name="WordArt 10"/>
          <p:cNvSpPr>
            <a:spLocks noChangeArrowheads="1" noChangeShapeType="1" noTextEdit="1"/>
          </p:cNvSpPr>
          <p:nvPr/>
        </p:nvSpPr>
        <p:spPr bwMode="auto">
          <a:xfrm>
            <a:off x="3962400" y="5842000"/>
            <a:ext cx="1343025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chemeClr val="tx1"/>
                  </a:outerShdw>
                </a:effectLst>
                <a:latin typeface="Impact"/>
              </a:rPr>
              <a:t>басни</a:t>
            </a:r>
          </a:p>
        </p:txBody>
      </p:sp>
      <p:sp>
        <p:nvSpPr>
          <p:cNvPr id="28683" name="WordArt 11"/>
          <p:cNvSpPr>
            <a:spLocks noChangeArrowheads="1" noChangeShapeType="1" noTextEdit="1"/>
          </p:cNvSpPr>
          <p:nvPr/>
        </p:nvSpPr>
        <p:spPr bwMode="auto">
          <a:xfrm>
            <a:off x="914400" y="4267200"/>
            <a:ext cx="1419225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chemeClr val="tx1"/>
                  </a:outerShdw>
                </a:effectLst>
                <a:latin typeface="Impact"/>
              </a:rPr>
              <a:t>сказки</a:t>
            </a:r>
          </a:p>
        </p:txBody>
      </p:sp>
      <p:sp>
        <p:nvSpPr>
          <p:cNvPr id="28684" name="WordArt 12"/>
          <p:cNvSpPr>
            <a:spLocks noChangeArrowheads="1" noChangeShapeType="1" noTextEdit="1"/>
          </p:cNvSpPr>
          <p:nvPr/>
        </p:nvSpPr>
        <p:spPr bwMode="auto">
          <a:xfrm>
            <a:off x="838200" y="2463800"/>
            <a:ext cx="17272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chemeClr val="tx1"/>
                  </a:outerShdw>
                </a:effectLst>
                <a:latin typeface="Impact"/>
              </a:rPr>
              <a:t>стихи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0" grpId="0" animBg="1"/>
      <p:bldP spid="28681" grpId="0" animBg="1"/>
      <p:bldP spid="28682" grpId="0" animBg="1"/>
      <p:bldP spid="28683" grpId="0" animBg="1"/>
      <p:bldP spid="2868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4" descr="6105ba015d5c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</p:spPr>
      </p:pic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533400" y="2286000"/>
            <a:ext cx="8229600" cy="3962400"/>
          </a:xfrm>
          <a:prstGeom prst="rect">
            <a:avLst/>
          </a:prstGeom>
          <a:solidFill>
            <a:srgbClr val="FFFFCC"/>
          </a:solidFill>
          <a:ln w="9525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3200">
                <a:latin typeface="Times New Roman" pitchFamily="18" charset="0"/>
              </a:rPr>
              <a:t>       </a:t>
            </a:r>
            <a:r>
              <a:rPr lang="ru-RU" sz="3200" b="1" i="1">
                <a:latin typeface="Times New Roman" pitchFamily="18" charset="0"/>
              </a:rPr>
              <a:t>Басня</a:t>
            </a:r>
            <a:r>
              <a:rPr lang="ru-RU" sz="3200">
                <a:latin typeface="Times New Roman" pitchFamily="18" charset="0"/>
              </a:rPr>
              <a:t> – это короткий рассказ, чаще всего </a:t>
            </a:r>
          </a:p>
          <a:p>
            <a:r>
              <a:rPr lang="ru-RU" sz="3200">
                <a:latin typeface="Times New Roman" pitchFamily="18" charset="0"/>
              </a:rPr>
              <a:t>в стихах, носящий поучительный характер,</a:t>
            </a:r>
          </a:p>
          <a:p>
            <a:r>
              <a:rPr lang="ru-RU" sz="3200">
                <a:latin typeface="Times New Roman" pitchFamily="18" charset="0"/>
              </a:rPr>
              <a:t>в котором высмеиваются человеческие </a:t>
            </a:r>
          </a:p>
          <a:p>
            <a:r>
              <a:rPr lang="ru-RU" sz="3200">
                <a:latin typeface="Times New Roman" pitchFamily="18" charset="0"/>
              </a:rPr>
              <a:t>недостатки.</a:t>
            </a:r>
          </a:p>
          <a:p>
            <a:r>
              <a:rPr lang="ru-RU" sz="3200">
                <a:latin typeface="Times New Roman" pitchFamily="18" charset="0"/>
              </a:rPr>
              <a:t>      Персонажами басен чаще всего являются</a:t>
            </a:r>
          </a:p>
          <a:p>
            <a:r>
              <a:rPr lang="ru-RU" sz="3200">
                <a:latin typeface="Times New Roman" pitchFamily="18" charset="0"/>
              </a:rPr>
              <a:t>животные и растения, а подразумеваются под</a:t>
            </a:r>
          </a:p>
          <a:p>
            <a:r>
              <a:rPr lang="ru-RU" sz="3200">
                <a:latin typeface="Times New Roman" pitchFamily="18" charset="0"/>
              </a:rPr>
              <a:t>ними люди. </a:t>
            </a:r>
          </a:p>
          <a:p>
            <a:endParaRPr lang="ru-RU" sz="3200">
              <a:latin typeface="Times New Roman" pitchFamily="18" charset="0"/>
            </a:endParaRP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800" b="1">
                <a:latin typeface="Times New Roman" pitchFamily="18" charset="0"/>
              </a:rPr>
              <a:t>Что такое басня?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4" name="Picture 4" descr="6105ba015d5c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>
                <a:latin typeface="Times New Roman" pitchFamily="18" charset="0"/>
              </a:rPr>
              <a:t>Что такое мораль басни?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229600" cy="2286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>
                <a:solidFill>
                  <a:srgbClr val="002060"/>
                </a:solidFill>
              </a:rPr>
              <a:t>Мораль</a:t>
            </a:r>
            <a:r>
              <a:rPr lang="ru-RU" b="1"/>
              <a:t> – начальные или</a:t>
            </a:r>
          </a:p>
          <a:p>
            <a:pPr>
              <a:buFont typeface="Wingdings" pitchFamily="2" charset="2"/>
              <a:buNone/>
            </a:pPr>
            <a:r>
              <a:rPr lang="ru-RU" b="1"/>
              <a:t>заключительные строки басни с</a:t>
            </a:r>
          </a:p>
          <a:p>
            <a:pPr>
              <a:buFont typeface="Wingdings" pitchFamily="2" charset="2"/>
              <a:buNone/>
            </a:pPr>
            <a:r>
              <a:rPr lang="ru-RU" b="1">
                <a:solidFill>
                  <a:srgbClr val="C00000"/>
                </a:solidFill>
              </a:rPr>
              <a:t>нравоучительным выводом.</a:t>
            </a:r>
          </a:p>
        </p:txBody>
      </p:sp>
      <p:pic>
        <p:nvPicPr>
          <p:cNvPr id="30725" name="Picture 5" descr="45539034530520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90800" y="3581400"/>
            <a:ext cx="4267200" cy="284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4" name="Picture 4" descr="6105ba015d5c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584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/>
              <a:t>Фотоглаз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1752600" cy="685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200" b="1"/>
              <a:t>ГРОЗА</a:t>
            </a:r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1676400" cy="609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200" b="1"/>
              <a:t>ШУТКА</a:t>
            </a: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5029200" y="3352800"/>
            <a:ext cx="1752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ru-RU" sz="3200" b="1"/>
              <a:t>ЩУКА</a:t>
            </a: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2590800" y="2590800"/>
            <a:ext cx="2209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ru-RU" sz="3200" b="1"/>
              <a:t>ГАЗЕТА</a:t>
            </a:r>
          </a:p>
        </p:txBody>
      </p:sp>
      <p:sp>
        <p:nvSpPr>
          <p:cNvPr id="35851" name="Rectangle 11"/>
          <p:cNvSpPr>
            <a:spLocks noChangeArrowheads="1"/>
          </p:cNvSpPr>
          <p:nvPr/>
        </p:nvSpPr>
        <p:spPr bwMode="auto">
          <a:xfrm>
            <a:off x="533400" y="3352800"/>
            <a:ext cx="2133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ru-RU" sz="3200" b="1"/>
              <a:t>ВЫШЕЛ</a:t>
            </a:r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2895600" y="4495800"/>
            <a:ext cx="2590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ru-RU" sz="3200" b="1"/>
              <a:t>КАРКНУЛА</a:t>
            </a:r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838200" y="5486400"/>
            <a:ext cx="1752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ru-RU" sz="3200" b="1"/>
              <a:t>КУМА</a:t>
            </a:r>
          </a:p>
        </p:txBody>
      </p:sp>
      <p:sp>
        <p:nvSpPr>
          <p:cNvPr id="35854" name="Rectangle 14"/>
          <p:cNvSpPr>
            <a:spLocks noChangeArrowheads="1"/>
          </p:cNvSpPr>
          <p:nvPr/>
        </p:nvSpPr>
        <p:spPr bwMode="auto">
          <a:xfrm>
            <a:off x="5943600" y="5410200"/>
            <a:ext cx="2286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ru-RU" sz="3200" b="1"/>
              <a:t>ЗВОНОК</a:t>
            </a:r>
          </a:p>
        </p:txBody>
      </p:sp>
      <p:sp>
        <p:nvSpPr>
          <p:cNvPr id="35856" name="Rectangle 16"/>
          <p:cNvSpPr>
            <a:spLocks noChangeArrowheads="1"/>
          </p:cNvSpPr>
          <p:nvPr/>
        </p:nvSpPr>
        <p:spPr bwMode="auto">
          <a:xfrm>
            <a:off x="6705600" y="2362200"/>
            <a:ext cx="2057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ru-RU" sz="3200" b="1"/>
              <a:t>ЛЕТАТЬ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2000"/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000"/>
                            </p:stCondLst>
                            <p:childTnLst>
                              <p:par>
                                <p:cTn id="2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0"/>
                            </p:stCondLst>
                            <p:childTnLst>
                              <p:par>
                                <p:cTn id="32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2000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2000"/>
                            </p:stCondLst>
                            <p:childTnLst>
                              <p:par>
                                <p:cTn id="3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58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58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4000"/>
                            </p:stCondLst>
                            <p:childTnLst>
                              <p:par>
                                <p:cTn id="43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358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/>
                                        <p:tgtEl>
                                          <p:spTgt spid="358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358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6000"/>
                            </p:stCondLst>
                            <p:childTnLst>
                              <p:par>
                                <p:cTn id="4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8000"/>
                            </p:stCondLst>
                            <p:childTnLst>
                              <p:par>
                                <p:cTn id="54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2000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0"/>
                            </p:stCondLst>
                            <p:childTnLst>
                              <p:par>
                                <p:cTn id="6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2000"/>
                            </p:stCondLst>
                            <p:childTnLst>
                              <p:par>
                                <p:cTn id="65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000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4000"/>
                            </p:stCondLst>
                            <p:childTnLst>
                              <p:par>
                                <p:cTn id="7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6000"/>
                            </p:stCondLst>
                            <p:childTnLst>
                              <p:par>
                                <p:cTn id="76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2000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8000"/>
                            </p:stCondLst>
                            <p:childTnLst>
                              <p:par>
                                <p:cTn id="8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0000"/>
                            </p:stCondLst>
                            <p:childTnLst>
                              <p:par>
                                <p:cTn id="87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2000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2000"/>
                            </p:stCondLst>
                            <p:childTnLst>
                              <p:par>
                                <p:cTn id="9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4000"/>
                            </p:stCondLst>
                            <p:childTnLst>
                              <p:par>
                                <p:cTn id="9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2000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5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5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5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6" grpId="0" build="p"/>
      <p:bldP spid="35846" grpId="1" build="p"/>
      <p:bldP spid="35847" grpId="0" build="p"/>
      <p:bldP spid="35847" grpId="1" build="p"/>
      <p:bldP spid="35848" grpId="0"/>
      <p:bldP spid="35848" grpId="1"/>
      <p:bldP spid="35848" grpId="2"/>
      <p:bldP spid="35849" grpId="0"/>
      <p:bldP spid="35849" grpId="1"/>
      <p:bldP spid="35851" grpId="0"/>
      <p:bldP spid="35851" grpId="1"/>
      <p:bldP spid="35852" grpId="0"/>
      <p:bldP spid="35852" grpId="1"/>
      <p:bldP spid="35852" grpId="2"/>
      <p:bldP spid="35853" grpId="0"/>
      <p:bldP spid="35853" grpId="1"/>
      <p:bldP spid="35853" grpId="2"/>
      <p:bldP spid="35854" grpId="0"/>
      <p:bldP spid="35854" grpId="1"/>
      <p:bldP spid="35856" grpId="0"/>
      <p:bldP spid="3585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2" name="Picture 4" descr="6105ba015d5c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7893" name="Picture 5" descr="www_artru_info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93925" y="0"/>
            <a:ext cx="4756150" cy="6858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1" name="Picture 5" descr="6105ba015d5c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>
            <a:off x="1143000" y="357188"/>
            <a:ext cx="7429500" cy="1643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542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Квартет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357188" y="3643313"/>
            <a:ext cx="8501062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48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Квартет  </a:t>
            </a:r>
            <a:r>
              <a:rPr lang="ru-RU" sz="4800">
                <a:latin typeface="Calibri" pitchFamily="34" charset="0"/>
                <a:ea typeface="Calibri" pitchFamily="34" charset="0"/>
                <a:cs typeface="Times New Roman" pitchFamily="18" charset="0"/>
              </a:rPr>
              <a:t>—</a:t>
            </a:r>
            <a:r>
              <a:rPr lang="ru-RU" sz="48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музыкальный ансамбль из </a:t>
            </a:r>
            <a:r>
              <a:rPr lang="ru-RU" sz="480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четырёх </a:t>
            </a:r>
            <a:r>
              <a:rPr lang="ru-RU" sz="48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музыкантов-исполнителей</a:t>
            </a:r>
            <a:endParaRPr lang="ru-RU" sz="48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3000375" y="2143125"/>
            <a:ext cx="4333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Constantia" pitchFamily="18" charset="0"/>
              </a:rPr>
              <a:t>Кварта</a:t>
            </a:r>
            <a:r>
              <a:rPr lang="ru-RU">
                <a:latin typeface="Constantia" pitchFamily="18" charset="0"/>
              </a:rPr>
              <a:t> (от лат. quarto — «четыре»)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92" name="Picture 8" descr="6105ba015d5c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Рисунок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124200" y="1447800"/>
            <a:ext cx="1905000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553200" y="304800"/>
            <a:ext cx="13573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Constantia" pitchFamily="18" charset="0"/>
              </a:rPr>
              <a:t>альт</a:t>
            </a:r>
          </a:p>
        </p:txBody>
      </p:sp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867400" y="1143000"/>
            <a:ext cx="2714625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04800" y="2286000"/>
            <a:ext cx="219075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667000" y="381000"/>
            <a:ext cx="23574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Constantia" pitchFamily="18" charset="0"/>
              </a:rPr>
              <a:t>контрабас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04800" y="1295400"/>
            <a:ext cx="19288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Constantia" pitchFamily="18" charset="0"/>
              </a:rPr>
              <a:t>скрипка</a:t>
            </a:r>
          </a:p>
        </p:txBody>
      </p:sp>
      <p:pic>
        <p:nvPicPr>
          <p:cNvPr id="41993" name="Picture 9" descr="HMI%20HCB-100_enl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71800" y="4800600"/>
            <a:ext cx="3200400" cy="1627188"/>
          </a:xfrm>
          <a:prstGeom prst="rect">
            <a:avLst/>
          </a:prstGeom>
          <a:noFill/>
        </p:spPr>
      </p:pic>
      <p:sp>
        <p:nvSpPr>
          <p:cNvPr id="2" name="TextBox 6"/>
          <p:cNvSpPr txBox="1">
            <a:spLocks noChangeArrowheads="1"/>
          </p:cNvSpPr>
          <p:nvPr/>
        </p:nvSpPr>
        <p:spPr bwMode="auto">
          <a:xfrm>
            <a:off x="6553200" y="5105400"/>
            <a:ext cx="23574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Constantia" pitchFamily="18" charset="0"/>
              </a:rPr>
              <a:t>смычок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2" grpId="0"/>
    </p:bldLst>
  </p:timing>
</p:sld>
</file>

<file path=ppt/theme/theme1.xml><?xml version="1.0" encoding="utf-8"?>
<a:theme xmlns:a="http://schemas.openxmlformats.org/drawingml/2006/main" name="Край">
  <a:themeElements>
    <a:clrScheme name="Край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Край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165</TotalTime>
  <Words>239</Words>
  <Application>Microsoft Office PowerPoint</Application>
  <PresentationFormat>Экран (4:3)</PresentationFormat>
  <Paragraphs>89</Paragraphs>
  <Slides>15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Garamond</vt:lpstr>
      <vt:lpstr>Times New Roman</vt:lpstr>
      <vt:lpstr>Wingdings</vt:lpstr>
      <vt:lpstr>Calibri</vt:lpstr>
      <vt:lpstr>Constantia</vt:lpstr>
      <vt:lpstr>Край</vt:lpstr>
      <vt:lpstr>Слайд 1</vt:lpstr>
      <vt:lpstr>Иван Андреевич Крылов (1769 – 1844) русский баснописец начала 19 века.</vt:lpstr>
      <vt:lpstr>Произведения каких жанров писал И. А. Крылов?</vt:lpstr>
      <vt:lpstr>Что такое басня?</vt:lpstr>
      <vt:lpstr>Что такое мораль басни?</vt:lpstr>
      <vt:lpstr>Фотоглаз</vt:lpstr>
      <vt:lpstr>Слайд 7</vt:lpstr>
      <vt:lpstr>Слайд 8</vt:lpstr>
      <vt:lpstr>Слайд 9</vt:lpstr>
      <vt:lpstr>Слайд 10</vt:lpstr>
      <vt:lpstr>Слайд 11</vt:lpstr>
      <vt:lpstr>Слайд 12</vt:lpstr>
      <vt:lpstr>Р     Ы     Л     О     В</vt:lpstr>
      <vt:lpstr>Пословицы.</vt:lpstr>
      <vt:lpstr>Спасибо за работу!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Галина</dc:creator>
  <cp:lastModifiedBy>re</cp:lastModifiedBy>
  <cp:revision>6</cp:revision>
  <cp:lastPrinted>1601-01-01T00:00:00Z</cp:lastPrinted>
  <dcterms:created xsi:type="dcterms:W3CDTF">2013-10-23T18:59:19Z</dcterms:created>
  <dcterms:modified xsi:type="dcterms:W3CDTF">2014-03-04T20:38:14Z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