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71" r:id="rId5"/>
    <p:sldId id="258" r:id="rId6"/>
    <p:sldId id="267" r:id="rId7"/>
    <p:sldId id="259" r:id="rId8"/>
    <p:sldId id="260" r:id="rId9"/>
    <p:sldId id="264" r:id="rId10"/>
    <p:sldId id="261" r:id="rId11"/>
    <p:sldId id="262" r:id="rId12"/>
    <p:sldId id="270" r:id="rId13"/>
    <p:sldId id="263" r:id="rId14"/>
    <p:sldId id="266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2B7589"/>
    <a:srgbClr val="FFFFCC"/>
    <a:srgbClr val="00CCFF"/>
    <a:srgbClr val="30EFF4"/>
    <a:srgbClr val="26648E"/>
    <a:srgbClr val="193A43"/>
    <a:srgbClr val="1F495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1" autoAdjust="0"/>
  </p:normalViewPr>
  <p:slideViewPr>
    <p:cSldViewPr>
      <p:cViewPr>
        <p:scale>
          <a:sx n="94" d="100"/>
          <a:sy n="94" d="100"/>
        </p:scale>
        <p:origin x="792" y="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68148-4BF8-483A-BC49-FC6B0978841A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9FBCA-4533-4B2E-9380-27A0FD25AB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A6F05-4695-43CC-9B61-BF6DEE63DCC9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2D17-8393-4CFD-B9D3-BD227A3C4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5A20D-E095-45F1-8CD9-AAF19EACF8AB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79052-22DC-4C83-A394-857A604B2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CC4C6-0B68-49F9-959E-FB1425961D4A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A4108-9A1A-4245-B5C9-BE6206F0B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45594-C725-4982-90FF-EFDD553A0A18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BE52-CB7B-4D67-9F5E-C3B592C4CB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C155C-EE7B-4B01-9DD2-31EFB87BD5EE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9CB80-FAB9-4965-B380-1C1AE1785E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4FAC0-E3C9-4713-83F1-BA55010E96E5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43EA1-93CF-448B-88EA-885D03847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4DE6A-F7F6-4A02-A107-B425F78DD5E7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60450-903B-4D95-97FC-BC419A38D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0E23A-380A-4C15-8E4C-F184309993F1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F06C4-3B3A-4882-91DA-4EA36E6D09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91551-086D-48A6-B469-0429E35C067C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10C3D-38D7-49B3-8252-1524A9CB1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71489-015C-4F5C-B12D-D8B01222D8B0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8792D-54A5-43AD-9294-A6C781382B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1C9AE4-FEC8-43A3-8C39-CF58E9DE8811}" type="datetimeFigureOut">
              <a:rPr lang="ru-RU"/>
              <a:pPr>
                <a:defRPr/>
              </a:pPr>
              <a:t>04.03.2014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4817FA3-1B7C-4093-B92B-00E04E19E6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53" name="Заголовок 3"/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1285875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Урок физики в 7 классе</a:t>
            </a:r>
            <a:br>
              <a:rPr lang="ru-RU" smtClean="0">
                <a:solidFill>
                  <a:srgbClr val="FFFF00"/>
                </a:solidFill>
                <a:latin typeface="Bookman Old Style" pitchFamily="18" charset="0"/>
              </a:rPr>
            </a:br>
            <a:endParaRPr lang="ru-RU" i="1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2054" name="Текст 4"/>
          <p:cNvSpPr>
            <a:spLocks noGrp="1"/>
          </p:cNvSpPr>
          <p:nvPr>
            <p:ph type="body" idx="1"/>
          </p:nvPr>
        </p:nvSpPr>
        <p:spPr>
          <a:xfrm rot="10800000" flipV="1">
            <a:off x="0" y="3071813"/>
            <a:ext cx="8858250" cy="642937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214810" y="3929066"/>
            <a:ext cx="4429156" cy="2643206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Подготовила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Учитель физики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Первой категории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МБОУ </a:t>
            </a:r>
            <a:r>
              <a:rPr lang="ru-RU" b="0" dirty="0" err="1" smtClean="0">
                <a:solidFill>
                  <a:srgbClr val="FFFF00"/>
                </a:solidFill>
                <a:latin typeface="Bookman Old Style" pitchFamily="18" charset="0"/>
              </a:rPr>
              <a:t>Светловская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СОШ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Зиновьева Ольга Николаевна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2058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8501062" cy="8572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4000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  <a:p>
            <a:pPr eaLnBrk="1" hangingPunct="1">
              <a:buFont typeface="Arial" charset="0"/>
              <a:buNone/>
            </a:pPr>
            <a:endParaRPr lang="ru-RU" i="1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2059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269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1270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071934" y="2214554"/>
            <a:ext cx="5072066" cy="435771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3. Опытным путем установили, на каком расстоянии вправо от оси вращения надо подвесить </a:t>
            </a:r>
            <a:r>
              <a:rPr lang="ru-RU" sz="3200" b="0" dirty="0" smtClean="0">
                <a:solidFill>
                  <a:srgbClr val="30EFF4"/>
                </a:solidFill>
                <a:latin typeface="Bookman Old Style" pitchFamily="18" charset="0"/>
              </a:rPr>
              <a:t>ДВА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груза, чтобы рычаг пришел в равновесие.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=2H; 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=6c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м; 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H;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6см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2" name="Содержимое 11" descr="IMG_0563.jpg"/>
          <p:cNvPicPr>
            <a:picLocks noGrp="1" noChangeAspect="1"/>
          </p:cNvPicPr>
          <p:nvPr>
            <p:ph sz="quarter" idx="4"/>
          </p:nvPr>
        </p:nvPicPr>
        <p:blipFill>
          <a:blip r:embed="rId2" cstate="email"/>
          <a:stretch>
            <a:fillRect/>
          </a:stretch>
        </p:blipFill>
        <p:spPr>
          <a:xfrm>
            <a:off x="921989" y="2214563"/>
            <a:ext cx="2912172" cy="4357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275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2293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2294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143372" y="2214554"/>
            <a:ext cx="5000628" cy="435771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4. Опытным путем установили, на каком расстоянии вправо от оси вращения надо подвесить </a:t>
            </a:r>
            <a:r>
              <a:rPr lang="ru-RU" sz="3200" b="0" dirty="0" smtClean="0">
                <a:solidFill>
                  <a:srgbClr val="30EFF4"/>
                </a:solidFill>
                <a:latin typeface="Bookman Old Style" pitchFamily="18" charset="0"/>
              </a:rPr>
              <a:t>ТРИ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груза, чтобы рычаг пришел в равновесие.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=2H; 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=6c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м; 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3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H;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4см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1" name="Содержимое 10" descr="IMG_0565.jpg"/>
          <p:cNvPicPr>
            <a:picLocks noGrp="1" noChangeAspect="1"/>
          </p:cNvPicPr>
          <p:nvPr>
            <p:ph sz="quarter" idx="4"/>
          </p:nvPr>
        </p:nvPicPr>
        <p:blipFill>
          <a:blip r:embed="rId2" cstate="email"/>
          <a:stretch>
            <a:fillRect/>
          </a:stretch>
        </p:blipFill>
        <p:spPr>
          <a:xfrm>
            <a:off x="891951" y="2214563"/>
            <a:ext cx="2972249" cy="4357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299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3317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3318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57158" y="2214554"/>
            <a:ext cx="8286808" cy="435771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5. Вычислили отношение сил  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   и отношение плеч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   для каждого из трех опытов.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3322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5643563"/>
            <a:ext cx="8501062" cy="9286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3" name="Рисунок 12" descr="IMG_0568.jpg"/>
          <p:cNvPicPr>
            <a:picLocks noChangeAspect="1"/>
          </p:cNvPicPr>
          <p:nvPr/>
        </p:nvPicPr>
        <p:blipFill>
          <a:blip r:embed="rId2" cstate="email">
            <a:lum bright="40000" contrast="40000"/>
          </a:blip>
          <a:srcRect/>
          <a:stretch>
            <a:fillRect/>
          </a:stretch>
        </p:blipFill>
        <p:spPr>
          <a:xfrm>
            <a:off x="6000760" y="2857496"/>
            <a:ext cx="928694" cy="10001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  <a:miter lim="800000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Рисунок 13" descr="IMG_0568.jpg"/>
          <p:cNvPicPr>
            <a:picLocks noChangeAspect="1"/>
          </p:cNvPicPr>
          <p:nvPr/>
        </p:nvPicPr>
        <p:blipFill>
          <a:blip r:embed="rId3" cstate="email">
            <a:lum bright="40000" contrast="40000"/>
          </a:blip>
          <a:srcRect/>
          <a:stretch>
            <a:fillRect/>
          </a:stretch>
        </p:blipFill>
        <p:spPr>
          <a:xfrm>
            <a:off x="4500562" y="3643314"/>
            <a:ext cx="928694" cy="100013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  <a:miter lim="800000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325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341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4342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57158" y="2000240"/>
            <a:ext cx="8286808" cy="1214446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6. Считая, что каждый груз весит 1Н, записали данные и измеренные величины в таблицу.</a:t>
            </a: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"/>
          </p:nvPr>
        </p:nvGraphicFramePr>
        <p:xfrm>
          <a:off x="357158" y="3500438"/>
          <a:ext cx="8429624" cy="31242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4232"/>
                <a:gridCol w="1296068"/>
                <a:gridCol w="1112396"/>
                <a:gridCol w="1204232"/>
                <a:gridCol w="1204232"/>
                <a:gridCol w="1204232"/>
                <a:gridCol w="1204232"/>
              </a:tblGrid>
              <a:tr h="1005840">
                <a:tc rowSpan="2"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№ Опыта</a:t>
                      </a:r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Сила </a:t>
                      </a:r>
                      <a:r>
                        <a:rPr lang="en-US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F</a:t>
                      </a:r>
                      <a:r>
                        <a:rPr lang="en-US" i="1" baseline="-25000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1 </a:t>
                      </a:r>
                      <a:endParaRPr lang="ru-RU" i="1" baseline="-25000" dirty="0" smtClean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на правой части рычага, Н</a:t>
                      </a:r>
                      <a:endParaRPr lang="ru-RU" i="1" baseline="-25000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Плечо </a:t>
                      </a:r>
                      <a:r>
                        <a:rPr lang="en-US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l</a:t>
                      </a:r>
                      <a:r>
                        <a:rPr lang="ru-RU" i="1" baseline="-25000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1</a:t>
                      </a:r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см</a:t>
                      </a:r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Сила </a:t>
                      </a:r>
                      <a:r>
                        <a:rPr lang="en-US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F</a:t>
                      </a:r>
                      <a:r>
                        <a:rPr lang="ru-RU" i="1" baseline="-25000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2</a:t>
                      </a:r>
                      <a:r>
                        <a:rPr lang="en-US" i="1" baseline="-25000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 </a:t>
                      </a:r>
                      <a:endParaRPr lang="ru-RU" i="1" baseline="-25000" dirty="0" smtClean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на левой части рычага, Н</a:t>
                      </a:r>
                      <a:endParaRPr lang="ru-RU" i="1" baseline="-25000" dirty="0" smtClean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Плечо </a:t>
                      </a:r>
                      <a:r>
                        <a:rPr lang="en-US" sz="1800" b="1" i="1" kern="12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l</a:t>
                      </a:r>
                      <a:r>
                        <a:rPr lang="ru-RU" sz="1800" b="1" i="1" kern="1200" baseline="-250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800" b="1" i="1" kern="12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, </a:t>
                      </a:r>
                      <a:endParaRPr lang="ru-RU" dirty="0" smtClean="0"/>
                    </a:p>
                    <a:p>
                      <a:pPr marL="0" algn="ct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см</a:t>
                      </a:r>
                    </a:p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Отношение </a:t>
                      </a: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сил и плеч</a:t>
                      </a:r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005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kern="1200" dirty="0" smtClean="0">
                          <a:solidFill>
                            <a:srgbClr val="193A43"/>
                          </a:solidFill>
                          <a:latin typeface="Bookman Old Style"/>
                          <a:ea typeface="+mn-ea"/>
                          <a:cs typeface="+mn-cs"/>
                        </a:rPr>
                        <a:t> </a:t>
                      </a:r>
                      <a:endParaRPr lang="ru-RU" sz="2400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1 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6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6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3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rgbClr val="193A43"/>
                          </a:solidFill>
                          <a:latin typeface="Bookman Old Style" pitchFamily="18" charset="0"/>
                        </a:rPr>
                        <a:t>6</a:t>
                      </a:r>
                      <a:endParaRPr lang="ru-RU" b="1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i="1" dirty="0">
                        <a:solidFill>
                          <a:srgbClr val="193A43"/>
                        </a:solidFill>
                        <a:latin typeface="Bookman Old Style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26648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12" name="Рисунок 11" descr="IMG_0568.jpg"/>
          <p:cNvPicPr>
            <a:picLocks noChangeAspect="1"/>
          </p:cNvPicPr>
          <p:nvPr/>
        </p:nvPicPr>
        <p:blipFill>
          <a:blip r:embed="rId2" cstate="email">
            <a:lum bright="40000" contrast="40000"/>
          </a:blip>
          <a:srcRect/>
          <a:stretch>
            <a:fillRect/>
          </a:stretch>
        </p:blipFill>
        <p:spPr bwMode="auto">
          <a:xfrm>
            <a:off x="6500813" y="4500563"/>
            <a:ext cx="928687" cy="1000125"/>
          </a:xfrm>
          <a:prstGeom prst="rect">
            <a:avLst/>
          </a:prstGeom>
          <a:noFill/>
          <a:ln w="9525">
            <a:solidFill>
              <a:srgbClr val="26648E"/>
            </a:solidFill>
            <a:miter lim="800000"/>
            <a:headEnd/>
            <a:tailEnd/>
          </a:ln>
        </p:spPr>
      </p:pic>
      <p:pic>
        <p:nvPicPr>
          <p:cNvPr id="13" name="Рисунок 12" descr="IMG_0568.jpg"/>
          <p:cNvPicPr>
            <a:picLocks noChangeAspect="1"/>
          </p:cNvPicPr>
          <p:nvPr/>
        </p:nvPicPr>
        <p:blipFill>
          <a:blip r:embed="rId3" cstate="email">
            <a:lum bright="40000" contrast="40000"/>
          </a:blip>
          <a:srcRect/>
          <a:stretch>
            <a:fillRect/>
          </a:stretch>
        </p:blipFill>
        <p:spPr bwMode="auto">
          <a:xfrm>
            <a:off x="7715250" y="4500563"/>
            <a:ext cx="928688" cy="1000125"/>
          </a:xfrm>
          <a:prstGeom prst="rect">
            <a:avLst/>
          </a:prstGeom>
          <a:noFill/>
          <a:ln w="9525">
            <a:solidFill>
              <a:srgbClr val="26648E"/>
            </a:solidFill>
            <a:miter lim="800000"/>
            <a:headEnd/>
            <a:tailEnd/>
          </a:ln>
        </p:spPr>
      </p:pic>
      <p:sp>
        <p:nvSpPr>
          <p:cNvPr id="14349" name="Содержимое 1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5365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5366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285720" y="1857364"/>
            <a:ext cx="8715436" cy="1643074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9600" b="0" dirty="0" smtClean="0">
                <a:solidFill>
                  <a:srgbClr val="FFFF00"/>
                </a:solidFill>
                <a:latin typeface="Bookman Old Style" pitchFamily="18" charset="0"/>
              </a:rPr>
              <a:t>Проверили, подтверждают  ли результаты опытов условие равновесия рычага и правило моментов сил.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929188" y="4929188"/>
            <a:ext cx="1714500" cy="1214437"/>
          </a:xfrm>
          <a:prstGeom prst="round2Diag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7215188" y="4929188"/>
            <a:ext cx="1714500" cy="1214437"/>
          </a:xfrm>
          <a:prstGeom prst="round2Diag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28625" y="3643313"/>
            <a:ext cx="8715375" cy="27146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dirty="0" smtClean="0">
                <a:solidFill>
                  <a:schemeClr val="bg1"/>
                </a:solidFill>
                <a:latin typeface="Bookman Old Style" pitchFamily="18" charset="0"/>
              </a:rPr>
              <a:t>   =      и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8000" dirty="0">
                <a:solidFill>
                  <a:schemeClr val="bg1"/>
                </a:solidFill>
                <a:latin typeface="Bookman Old Style" pitchFamily="18" charset="0"/>
              </a:rPr>
              <a:t> </a:t>
            </a:r>
            <a:r>
              <a:rPr lang="ru-RU" sz="8000" dirty="0" smtClean="0">
                <a:solidFill>
                  <a:schemeClr val="bg1"/>
                </a:solidFill>
                <a:latin typeface="Bookman Old Style" pitchFamily="18" charset="0"/>
              </a:rPr>
              <a:t>             </a:t>
            </a:r>
            <a:r>
              <a:rPr lang="ru-RU" sz="8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М</a:t>
            </a:r>
            <a:r>
              <a:rPr lang="ru-RU" sz="8000" baseline="-2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1 </a:t>
            </a:r>
            <a:r>
              <a:rPr lang="ru-RU" sz="8000" dirty="0" smtClean="0">
                <a:solidFill>
                  <a:schemeClr val="bg1"/>
                </a:solidFill>
                <a:latin typeface="Bookman Old Style" pitchFamily="18" charset="0"/>
              </a:rPr>
              <a:t>=</a:t>
            </a:r>
            <a:r>
              <a:rPr lang="ru-RU" sz="8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М</a:t>
            </a:r>
            <a:r>
              <a:rPr lang="ru-RU" sz="8000" baseline="-25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8000" dirty="0" smtClean="0">
                <a:solidFill>
                  <a:schemeClr val="bg1"/>
                </a:solidFill>
                <a:latin typeface="Bookman Old Style" pitchFamily="18" charset="0"/>
              </a:rPr>
              <a:t>        </a:t>
            </a:r>
            <a:endParaRPr lang="ru-RU" sz="8000" dirty="0">
              <a:solidFill>
                <a:schemeClr val="bg1"/>
              </a:solidFill>
              <a:latin typeface="Bookman Old Style" pitchFamily="18" charset="0"/>
            </a:endParaRPr>
          </a:p>
        </p:txBody>
      </p:sp>
      <p:pic>
        <p:nvPicPr>
          <p:cNvPr id="14" name="Содержимое 10" descr="IMG_0568.jpg"/>
          <p:cNvPicPr>
            <a:picLocks noChangeAspect="1"/>
          </p:cNvPicPr>
          <p:nvPr/>
        </p:nvPicPr>
        <p:blipFill>
          <a:blip r:embed="rId2" cstate="email">
            <a:lum bright="40000" contrast="40000"/>
          </a:blip>
          <a:srcRect/>
          <a:stretch>
            <a:fillRect/>
          </a:stretch>
        </p:blipFill>
        <p:spPr>
          <a:xfrm>
            <a:off x="142844" y="3571876"/>
            <a:ext cx="1238259" cy="185736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Рисунок 14" descr="IMG_0568.jpg"/>
          <p:cNvPicPr>
            <a:picLocks noChangeAspect="1"/>
          </p:cNvPicPr>
          <p:nvPr/>
        </p:nvPicPr>
        <p:blipFill>
          <a:blip r:embed="rId3" cstate="email">
            <a:grayscl/>
            <a:lum bright="40000" contrast="40000"/>
          </a:blip>
          <a:srcRect/>
          <a:stretch>
            <a:fillRect/>
          </a:stretch>
        </p:blipFill>
        <p:spPr>
          <a:xfrm>
            <a:off x="2214546" y="3571876"/>
            <a:ext cx="1214447" cy="18573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5375" name="Содержимое 1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6389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6390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54"/>
            <a:ext cx="4071966" cy="435771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6394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8572500" cy="4357687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4400" smtClean="0">
                <a:solidFill>
                  <a:srgbClr val="FFFF00"/>
                </a:solidFill>
                <a:latin typeface="Bookman Old Style" pitchFamily="18" charset="0"/>
              </a:rPr>
              <a:t>Сделайте вывод </a:t>
            </a:r>
          </a:p>
          <a:p>
            <a:pPr algn="ctr" eaLnBrk="1" hangingPunct="1">
              <a:buFont typeface="Arial" charset="0"/>
              <a:buNone/>
            </a:pPr>
            <a:r>
              <a:rPr lang="ru-RU" sz="4400" smtClean="0">
                <a:solidFill>
                  <a:srgbClr val="FFFF00"/>
                </a:solidFill>
                <a:latin typeface="Bookman Old Style" pitchFamily="18" charset="0"/>
              </a:rPr>
              <a:t>о проделанной работе.</a:t>
            </a:r>
          </a:p>
        </p:txBody>
      </p:sp>
      <p:sp>
        <p:nvSpPr>
          <p:cNvPr id="16395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77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3078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63"/>
            <a:ext cx="4071938" cy="4357687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8358187" cy="43576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600" b="1" smtClean="0">
                <a:solidFill>
                  <a:srgbClr val="FFFF00"/>
                </a:solidFill>
                <a:latin typeface="Bookman Old Style" pitchFamily="18" charset="0"/>
              </a:rPr>
              <a:t>Цель работы: </a:t>
            </a:r>
          </a:p>
          <a:p>
            <a:pPr eaLnBrk="1" hangingPunct="1"/>
            <a:r>
              <a:rPr lang="ru-RU" sz="3600" smtClean="0">
                <a:solidFill>
                  <a:srgbClr val="FFFF00"/>
                </a:solidFill>
                <a:latin typeface="Bookman Old Style" pitchFamily="18" charset="0"/>
              </a:rPr>
              <a:t>Проверить на опыте, при каком соотношении сил и их плеч рычаг находится в равновесии.</a:t>
            </a:r>
          </a:p>
          <a:p>
            <a:pPr eaLnBrk="1" hangingPunct="1"/>
            <a:r>
              <a:rPr lang="ru-RU" sz="3600" smtClean="0">
                <a:solidFill>
                  <a:srgbClr val="FFFF00"/>
                </a:solidFill>
                <a:latin typeface="Bookman Old Style" pitchFamily="18" charset="0"/>
              </a:rPr>
              <a:t>Проверить на опыте правило моментов.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3081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01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4102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63"/>
            <a:ext cx="4071938" cy="4357687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4041775" cy="407193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Приборы и материалы: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Рычаг на штативе;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Набор грузов;</a:t>
            </a:r>
          </a:p>
          <a:p>
            <a:pPr eaLnBrk="1" hangingPunct="1"/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Динамометр.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/>
            <a:r>
              <a:rPr lang="ru-RU" smtClean="0">
                <a:solidFill>
                  <a:srgbClr val="FFFF00"/>
                </a:solidFill>
                <a:latin typeface="Bookman Old Style" pitchFamily="18" charset="0"/>
              </a:rPr>
              <a:t>Линейка;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1" name="Рисунок 10" descr="IMG_055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4813" y="2000250"/>
            <a:ext cx="2311400" cy="364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два груза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00813" y="4071938"/>
            <a:ext cx="8445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IMG_0567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0813" y="2000250"/>
            <a:ext cx="857250" cy="210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IMG_0602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14813" y="5643563"/>
            <a:ext cx="4214812" cy="74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IMG_0572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7358082" y="2000240"/>
            <a:ext cx="1071570" cy="3643338"/>
          </a:xfrm>
          <a:prstGeom prst="rect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</p:pic>
      <p:sp>
        <p:nvSpPr>
          <p:cNvPr id="4110" name="Содержимое 1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125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5126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63"/>
            <a:ext cx="4071938" cy="4357687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5128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8501062" cy="4357687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8000" smtClean="0">
                <a:solidFill>
                  <a:srgbClr val="FFFF00"/>
                </a:solidFill>
                <a:latin typeface="Bookman Old Style" pitchFamily="18" charset="0"/>
              </a:rPr>
              <a:t>Повторение пройденного:</a:t>
            </a:r>
          </a:p>
        </p:txBody>
      </p:sp>
      <p:sp>
        <p:nvSpPr>
          <p:cNvPr id="5129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Содержимое 8" descr="543513.gif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3286124"/>
            <a:ext cx="4572000" cy="328614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lt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lt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lt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t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chemeClr val="dk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graphicFrame>
        <p:nvGraphicFramePr>
          <p:cNvPr id="11" name="Содержимое 10"/>
          <p:cNvGraphicFramePr>
            <a:graphicFrameLocks noGrp="1"/>
          </p:cNvGraphicFramePr>
          <p:nvPr>
            <p:ph sz="quarter" idx="4"/>
          </p:nvPr>
        </p:nvGraphicFramePr>
        <p:xfrm>
          <a:off x="0" y="0"/>
          <a:ext cx="4572000" cy="3345752"/>
        </p:xfrm>
        <a:graphic>
          <a:graphicData uri="http://schemas.openxmlformats.org/drawingml/2006/table">
            <a:tbl>
              <a:tblPr/>
              <a:tblGrid>
                <a:gridCol w="498475"/>
                <a:gridCol w="1073150"/>
                <a:gridCol w="3000375"/>
              </a:tblGrid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№ вопроса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Вопрос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Правильный ответ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Формула правила моментов.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=М</a:t>
                      </a:r>
                      <a:r>
                        <a:rPr kumimoji="0" lang="ru-RU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Сформулируйте условие равновесия рычага.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Рычаг находится в равновесии тогда, когда силы,  действующие на него, обратно пропорциональны плечам этих сил.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Какой буквой обозначается сила?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каких единицах измеряется плечо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Где применяются рычаги?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технике, быту и природе.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Содержимое 10"/>
          <p:cNvGraphicFramePr>
            <a:graphicFrameLocks noGrp="1"/>
          </p:cNvGraphicFramePr>
          <p:nvPr/>
        </p:nvGraphicFramePr>
        <p:xfrm>
          <a:off x="0" y="3286125"/>
          <a:ext cx="4572000" cy="3521394"/>
        </p:xfrm>
        <a:graphic>
          <a:graphicData uri="http://schemas.openxmlformats.org/drawingml/2006/table">
            <a:tbl>
              <a:tblPr/>
              <a:tblGrid>
                <a:gridCol w="665163"/>
                <a:gridCol w="1746250"/>
                <a:gridCol w="2160587"/>
              </a:tblGrid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№ вопроса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Вопрос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Правильный ответ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Что собой представляет рычаг?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Рычаг представляет собой твердое тело, которое может вращаться вокруг неподвижной опоры.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64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Что такое плечо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Кратчайшее расстояние между точкой опоры и прямой, вдоль которой действует на рычаг сила.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Формула условия равновесия рычага.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F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/ F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= l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/ l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Запишите формулу момента силы.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 =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  <a:sym typeface="Symbol" pitchFamily="18" charset="2"/>
                        </a:rPr>
                        <a:t>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l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каких единицах измеряется момент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Н 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  <a:sym typeface="Symbol" pitchFamily="18" charset="2"/>
                        </a:rPr>
                        <a:t>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Содержимое 10"/>
          <p:cNvGraphicFramePr>
            <a:graphicFrameLocks noGrp="1"/>
          </p:cNvGraphicFramePr>
          <p:nvPr/>
        </p:nvGraphicFramePr>
        <p:xfrm>
          <a:off x="4572000" y="3286125"/>
          <a:ext cx="4572000" cy="3505201"/>
        </p:xfrm>
        <a:graphic>
          <a:graphicData uri="http://schemas.openxmlformats.org/drawingml/2006/table">
            <a:tbl>
              <a:tblPr/>
              <a:tblGrid>
                <a:gridCol w="415925"/>
                <a:gridCol w="1012825"/>
                <a:gridCol w="314325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kumimoji="0" lang="ru-RU" sz="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вопроса</a:t>
                      </a:r>
                      <a:endParaRPr kumimoji="0" lang="ru-RU" sz="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Вопрос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Правильный ответ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Что такое момент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Произведение модуля силы, вращающей тело, на ее плечо называется моментом силы.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Что такое плечо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Кратчайшее расстояние между точкой опоры и прямой, вдоль которой действует на рычаг сила.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Сформулируйте правило моментов.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Рычаг находится в равновесии под действием двух сил, если момент силы, вращающей его по часовой стрелке, равен моменту силы, вращающей его против часовой стрелки.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Запишите формулу момента силы.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 =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F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  <a:sym typeface="Symbol" pitchFamily="18" charset="2"/>
                        </a:rPr>
                        <a:t>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l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693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каких единицах измеряется момент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Н 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  <a:sym typeface="Symbol" pitchFamily="18" charset="2"/>
                        </a:rPr>
                        <a:t>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Содержимое 10"/>
          <p:cNvGraphicFramePr>
            <a:graphicFrameLocks noGrp="1"/>
          </p:cNvGraphicFramePr>
          <p:nvPr/>
        </p:nvGraphicFramePr>
        <p:xfrm>
          <a:off x="4572000" y="0"/>
          <a:ext cx="4572000" cy="3286128"/>
        </p:xfrm>
        <a:graphic>
          <a:graphicData uri="http://schemas.openxmlformats.org/drawingml/2006/table">
            <a:tbl>
              <a:tblPr/>
              <a:tblGrid>
                <a:gridCol w="747713"/>
                <a:gridCol w="1109662"/>
                <a:gridCol w="2714625"/>
              </a:tblGrid>
              <a:tr h="550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№ вопроса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Вопрос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Правильный ответ</a:t>
                      </a:r>
                      <a:endParaRPr kumimoji="0" lang="ru-RU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728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Сформулируйте условие равновесия рычага.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Рычаг находится в равновесии тогда, когда силы,  действующие на него, обратно пропорциональны плечам этих сил.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Формула правила моментов.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</a:t>
                      </a:r>
                      <a:r>
                        <a:rPr kumimoji="0" lang="ru-RU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=М</a:t>
                      </a:r>
                      <a:r>
                        <a:rPr kumimoji="0" lang="ru-RU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Формула условия равновесия рычага.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F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/ F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= l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/ l</a:t>
                      </a:r>
                      <a:r>
                        <a:rPr kumimoji="0" lang="en-US" sz="12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каких единицах измеряется плечо силы?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                  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м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Где применяются рычаги?</a:t>
                      </a:r>
                      <a:endParaRPr kumimoji="0" lang="ru-RU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Bookman Old Style" pitchFamily="18" charset="0"/>
                          <a:cs typeface="Times New Roman" pitchFamily="18" charset="0"/>
                        </a:rPr>
                        <a:t>В технике, быту и природе.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7DEE8"/>
                    </a:solidFill>
                  </a:tcPr>
                </a:tc>
              </a:tr>
            </a:tbl>
          </a:graphicData>
        </a:graphic>
      </p:graphicFrame>
      <p:sp>
        <p:nvSpPr>
          <p:cNvPr id="6270" name="Заголовок 16"/>
          <p:cNvSpPr>
            <a:spLocks noGrp="1"/>
          </p:cNvSpPr>
          <p:nvPr>
            <p:ph type="title"/>
          </p:nvPr>
        </p:nvSpPr>
        <p:spPr>
          <a:xfrm>
            <a:off x="1214438" y="1143000"/>
            <a:ext cx="4572000" cy="1928813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6271" name="Текст 17"/>
          <p:cNvSpPr>
            <a:spLocks noGrp="1"/>
          </p:cNvSpPr>
          <p:nvPr>
            <p:ph type="body" idx="1"/>
          </p:nvPr>
        </p:nvSpPr>
        <p:spPr>
          <a:xfrm>
            <a:off x="2786063" y="500063"/>
            <a:ext cx="3071812" cy="27860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173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7174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54"/>
            <a:ext cx="4071966" cy="4357718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57188" y="2214563"/>
            <a:ext cx="8358187" cy="43576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4400" i="1" smtClean="0">
                <a:solidFill>
                  <a:srgbClr val="FFFF00"/>
                </a:solidFill>
                <a:latin typeface="Bookman Old Style" pitchFamily="18" charset="0"/>
              </a:rPr>
              <a:t>Домашнее задание: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4000" i="1" smtClean="0">
                <a:solidFill>
                  <a:srgbClr val="FFFF00"/>
                </a:solidFill>
                <a:latin typeface="Bookman Old Style" pitchFamily="18" charset="0"/>
              </a:rPr>
              <a:t>Закончить оформление лабораторной работы дома.</a:t>
            </a:r>
          </a:p>
        </p:txBody>
      </p:sp>
      <p:sp>
        <p:nvSpPr>
          <p:cNvPr id="7179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197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8198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572000" y="2214563"/>
            <a:ext cx="4071938" cy="4357687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b="0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14875" y="2143125"/>
            <a:ext cx="4041775" cy="43576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20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hangingPunct="1">
              <a:buFont typeface="Arial" charset="0"/>
              <a:buNone/>
            </a:pPr>
            <a:endParaRPr lang="ru-RU" sz="3200" smtClean="0">
              <a:solidFill>
                <a:srgbClr val="FFFF00"/>
              </a:solidFill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3200" smtClean="0">
                <a:solidFill>
                  <a:srgbClr val="FFFF00"/>
                </a:solidFill>
                <a:latin typeface="Bookman Old Style" pitchFamily="18" charset="0"/>
              </a:rPr>
              <a:t>1. Уравновесили рычаг.</a:t>
            </a:r>
          </a:p>
          <a:p>
            <a:pPr eaLnBrk="1" hangingPunct="1">
              <a:buFont typeface="Arial" charset="0"/>
              <a:buNone/>
            </a:pPr>
            <a:endParaRPr lang="ru-RU" smtClean="0">
              <a:solidFill>
                <a:srgbClr val="FFFF00"/>
              </a:solidFill>
              <a:latin typeface="Bookman Old Style" pitchFamily="18" charset="0"/>
            </a:endParaRPr>
          </a:p>
        </p:txBody>
      </p:sp>
      <p:pic>
        <p:nvPicPr>
          <p:cNvPr id="11" name="Рисунок 10" descr="IMG_055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85786" y="2214554"/>
            <a:ext cx="3073553" cy="43285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  <a:miter lim="800000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8202" name="Содержимое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221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9222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143372" y="1785926"/>
            <a:ext cx="5000628" cy="4786346"/>
          </a:xfrm>
          <a:noFill/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FF00"/>
                </a:solidFill>
                <a:latin typeface="Bookman Old Style" pitchFamily="18" charset="0"/>
              </a:rPr>
              <a:t>Ход работы: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2. Подвесили </a:t>
            </a:r>
            <a:r>
              <a:rPr lang="ru-RU" sz="3200" b="0" dirty="0" smtClean="0">
                <a:solidFill>
                  <a:srgbClr val="30EFF4"/>
                </a:solidFill>
                <a:latin typeface="Bookman Old Style" pitchFamily="18" charset="0"/>
              </a:rPr>
              <a:t>ДВА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груза на левой части рычага  на расстоянии, равном примерно </a:t>
            </a:r>
            <a:r>
              <a:rPr lang="ru-RU" sz="3200" b="0" dirty="0" smtClean="0">
                <a:solidFill>
                  <a:srgbClr val="30EFF4"/>
                </a:solidFill>
                <a:latin typeface="Bookman Old Style" pitchFamily="18" charset="0"/>
              </a:rPr>
              <a:t>6 см 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от оси вращения.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Опытным путем установили, на каком расстоянии вправо от оси вращения надо подвесить </a:t>
            </a:r>
            <a:r>
              <a:rPr lang="ru-RU" sz="3200" b="0" dirty="0" smtClean="0">
                <a:solidFill>
                  <a:srgbClr val="30EFF4"/>
                </a:solidFill>
                <a:latin typeface="Bookman Old Style" pitchFamily="18" charset="0"/>
              </a:rPr>
              <a:t>ОДИН</a:t>
            </a:r>
            <a:r>
              <a:rPr lang="ru-RU" b="0" dirty="0" smtClean="0">
                <a:solidFill>
                  <a:srgbClr val="FFFF00"/>
                </a:solidFill>
                <a:latin typeface="Bookman Old Style" pitchFamily="18" charset="0"/>
              </a:rPr>
              <a:t> груз, чтобы рычаг пришел в равновесие.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=2H; 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1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=6c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м; 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F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=1H; l</a:t>
            </a:r>
            <a:r>
              <a:rPr lang="en-US" b="0" i="1" baseline="-25000" dirty="0" smtClean="0">
                <a:solidFill>
                  <a:srgbClr val="30EFF4"/>
                </a:solidFill>
                <a:latin typeface="Bookman Old Style" pitchFamily="18" charset="0"/>
              </a:rPr>
              <a:t>2</a:t>
            </a:r>
            <a:r>
              <a:rPr lang="en-US" b="0" i="1" dirty="0" smtClean="0">
                <a:solidFill>
                  <a:srgbClr val="30EFF4"/>
                </a:solidFill>
                <a:latin typeface="Bookman Old Style" pitchFamily="18" charset="0"/>
              </a:rPr>
              <a:t>=12</a:t>
            </a:r>
            <a:r>
              <a:rPr lang="ru-RU" b="0" i="1" dirty="0" smtClean="0">
                <a:solidFill>
                  <a:srgbClr val="30EFF4"/>
                </a:solidFill>
                <a:latin typeface="Bookman Old Style" pitchFamily="18" charset="0"/>
              </a:rPr>
              <a:t>см</a:t>
            </a:r>
            <a:endParaRPr lang="ru-RU" b="0" i="1" dirty="0">
              <a:solidFill>
                <a:srgbClr val="30EFF4"/>
              </a:solidFill>
              <a:latin typeface="Bookman Old Style" pitchFamily="18" charset="0"/>
            </a:endParaRPr>
          </a:p>
        </p:txBody>
      </p:sp>
      <p:pic>
        <p:nvPicPr>
          <p:cNvPr id="11" name="Содержимое 10" descr="IMG_0560.jpg"/>
          <p:cNvPicPr>
            <a:picLocks noGrp="1" noChangeAspect="1"/>
          </p:cNvPicPr>
          <p:nvPr>
            <p:ph sz="quarter" idx="4"/>
          </p:nvPr>
        </p:nvPicPr>
        <p:blipFill>
          <a:blip r:embed="rId2" cstate="email"/>
          <a:stretch>
            <a:fillRect/>
          </a:stretch>
        </p:blipFill>
        <p:spPr>
          <a:xfrm>
            <a:off x="785786" y="2285992"/>
            <a:ext cx="3062365" cy="435768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6648E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 descr="IMG_056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785786" y="2214554"/>
            <a:ext cx="3071834" cy="43576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2F7BAF"/>
            </a:solidFill>
            <a:miter lim="800000"/>
          </a:ln>
          <a:effectLst>
            <a:glow rad="139700">
              <a:schemeClr val="accent5">
                <a:satMod val="175000"/>
                <a:alpha val="40000"/>
              </a:schemeClr>
            </a:glow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228" name="Содержимое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0"/>
            <a:ext cx="9144000" cy="2071678"/>
          </a:xfrm>
          <a:prstGeom prst="horizontalScroll">
            <a:avLst/>
          </a:prstGeom>
          <a:solidFill>
            <a:srgbClr val="2F7BAF"/>
          </a:solidFill>
          <a:ln>
            <a:solidFill>
              <a:srgbClr val="193A43"/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245" name="Заголовок 3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1143000"/>
          </a:xfrm>
        </p:spPr>
        <p:txBody>
          <a:bodyPr/>
          <a:lstStyle/>
          <a:p>
            <a:pPr eaLnBrk="1" hangingPunct="1"/>
            <a:r>
              <a:rPr lang="ru-RU" i="1" smtClean="0">
                <a:solidFill>
                  <a:srgbClr val="FFFF00"/>
                </a:solidFill>
                <a:latin typeface="Bookman Old Style" pitchFamily="18" charset="0"/>
              </a:rPr>
              <a:t>Лабораторная работа № 9</a:t>
            </a:r>
          </a:p>
        </p:txBody>
      </p:sp>
      <p:sp>
        <p:nvSpPr>
          <p:cNvPr id="10246" name="Текст 4"/>
          <p:cNvSpPr>
            <a:spLocks noGrp="1"/>
          </p:cNvSpPr>
          <p:nvPr>
            <p:ph type="body" idx="1"/>
          </p:nvPr>
        </p:nvSpPr>
        <p:spPr>
          <a:xfrm>
            <a:off x="142875" y="1071563"/>
            <a:ext cx="8858250" cy="639762"/>
          </a:xfrm>
        </p:spPr>
        <p:txBody>
          <a:bodyPr/>
          <a:lstStyle/>
          <a:p>
            <a:pPr algn="ctr" eaLnBrk="1" hangingPunct="1"/>
            <a:r>
              <a:rPr lang="ru-RU" sz="2800" b="0" i="1" smtClean="0">
                <a:solidFill>
                  <a:srgbClr val="FFFF00"/>
                </a:solidFill>
                <a:latin typeface="Bookman Old Style" pitchFamily="18" charset="0"/>
              </a:rPr>
              <a:t>Тема: Выяснение условия равновесия рычага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57188" y="2214563"/>
            <a:ext cx="8286750" cy="4357687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sp>
        <p:nvSpPr>
          <p:cNvPr id="10248" name="Содержимое 7"/>
          <p:cNvSpPr>
            <a:spLocks noGrp="1"/>
          </p:cNvSpPr>
          <p:nvPr>
            <p:ph sz="quarter" idx="4"/>
          </p:nvPr>
        </p:nvSpPr>
        <p:spPr>
          <a:xfrm>
            <a:off x="285750" y="2500313"/>
            <a:ext cx="8501063" cy="92868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6000" smtClean="0">
                <a:solidFill>
                  <a:srgbClr val="FFFF00"/>
                </a:solidFill>
                <a:latin typeface="Bookman Old Style" pitchFamily="18" charset="0"/>
              </a:rPr>
              <a:t>ФИЗКУЛЬТМИНУТКА</a:t>
            </a:r>
          </a:p>
        </p:txBody>
      </p:sp>
      <p:sp>
        <p:nvSpPr>
          <p:cNvPr id="10249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</TotalTime>
  <Words>780</Words>
  <Application>Microsoft Office PowerPoint</Application>
  <PresentationFormat>Экран (4:3)</PresentationFormat>
  <Paragraphs>202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Bookman Old Style</vt:lpstr>
      <vt:lpstr>Times New Roman</vt:lpstr>
      <vt:lpstr>Symbol</vt:lpstr>
      <vt:lpstr>Тема Office</vt:lpstr>
      <vt:lpstr>Урок физики в 7 классе </vt:lpstr>
      <vt:lpstr>Лабораторная работа № 9</vt:lpstr>
      <vt:lpstr>Лабораторная работа № 9</vt:lpstr>
      <vt:lpstr>Лабораторная работа № 9</vt:lpstr>
      <vt:lpstr>Слайд 5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  <vt:lpstr>Лабораторная работа №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</dc:title>
  <dc:subject>Условие равновесия рычага</dc:subject>
  <dc:creator>Зиновьева О.Н.</dc:creator>
  <cp:lastModifiedBy>re</cp:lastModifiedBy>
  <cp:revision>74</cp:revision>
  <dcterms:created xsi:type="dcterms:W3CDTF">2013-03-08T02:30:47Z</dcterms:created>
  <dcterms:modified xsi:type="dcterms:W3CDTF">2014-03-04T19:13:44Z</dcterms:modified>
</cp:coreProperties>
</file>