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8" r:id="rId4"/>
    <p:sldId id="293" r:id="rId5"/>
    <p:sldId id="259" r:id="rId6"/>
    <p:sldId id="289" r:id="rId7"/>
    <p:sldId id="269" r:id="rId8"/>
    <p:sldId id="278" r:id="rId9"/>
    <p:sldId id="274" r:id="rId10"/>
    <p:sldId id="260" r:id="rId11"/>
    <p:sldId id="280" r:id="rId12"/>
    <p:sldId id="264" r:id="rId13"/>
    <p:sldId id="261" r:id="rId14"/>
    <p:sldId id="290" r:id="rId15"/>
    <p:sldId id="265" r:id="rId16"/>
    <p:sldId id="282" r:id="rId17"/>
    <p:sldId id="266" r:id="rId18"/>
    <p:sldId id="272" r:id="rId19"/>
    <p:sldId id="287" r:id="rId20"/>
    <p:sldId id="276" r:id="rId21"/>
    <p:sldId id="273" r:id="rId22"/>
    <p:sldId id="285" r:id="rId23"/>
    <p:sldId id="291" r:id="rId24"/>
    <p:sldId id="292" r:id="rId25"/>
    <p:sldId id="284" r:id="rId26"/>
    <p:sldId id="286" r:id="rId27"/>
    <p:sldId id="288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768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E21F5F2-E1F0-4F61-A717-7D422E938B37}" type="datetimeFigureOut">
              <a:rPr lang="ru-RU" smtClean="0"/>
              <a:pPr/>
              <a:t>06.01.2014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191906C-0C69-4D0F-8016-97835D16E6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0%B0%D1%8F%20%D1%81%D1%82%D1%80%D0%B0%D0%BD%D0%B0&amp;noreask=1&amp;pos=10&amp;lr=2&amp;rpt=simage&amp;uinfo=ww-1089-wh-515-fw-864-fh-448-pd-1&amp;img_url=http://img0.liveinternet.ru/images/foto/b/2/apps/1/442/1442384_26d86c46d84e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0%B0%D1%8F%20%D1%81%D1%82%D1%80%D0%B0%D0%BD%D0%B0%20%D0%B3%D0%BE%D1%80%D0%BE%D0%B4%D0%B0&amp;noreask=1&amp;pos=10&amp;lr=2&amp;rpt=simage&amp;uinfo=ww-1089-wh-515-fw-864-fh-448-pd-1&amp;img_url=http://img0.liveinternet.ru/images/foto/b/2/apps/1/442/1442332_7abff03c2d06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source=wiz&amp;fp=0&amp;text=%D0%BA%D0%B0%D1%80%D1%82%D0%B8%D0%BD%D0%BA%D0%B0%20%D1%81%D0%BA%D0%B0%D0%B7%D0%BE%D1%87%D0%BD%D0%B0%D1%8F%20%D1%81%D1%82%D1%80%D0%B0%D0%BD%D0%B0&amp;noreask=1&amp;pos=16&amp;lr=2&amp;rpt=simage&amp;uinfo=ww-1089-wh-515-fw-864-fh-448-pd-1&amp;img_url=http://s41.radikal.ru/i094/0911/56/730e9e418539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24.png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12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gif"/><Relationship Id="rId11" Type="http://schemas.openxmlformats.org/officeDocument/2006/relationships/image" Target="../media/image22.gif"/><Relationship Id="rId5" Type="http://schemas.openxmlformats.org/officeDocument/2006/relationships/image" Target="../media/image16.gif"/><Relationship Id="rId10" Type="http://schemas.openxmlformats.org/officeDocument/2006/relationships/image" Target="../media/image21.gif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p=2&amp;text=%D0%BA%D0%B0%D1%80%D1%82%D0%B8%D0%BD%D0%BA%D0%B8%20%20%D1%81%20%D1%83%D0%BB%D1%8B%D0%B1%D0%BA%D0%BE%D0%B9%20%D1%81%D0%BE%D0%BB%D0%BD%D1%8B%D1%88%D0%BA%D0%BE&amp;fp=2&amp;pos=68&amp;uinfo=ww-1089-wh-515-fw-864-fh-448-pd-1&amp;rpt=simage&amp;img_url=http://t2.moskva.fm/uimg/collections/75x75/30/3016262.jpe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text=%D0%BA%D0%B0%D1%80%D1%82%D0%B8%D0%BD%D0%BA%D0%B8%20%D1%88%D0%BA%D0%BE%D0%BB%D1%8C%D0%BD%D1%8B%D0%B9%20%D0%B7%D0%B2%D0%BE%D0%BD%D0%BE%D0%BA&amp;img_url=http://www.supertosty.ru/images/cards/1sept_06.jpg&amp;pos=2&amp;rpt=simage&amp;lr=2&amp;noreask=1&amp;source=wiz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ages.yandex.ru/yandsearch?source=wiz&amp;fp=0&amp;text=%D0%BA%D0%B0%D1%80%D1%82%D0%B8%D0%BD%D0%BA%D0%B0%20%D0%B1%D0%BE%D0%BB%D1%8C%D1%88%D0%BE%D0%B9%20%D1%81%D0%BE%D0%B1%D0%B0%D0%BA%D0%B8&amp;noreask=1&amp;pos=1&amp;lr=2&amp;rpt=simage&amp;uinfo=ww-1089-wh-515-fw-864-fh-448-pd-1&amp;img_url=http://www.konura.info/foto/sen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24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fp=0&amp;text=%D0%BA%D0%B0%D1%80%D1%82%D0%B8%D0%BD%D0%BA%D0%B0%20%D1%81%D0%BA%D0%B0%D0%B7%D0%BE%D1%87%D0%BD%D0%B0%D1%8F%20%D1%81%D1%82%D1%80%D0%B0%D0%BD%D0%B0&amp;noreask=1&amp;pos=16&amp;lr=2&amp;rpt=simage&amp;uinfo=ww-1089-wh-515-fw-864-fh-448-pd" TargetMode="External"/><Relationship Id="rId3" Type="http://schemas.openxmlformats.org/officeDocument/2006/relationships/hyperlink" Target="http://images.yandex.ru/yandsearch?source=wiz&amp;fp=0&amp;uinfo=ww-1085-wh-527-fw-860-fh-448-pd-1&amp;text=%D0%BA%D0%B0%D1%80%D1%82%D0%B8%D0%BD%D0%BA%D0%B8%20%D1%86%D1%8B%D0%BF%D0%BB%D1%8F%D1%82%D0%B0&amp;noreask=1&amp;pos=9&amp;rpt=simage&amp;lr=2&amp;img_url=http://img1.liveinternet.ru/images/attach/c/4/80/546/80546983_2222299_ciplyata1600.jpg" TargetMode="External"/><Relationship Id="rId7" Type="http://schemas.openxmlformats.org/officeDocument/2006/relationships/hyperlink" Target="http://images.yandex.ru/yandsearch?source=wiz&amp;fp=0&amp;text=%D0%BA%D0%B0%D1%80%D1%82%D0%B8%D0%BD%D0%BA%D0%B0%20%D1%81%D0%BA%D0%B0%D0%B7%D0%BE%D1%87%D0%BD%D0%B0%D1%8F%20%D1%81%D1%82%D1%80%D0%B0%D0%BD%D0%B0&amp;noreask=1&amp;pos=10&amp;lr=2&amp;rpt=simage&amp;uinfo=ww-1089-wh-515-fw-864-fh-448-pd-1&amp;img_url=http://img0.liveinternet.ru/images/foto/b/2/apps/1/442/1442384_26d86c46d84e.jpg" TargetMode="External"/><Relationship Id="rId2" Type="http://schemas.openxmlformats.org/officeDocument/2006/relationships/hyperlink" Target="http://images.yandex.ru/yandsearch?text=%D0%BF%D0%BE%D1%80%D1%82%D1%80%D0%B5%D1%82%20%D0%BA%D0%BE%D0%BD%D1%81%D1%82%D0%B0%D0%BD%D1%82%D0%B8%D0%BD%D0%B0%20%D0%BF%D0%B0%D1%83%D1%81%D1%82%D0%BE%D0%B2%D1%81%D0%BA%D0%BE%D0%B3%D0%BE&amp;img_url=http://ktelegraf.com.ua/uploads/posts/2013-09/1379251737_09-10.jpg&amp;pos=2&amp;rpt=simage&amp;lr=2&amp;noreask=1&amp;source=wiz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A%D0%B0%D1%80%D1%82%D0%B8%D0%BD%D0%BA%D0%B8%20%D0%B2%D0%BE%D1%80%D0%BE%D0%B1%D1%8C%D1%8F%20%D0%B4%D0%BB%D1%8F%20%D0%B4%D0%B5%D1%82%D0%B5%D0%B9&amp;fp=0&amp;pos=4&amp;uinfo=ww-1085-wh-527-fw-860-fh-448-pd-1&amp;rpt=simage&amp;img_url=http://www.chadochki.ru/images/zagadki/vorobei1.jpg" TargetMode="External"/><Relationship Id="rId5" Type="http://schemas.openxmlformats.org/officeDocument/2006/relationships/hyperlink" Target="http://images.yandex.ru/yandsearch?text=%D0%BA%D0%B0%D1%80%D1%82%D0%B8%D0%BD%D0%BA%D0%B8%20%D0%B2%D0%BE%D1%80%D0%BE%D0%BD%D0%B0%20%D0%B4%D0%BB%D1%8F%20%D0%B4%D0%B5%D1%82%D0%B5%D0%B9&amp;fp=0&amp;pos=0&amp;uinfo=ww-1085-wh-527-fw-860-fh-448-pd-1&amp;rpt=simage&amp;img_url=http://www.lesson42.com/uploads/posts/2010-01/thumbs/1264080751_vorona.jpg" TargetMode="External"/><Relationship Id="rId4" Type="http://schemas.openxmlformats.org/officeDocument/2006/relationships/hyperlink" Target="http://images.yandex.ru/yandsearch?text=%D0%BA%D0%B0%D1%80%D1%82%D0%B8%D0%BD%D0%BA%D0%B8%20%D0%BC%D0%B5%D0%B4%D0%B2%D0%B5%D0%B4%D1%8C&amp;fp=0&amp;pos=20&amp;uinfo=ww-1085-wh-527-fw-860-fh-448-pd-1&amp;rpt=simage&amp;img_url=http://img0.liveinternet.ru/images/attach/c/8/100/206/100206732_large_27.jpg" TargetMode="External"/><Relationship Id="rId9" Type="http://schemas.openxmlformats.org/officeDocument/2006/relationships/hyperlink" Target="http://www.conventart.ru/products_pictures/131402RO-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F%D0%BE%D1%80%D1%82%D1%80%D0%B5%D1%82%20%D0%BA%D0%BE%D0%BD%D1%81%D1%82%D0%B0%D0%BD%D1%82%D0%B8%D0%BD%D0%B0%20%D0%BF%D0%B0%D1%83%D1%81%D1%82%D0%BE%D0%B2%D1%81%D0%BA%D0%BE%D0%B3%D0%BE&amp;img_url=http://ktelegraf.com.ua/uploads/posts/2013-09/1379251737_09-10.jpg&amp;pos=2&amp;rpt=simage&amp;lr=2&amp;noreask=1&amp;source=wiz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1%82%D0%B8%D0%BD%D0%BA%D0%B8%20%D0%B2%D0%BE%D1%80%D0%BE%D0%B1%D1%8C%D1%8F%20%D0%B4%D0%BB%D1%8F%20%D0%B4%D0%B5%D1%82%D0%B5%D0%B9&amp;fp=0&amp;pos=4&amp;uinfo=ww-1085-wh-527-fw-860-fh-448-pd-1&amp;rpt=simage&amp;img_url=http://www.chadochki.ru/images/zagadki/vorobei1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images.yandex.ru/yandsearch?source=wiz&amp;fp=0&amp;uinfo=ww-1085-wh-527-fw-860-fh-448-pd-1&amp;text=%D0%BA%D0%B0%D1%80%D1%82%D0%B8%D0%BD%D0%BA%D0%B8%20%D1%86%D1%8B%D0%BF%D0%BB%D1%8F%D1%82%D0%B0&amp;noreask=1&amp;pos=9&amp;rpt=simage&amp;lr=2&amp;img_url=http://img1.liveinternet.ru/images/attach/c/4/80/546/80546983_2222299_ciplyata16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A%D0%B0%D1%80%D1%82%D0%B8%D0%BD%D0%BA%D0%B8%20%D0%B2%D0%BE%D1%80%D0%BE%D0%BD%D0%B0%20%D0%B4%D0%BB%D1%8F%20%D0%B4%D0%B5%D1%82%D0%B5%D0%B9&amp;fp=0&amp;pos=0&amp;uinfo=ww-1085-wh-527-fw-860-fh-448-pd-1&amp;rpt=simage&amp;img_url=http://www.lesson42.com/uploads/posts/2010-01/thumbs/1264080751_vorona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images.yandex.ru/yandsearch?text=%D0%BA%D0%B0%D1%80%D1%82%D0%B8%D0%BD%D0%BA%D0%B8%20%D0%BC%D0%B5%D0%B4%D0%B2%D0%B5%D0%B4%D1%8C&amp;fp=0&amp;pos=20&amp;uinfo=ww-1085-wh-527-fw-860-fh-448-pd-1&amp;rpt=simage&amp;img_url=http://img0.liveinternet.ru/images/attach/c/8/100/206/100206732_large_27.jpg" TargetMode="Externa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a\Documents\&#1082;&#1086;&#1085;&#1089;&#1087;&#1077;&#1082;&#1090;&#1099;%20&#1091;&#1088;&#1086;&#1082;&#1086;&#1074;\&#1088;&#1091;&#1089;&#1089;&#1082;&#1080;&#1081;%20&#1103;&#1079;&#1099;&#1082;\4%20&#1082;&#1083;&#1072;&#1089;&#1089;\&#1088;&#1091;&#1089;&#1089;&#1082;&#1080;&#1081;%20&#1103;&#1079;&#1099;&#1082;\78-\&#1086;&#1090;&#1082;&#1088;&#1099;&#1090;&#1099;&#1081;%20&#1091;&#1088;&#1086;&#1082;%204&#1041;\priboy\&#1055;&#1056;&#1048;&#1041;&#1054;&#1049;%20&#1048;%20&#1050;&#1056;&#1048;&#1050;%20&#1063;&#1040;&#1045;&#1050;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9288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Тема. Представляем ещё одну часть речи (местоимение).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857628"/>
            <a:ext cx="7772400" cy="142875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Восемнадцатое декабря.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Классная работа.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c-sfera.ru/sites/default/files/field/image/strana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8638501" cy="61504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5286388"/>
            <a:ext cx="4429156" cy="11430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Страна  Местоимение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28596" y="357166"/>
            <a:ext cx="7801004" cy="5649934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вместоимени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 - «вместо имён»,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местоимениями.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такое местоимение?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Местоимение – это часть речи, которая указывает на предмет, но не называет его.                      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71480"/>
            <a:ext cx="7358114" cy="142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143116"/>
            <a:ext cx="735811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357562"/>
            <a:ext cx="7429552" cy="16430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alladolls.ru/gallery2/d/20032-6/image02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04"/>
            <a:ext cx="8929811" cy="63580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00430" y="4214818"/>
            <a:ext cx="350046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Неопределённые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85728"/>
            <a:ext cx="2214578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Личные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142984"/>
            <a:ext cx="242889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Возвратные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214554"/>
            <a:ext cx="3357586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Притяжательные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3214686"/>
            <a:ext cx="278608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Указательные</a:t>
            </a:r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00232" y="40719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40719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40005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357166"/>
            <a:ext cx="342902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Вопросительные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1285860"/>
            <a:ext cx="3286148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Относительные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2214554"/>
            <a:ext cx="3214710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Отрицательные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3286124"/>
            <a:ext cx="350046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Определительные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ortalik.flyfm.net/uploads/posts/2010-05/thumbs/1272760685_5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51"/>
            <a:ext cx="8501122" cy="6375843"/>
          </a:xfrm>
          <a:prstGeom prst="rect">
            <a:avLst/>
          </a:prstGeom>
          <a:noFill/>
        </p:spPr>
      </p:pic>
      <p:sp>
        <p:nvSpPr>
          <p:cNvPr id="4" name="Табличка 3"/>
          <p:cNvSpPr/>
          <p:nvPr/>
        </p:nvSpPr>
        <p:spPr>
          <a:xfrm>
            <a:off x="571472" y="500042"/>
            <a:ext cx="2857520" cy="914400"/>
          </a:xfrm>
          <a:prstGeom prst="plaqu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Личные</a:t>
            </a:r>
          </a:p>
          <a:p>
            <a:pPr algn="ctr"/>
            <a:endParaRPr lang="ru-RU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857224" y="1785926"/>
            <a:ext cx="3000396" cy="857256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улица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Яколка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857224" y="3000372"/>
            <a:ext cx="3000396" cy="857256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улица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ТЫколка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857224" y="4286256"/>
            <a:ext cx="3000396" cy="928694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улица  Дружная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571480"/>
            <a:ext cx="8786874" cy="5435620"/>
          </a:xfrm>
        </p:spPr>
        <p:txBody>
          <a:bodyPr>
            <a:normAutofit/>
          </a:bodyPr>
          <a:lstStyle/>
          <a:p>
            <a:pPr marL="852678" indent="-74295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На что указывают личные местоимения?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Личные местоимения указывают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на лица,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которые участвуют в речи, но не называют их.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Перечислите личные местоимения.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(я, мы, ты, вы, он, она, оно, они)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785926"/>
            <a:ext cx="8286808" cy="15716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143380"/>
            <a:ext cx="8286808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500042"/>
          <a:ext cx="8429683" cy="5786478"/>
        </p:xfrm>
        <a:graphic>
          <a:graphicData uri="http://schemas.openxmlformats.org/drawingml/2006/table">
            <a:tbl>
              <a:tblPr/>
              <a:tblGrid>
                <a:gridCol w="1571635"/>
                <a:gridCol w="3429024"/>
                <a:gridCol w="3429024"/>
              </a:tblGrid>
              <a:tr h="1432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latin typeface="Times New Roman"/>
                          <a:ea typeface="Calibri"/>
                          <a:cs typeface="Times New Roman"/>
                        </a:rPr>
                        <a:t>лицо</a:t>
                      </a:r>
                      <a:endParaRPr lang="ru-RU" sz="3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latin typeface="Times New Roman"/>
                          <a:ea typeface="Calibri"/>
                          <a:cs typeface="Times New Roman"/>
                        </a:rPr>
                        <a:t>Единственное число</a:t>
                      </a:r>
                      <a:endParaRPr lang="ru-RU" sz="3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latin typeface="Times New Roman"/>
                          <a:ea typeface="Calibri"/>
                          <a:cs typeface="Times New Roman"/>
                        </a:rPr>
                        <a:t>Множественное число</a:t>
                      </a:r>
                      <a:endParaRPr lang="ru-RU" sz="3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3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МЫ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endParaRPr lang="ru-RU" sz="3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3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ОН,ОНА,</a:t>
                      </a:r>
                      <a:r>
                        <a:rPr lang="ru-RU" sz="36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ОНО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ОНИ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715404" cy="63579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Личные местоимения употребляются вместо имён существительных и указывают на лицо.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Местоимения: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я, мы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местоимения 1лица, указывают на говорящего; </a:t>
            </a:r>
          </a:p>
          <a:p>
            <a:pPr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ты, вы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местоимения 2лица, указывают на собеседника, то есть на того, с кем говорят. </a:t>
            </a:r>
          </a:p>
          <a:p>
            <a:pPr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он, она, оно, они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местоимения 3 лица, указывают на того, о ком говорят, или на то, о чём говорят.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1000100" y="1785926"/>
          <a:ext cx="7286676" cy="4483436"/>
        </p:xfrm>
        <a:graphic>
          <a:graphicData uri="http://schemas.openxmlformats.org/drawingml/2006/table">
            <a:tbl>
              <a:tblPr/>
              <a:tblGrid>
                <a:gridCol w="1195890"/>
                <a:gridCol w="1804506"/>
                <a:gridCol w="2013403"/>
                <a:gridCol w="2272877"/>
              </a:tblGrid>
              <a:tr h="691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ед.ч.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мн.ч.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Calibri"/>
                          <a:cs typeface="Times New Roman"/>
                        </a:rPr>
                        <a:t>И.п.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мы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Calibri"/>
                          <a:cs typeface="Times New Roman"/>
                        </a:rPr>
                        <a:t>Р.п.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 кого?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у меня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у нас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Calibri"/>
                          <a:cs typeface="Times New Roman"/>
                        </a:rPr>
                        <a:t>Д.п.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 кому?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ко мне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к нам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Calibri"/>
                          <a:cs typeface="Times New Roman"/>
                        </a:rPr>
                        <a:t>В.п.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кого?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на меня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на нас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Calibri"/>
                          <a:cs typeface="Times New Roman"/>
                        </a:rPr>
                        <a:t>Т.п.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кем?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со мною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с нами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Calibri"/>
                          <a:cs typeface="Times New Roman"/>
                        </a:rPr>
                        <a:t>П.п.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ком?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обо мне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/>
                          <a:ea typeface="Calibri"/>
                          <a:cs typeface="Times New Roman"/>
                        </a:rPr>
                        <a:t>о нас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14480" y="357166"/>
            <a:ext cx="5857916" cy="9286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Местоимения 1 лица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543956" cy="4911741"/>
          </a:xfrm>
        </p:spPr>
        <p:txBody>
          <a:bodyPr>
            <a:normAutofit fontScale="92500" lnSpcReduction="20000"/>
          </a:bodyPr>
          <a:lstStyle/>
          <a:p>
            <a:pPr lvl="0">
              <a:buFontTx/>
              <a:buChar char="-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лица;</a:t>
            </a:r>
          </a:p>
          <a:p>
            <a:pPr lvl="0">
              <a:buFontTx/>
              <a:buChar char="-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числа;</a:t>
            </a:r>
          </a:p>
          <a:p>
            <a:pPr lvl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изменяются: </a:t>
            </a:r>
          </a:p>
          <a:p>
            <a:pPr lvl="0">
              <a:buFontTx/>
              <a:buChar char="-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 падежам;</a:t>
            </a:r>
          </a:p>
          <a:p>
            <a:pPr lvl="0">
              <a:buFontTx/>
              <a:buChar char="-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 родам</a:t>
            </a:r>
            <a:r>
              <a:rPr lang="ru-RU" sz="4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(только местоимения 3лица, единственного числа).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100" smtClean="0">
                <a:latin typeface="Times New Roman" pitchFamily="18" charset="0"/>
                <a:cs typeface="Times New Roman" pitchFamily="18" charset="0"/>
              </a:rPr>
              <a:t>местоимений 3лица после предлога </a:t>
            </a:r>
          </a:p>
          <a:p>
            <a:pPr>
              <a:buNone/>
            </a:pPr>
            <a:r>
              <a:rPr lang="ru-RU" sz="4100" smtClean="0">
                <a:latin typeface="Times New Roman" pitchFamily="18" charset="0"/>
                <a:cs typeface="Times New Roman" pitchFamily="18" charset="0"/>
              </a:rPr>
              <a:t>добавляется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1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-»: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её — у неё, ими — с ними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русском языке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личные местоимения имеют формы: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9222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9223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9224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cs10886.userapi.com/u144726605/-5/x_e17f313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2857520" cy="2857521"/>
          </a:xfrm>
          <a:prstGeom prst="rect">
            <a:avLst/>
          </a:prstGeom>
          <a:noFill/>
        </p:spPr>
      </p:pic>
      <p:pic>
        <p:nvPicPr>
          <p:cNvPr id="34818" name="Picture 2" descr="http://svadba161.com/i/board/60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971799"/>
            <a:ext cx="4010025" cy="388620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1481138"/>
            <a:ext cx="8229600" cy="452596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Громко прозвенел звонок –</a:t>
            </a:r>
          </a:p>
          <a:p>
            <a:pPr>
              <a:buNone/>
            </a:pPr>
            <a:r>
              <a:rPr lang="ru-RU" dirty="0" smtClean="0"/>
              <a:t>Начинается урок.</a:t>
            </a:r>
          </a:p>
          <a:p>
            <a:pPr>
              <a:buNone/>
            </a:pPr>
            <a:r>
              <a:rPr lang="ru-RU" dirty="0" smtClean="0"/>
              <a:t>Мы пришли сюда учиться, не лениться, а </a:t>
            </a:r>
          </a:p>
          <a:p>
            <a:pPr>
              <a:buNone/>
            </a:pPr>
            <a:r>
              <a:rPr lang="ru-RU" dirty="0" smtClean="0"/>
              <a:t>трудиться.</a:t>
            </a:r>
          </a:p>
          <a:p>
            <a:pPr>
              <a:buNone/>
            </a:pPr>
            <a:r>
              <a:rPr lang="ru-RU" dirty="0" smtClean="0"/>
              <a:t>Слушаем внимательно, работаем старательно.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.eka-mama.ru/upload/forum/upload/b33/b33d2530cd54f55a65653427aec5c2a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643446"/>
            <a:ext cx="2135774" cy="2071702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Задание: выписать местоимения.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Я,  его, неё, я, меня, на меня, я, мне,  она, у меня,  она,  мы,  я, её, мы,  с нею,  она, я,  я,  меня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моему (притяжательное - мой)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 (возвратное),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(определительные</a:t>
            </a: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Чтение отрывка А.Куприна «Сапсан»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285992"/>
            <a:ext cx="7929618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572008"/>
            <a:ext cx="6143668" cy="1357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я,    он,    а,    ты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мной,    меня,    мни,    мне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но,    оно,    она,    они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он,    его,    ему,    яму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 нас,    с нами,  о нём,     к нам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Игра «Четвертое – лишнее».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85984" y="2285992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857620" y="2928934"/>
            <a:ext cx="78581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0034" y="3500438"/>
            <a:ext cx="78581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000496" y="4143380"/>
            <a:ext cx="78581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43372" y="4714884"/>
            <a:ext cx="78581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78555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Снов…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вып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…л снег. Снег шёл всю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ноч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  и …дел…л  ул…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сказочн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…сив…ми. Теперь деревья стоят под кружевными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…к…ми. Но тронешь ветки деревьев, и с  веток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…дут белые пышные оборочки. Жалко! С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оборочк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….ми красивее!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Упражнение 354 (учебник).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78555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	Снов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вып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 снег.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шёл всю ноч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дел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  ул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сказочн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кр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сив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ми. Теперь деревья стоят под кружевными наки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ми. Но тронешь ветки, и с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них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сп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дут белые пышные оборочки. Жалко! С оборочк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ми красивее!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Упражнение 354 (учебник).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IV. 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786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вы узнали о местоимении?</a:t>
            </a:r>
          </a:p>
          <a:p>
            <a:pPr marL="852678" indent="-7429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Местоимение – это часть речи, которая </a:t>
            </a:r>
          </a:p>
          <a:p>
            <a:pPr marL="852678" indent="-7429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указывает на предмет, но не называет </a:t>
            </a:r>
          </a:p>
          <a:p>
            <a:pPr marL="852678" indent="-7429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его.</a:t>
            </a:r>
          </a:p>
          <a:p>
            <a:pPr>
              <a:buNone/>
            </a:pPr>
            <a:endParaRPr lang="ru-RU" dirty="0" smtClean="0"/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Местоимения бывают единственного и множественного числа, 1,2,3 лица.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Местоимения изменяются по падежам, по родам (в 3 лице, ед. ч.)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643050"/>
            <a:ext cx="8143932" cy="1714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786322"/>
            <a:ext cx="8001056" cy="1071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571876"/>
            <a:ext cx="8072494" cy="1071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Шуточные вопросы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21431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Когда руки бывают местоимениями?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когда они вы- мы – ты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два местоимения портят дорогу?  я – мы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Какое местоимение одинаково читается слева направо и справа налево?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оно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071678"/>
            <a:ext cx="5286412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214686"/>
            <a:ext cx="2286016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500702"/>
            <a:ext cx="2286016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упражнение 352 (записать текст в измененном виде).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</a:t>
            </a:r>
            <a:r>
              <a:rPr lang="ru-RU" dirty="0" smtClean="0"/>
              <a:t>. Домашнее задание: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 descr="n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7870">
            <a:off x="1550988" y="547688"/>
            <a:ext cx="6048375" cy="6192837"/>
          </a:xfrm>
          <a:prstGeom prst="rect">
            <a:avLst/>
          </a:prstGeom>
          <a:noFill/>
        </p:spPr>
      </p:pic>
      <p:pic>
        <p:nvPicPr>
          <p:cNvPr id="7177" name="Picture 9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99705">
            <a:off x="2627313" y="1700213"/>
            <a:ext cx="2243137" cy="4105275"/>
          </a:xfrm>
          <a:prstGeom prst="rect">
            <a:avLst/>
          </a:prstGeom>
          <a:noFill/>
        </p:spPr>
      </p:pic>
      <p:pic>
        <p:nvPicPr>
          <p:cNvPr id="7183" name="Picture 15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844675"/>
            <a:ext cx="2343150" cy="4105275"/>
          </a:xfrm>
          <a:prstGeom prst="rect">
            <a:avLst/>
          </a:prstGeom>
          <a:noFill/>
        </p:spPr>
      </p:pic>
      <p:pic>
        <p:nvPicPr>
          <p:cNvPr id="7186" name="Picture 18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628775"/>
            <a:ext cx="2243138" cy="4105275"/>
          </a:xfrm>
          <a:prstGeom prst="rect">
            <a:avLst/>
          </a:prstGeom>
          <a:noFill/>
        </p:spPr>
      </p:pic>
      <p:pic>
        <p:nvPicPr>
          <p:cNvPr id="7187" name="Picture 19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799104">
            <a:off x="3132138" y="1628775"/>
            <a:ext cx="2343150" cy="4105275"/>
          </a:xfrm>
          <a:prstGeom prst="rect">
            <a:avLst/>
          </a:prstGeom>
          <a:noFill/>
        </p:spPr>
      </p:pic>
      <p:pic>
        <p:nvPicPr>
          <p:cNvPr id="7189" name="Picture 21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872330">
            <a:off x="5580063" y="2852738"/>
            <a:ext cx="2243137" cy="3095625"/>
          </a:xfrm>
          <a:prstGeom prst="rect">
            <a:avLst/>
          </a:prstGeom>
          <a:noFill/>
        </p:spPr>
      </p:pic>
      <p:pic>
        <p:nvPicPr>
          <p:cNvPr id="7190" name="Picture 22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9076986" flipH="1">
            <a:off x="1908175" y="3284538"/>
            <a:ext cx="2089150" cy="3095625"/>
          </a:xfrm>
          <a:prstGeom prst="rect">
            <a:avLst/>
          </a:prstGeom>
          <a:noFill/>
        </p:spPr>
      </p:pic>
      <p:pic>
        <p:nvPicPr>
          <p:cNvPr id="7191" name="Picture 23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478753">
            <a:off x="3132138" y="3789363"/>
            <a:ext cx="2098675" cy="1871662"/>
          </a:xfrm>
          <a:prstGeom prst="rect">
            <a:avLst/>
          </a:prstGeom>
          <a:noFill/>
        </p:spPr>
      </p:pic>
      <p:pic>
        <p:nvPicPr>
          <p:cNvPr id="7192" name="Picture 24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-1595957">
            <a:off x="4572000" y="2997200"/>
            <a:ext cx="2098675" cy="1871663"/>
          </a:xfrm>
          <a:prstGeom prst="rect">
            <a:avLst/>
          </a:prstGeom>
          <a:noFill/>
        </p:spPr>
      </p:pic>
      <p:pic>
        <p:nvPicPr>
          <p:cNvPr id="7193" name="Picture 25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112"/>
          <a:stretch>
            <a:fillRect/>
          </a:stretch>
        </p:blipFill>
        <p:spPr bwMode="auto">
          <a:xfrm rot="1306343">
            <a:off x="4284663" y="3357563"/>
            <a:ext cx="2343150" cy="2663825"/>
          </a:xfrm>
          <a:prstGeom prst="rect">
            <a:avLst/>
          </a:prstGeom>
          <a:noFill/>
        </p:spPr>
      </p:pic>
      <p:pic>
        <p:nvPicPr>
          <p:cNvPr id="7195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gold-mp3.ru_alla_pugacheva_-_million_alyh_roz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9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357166"/>
            <a:ext cx="8572560" cy="6286544"/>
          </a:xfrm>
        </p:spPr>
        <p:txBody>
          <a:bodyPr>
            <a:normAutofit/>
          </a:bodyPr>
          <a:lstStyle/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/yandsearch?text=%D0%BF%D0%BE%D1%80%D1%82%D1%80%D0%B5%D1%82%20%D0%BA%D0%BE%D0%BD%D1%81%D1%82%D0%B0%D0%BD%D1%82%D0%B8%D0%BD%D0%B0%20%D0%BF%D0%B0%D1%83%D1%81%D1%82%D0%BE%D0%B2%D1%81%D0%BA%D0%BE%D0%B3%D0%BE&amp;img_url=http://ktelegraf.com.ua/uploads/posts/2013-09/1379251737_09-10.jpg&amp;pos=2&amp;rpt=simage&amp;lr=2&amp;noreask=1&amp;source=wiz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портрет К. Паустовского 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ages.yandex.ru/yandsearch?source=wiz&amp;fp=0&amp;uinfo=ww-1085-wh-527-fw-860-fh-448-pd-1&amp;text=%D0%BA%D0%B0%D1%80%D1%82%D0%B8%D0%BD%D0%BA%D0%B8%20%D1%86%D1%8B%D0%BF%D0%BB%D1%8F%D1%82%D0%B0&amp;noreask=1&amp;pos=9&amp;rpt=simage&amp;lr=2&amp;img_url=http://img1.liveinternet.ru/images/attach/c/4/80/546/80546983_2222299_ciplyata1600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цыплята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ages.yandex.ru/yandsearch?text=%D0%BA%D0%B0%D1%80%D1%82%D0%B8%D0%BD%D0%BA%D0%B8%20%D0%BC%D0%B5%D0%B4%D0%B2%D0%B5%D0%B4%D1%8C&amp;fp=0&amp;pos=20&amp;uinfo=ww-1085-wh-527-fw-860-fh-448-pd-1&amp;rpt=simage&amp;img_url=http://img0.liveinternet.ru/images/attach/c/8/100/206/100206732_large_27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медведь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ages.yandex.ru/yandsearch?text=%D0%BA%D0%B0%D1%80%D1%82%D0%B8%D0%BD%D0%BA%D0%B8%20%D0%B2%D0%BE%D1%80%D0%BE%D0%BD%D0%B0%20%D0%B4%D0%BB%D1%8F%20%D0%B4%D0%B5%D1%82%D0%B5%D0%B9&amp;fp=0&amp;pos=0&amp;uinfo=ww-1085-wh-527-fw-860-fh-448-pd-1&amp;rpt=simage&amp;img_url=http://www.lesson42.com/uploads/posts/2010-01/thumbs/1264080751_vorona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ворона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ages.yandex.ru/yandsearch?text=%D0%BA%D0%B0%D1%80%D1%82%D0%B8%D0%BD%D0%BA%D0%B8%20%D0%B2%D0%BE%D1%80%D0%BE%D0%B1%D1%8C%D1%8F%20%D0%B4%D0%BB%D1%8F%20%D0%B4%D0%B5%D1%82%D0%B5%D0%B9&amp;fp=0&amp;pos=4&amp;uinfo=ww-1085-wh-527-fw-860-fh-448-pd-1&amp;rpt=simage&amp;img_url=http://www.chadochki.ru/images/zagadki/vorobei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воробей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ages.yandex.ru/yandsearch?source=wiz&amp;fp=0&amp;text=%D0%BA%D0%B0%D1%80%D1%82%D0%B8%D0%BD%D0%BA%D0%B0%20%D1%81%D0%BA%D0%B0%D0%B7%D0%BE%D1%87%D0%BD%D0%B0%D1%8F%20%D1%81%D1%82%D1%80%D0%B0%D0%BD%D0%B0&amp;noreask=1&amp;pos=10&amp;lr=2&amp;rpt=simage&amp;uinfo=ww-1089-wh-515-fw-864-fh-448-pd-1&amp;img_url=http://img0.liveinternet.ru/images/foto/b/2/apps/1/442/1442384_26d86c46d84e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сказочная страна</a:t>
            </a:r>
          </a:p>
          <a:p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://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images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yandex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ru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/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yandsearch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?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source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wiz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&amp;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fp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=0&amp;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text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BA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1%82%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8%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BA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0%20%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1%81%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BA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7%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BE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1%87%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F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%20%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1%81%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1%82%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1%80%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D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0%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B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0&amp;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noreask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=1&amp;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pos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=16&amp;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lr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=2&amp;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rpt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simage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&amp;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uinfo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=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ww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-1089-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wh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-515-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fw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-864-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fh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-448-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pd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1&amp;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41.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radikal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094/0911/56/730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418539.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jpg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сказочная страна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http://www.conventart.ru/products_pictures/131402RO-1.jpg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роза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электронные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физминутки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для глаз - Галкина Инна Анатольевна, учитель начальных классов МОУ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Водоватовская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СОШ»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Арзамасского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района, Нижегородской области 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88"/>
            <a:ext cx="8786813" cy="5768975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«Нам дан во владение самый богатый, меткий, могучий и поистине волшебный русский язык» </a:t>
            </a:r>
          </a:p>
          <a:p>
            <a:pPr algn="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Константин Паустовский</a:t>
            </a:r>
          </a:p>
          <a:p>
            <a:endParaRPr lang="ru-RU" dirty="0"/>
          </a:p>
        </p:txBody>
      </p:sp>
      <p:pic>
        <p:nvPicPr>
          <p:cNvPr id="1026" name="Picture 2" descr="http://ktelegraf.com.ua/uploads/posts/2013-09/1379251737_09-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868"/>
            <a:ext cx="2990850" cy="3886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mg1.liveinternet.ru/images/attach/c/1/57/794/57794862_1271314765_91966ksyu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52"/>
            <a:ext cx="2643206" cy="166093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00430" y="571480"/>
            <a:ext cx="450059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 осени считают.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85992"/>
            <a:ext cx="214314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убив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214554"/>
            <a:ext cx="450059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шкуры не продают.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786190"/>
            <a:ext cx="235745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Пуганая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857628"/>
            <a:ext cx="4429156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куста боится.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715016"/>
            <a:ext cx="2214578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не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5715016"/>
            <a:ext cx="5143504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вылетит не поймаешь.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6" name="Picture 6" descr="http://static.diary.ru/userdir/1/3/6/6/136615/1720396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2000240"/>
            <a:ext cx="1928826" cy="1307744"/>
          </a:xfrm>
          <a:prstGeom prst="rect">
            <a:avLst/>
          </a:prstGeom>
          <a:noFill/>
        </p:spPr>
      </p:pic>
      <p:pic>
        <p:nvPicPr>
          <p:cNvPr id="40968" name="Picture 8" descr="http://www.lesson42.com/uploads/posts/2010-01/1264080751_voron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3571876"/>
            <a:ext cx="2000264" cy="1785950"/>
          </a:xfrm>
          <a:prstGeom prst="rect">
            <a:avLst/>
          </a:prstGeom>
          <a:noFill/>
        </p:spPr>
      </p:pic>
      <p:pic>
        <p:nvPicPr>
          <p:cNvPr id="40970" name="Picture 10" descr="http://pro-animals.ru/sites/default/files/zagadka-12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5214950"/>
            <a:ext cx="1666921" cy="1333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001156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….                    по осени считают. 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убив ……              , шкуры не продают.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Пуганая …..                и куста боится.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Слово не ……                  ,  вылетит — не поймаешь.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5072074"/>
            <a:ext cx="1928826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бей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500174"/>
            <a:ext cx="2357454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плят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3857628"/>
            <a:ext cx="1928826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2643182"/>
            <a:ext cx="2214578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дведя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9288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Тема. Представляем ещё одну часть речи (местоимение).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857628"/>
            <a:ext cx="7772400" cy="1428759"/>
          </a:xfrm>
        </p:spPr>
        <p:txBody>
          <a:bodyPr>
            <a:noAutofit/>
          </a:bodyPr>
          <a:lstStyle/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3600" dirty="0" smtClean="0"/>
              <a:t>Мы вспомним,  что такое местоимения.</a:t>
            </a:r>
          </a:p>
          <a:p>
            <a:pPr lvl="0"/>
            <a:r>
              <a:rPr lang="ru-RU" sz="3600" dirty="0" smtClean="0"/>
              <a:t>Будем учиться из большого объёма информации выбирать нужную для нас.</a:t>
            </a:r>
          </a:p>
          <a:p>
            <a:pPr lvl="0"/>
            <a:r>
              <a:rPr lang="ru-RU" sz="3600" dirty="0" smtClean="0"/>
              <a:t>Узнаем, какие формы принимает местоимение и как изменяется.</a:t>
            </a:r>
          </a:p>
          <a:p>
            <a:pPr lvl="0"/>
            <a:r>
              <a:rPr lang="ru-RU" sz="3600" dirty="0" smtClean="0"/>
              <a:t>Будем учиться находить местоимения в тексте и  правильно  использовать их  в речи.</a:t>
            </a:r>
          </a:p>
          <a:p>
            <a:pPr marL="742950" indent="-742950">
              <a:buFont typeface="Times New Roman" pitchFamily="18" charset="0"/>
              <a:buChar char="­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 на уроке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487915"/>
          <a:ext cx="7858181" cy="4537416"/>
        </p:xfrm>
        <a:graphic>
          <a:graphicData uri="http://schemas.openxmlformats.org/drawingml/2006/table">
            <a:tbl>
              <a:tblPr/>
              <a:tblGrid>
                <a:gridCol w="642942"/>
                <a:gridCol w="5072098"/>
                <a:gridCol w="2143141"/>
              </a:tblGrid>
              <a:tr h="514093">
                <a:tc gridSpan="2"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Фамилия, имя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093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Ответы 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021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Что такое местоимение?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53">
                <a:tc>
                  <a:txBody>
                    <a:bodyPr/>
                    <a:lstStyle/>
                    <a:p>
                      <a:pPr marL="514350" lvl="0" indent="-51435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Группы местоимений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42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Какие формы принимает местоимение?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Как изменяется местоимение?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7893799_spanish_gale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ПРИБОЙ И КРИК ЧА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28662" y="6000768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716</TotalTime>
  <Words>856</Words>
  <Application>Microsoft Office PowerPoint</Application>
  <PresentationFormat>Экран (4:3)</PresentationFormat>
  <Paragraphs>175</Paragraphs>
  <Slides>28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Тема. Представляем ещё одну часть речи (местоимение).</vt:lpstr>
      <vt:lpstr>Слайд 2</vt:lpstr>
      <vt:lpstr>Слайд 3</vt:lpstr>
      <vt:lpstr>Слайд 4</vt:lpstr>
      <vt:lpstr>Словарная работа</vt:lpstr>
      <vt:lpstr>Тема. Представляем ещё одну часть речи (местоимение).</vt:lpstr>
      <vt:lpstr>Сегодня на уроке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В русском языке личные местоимения имеют формы: </vt:lpstr>
      <vt:lpstr>Слайд 19</vt:lpstr>
      <vt:lpstr>Чтение отрывка А.Куприна «Сапсан» </vt:lpstr>
      <vt:lpstr>Игра «Четвертое – лишнее».</vt:lpstr>
      <vt:lpstr> Упражнение 354 (учебник). </vt:lpstr>
      <vt:lpstr> Упражнение 354 (учебник). </vt:lpstr>
      <vt:lpstr>IV. Итог урока</vt:lpstr>
      <vt:lpstr>Шуточные вопросы </vt:lpstr>
      <vt:lpstr>V. Домашнее задание: 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Местоимения </dc:title>
  <dc:creator>sa</dc:creator>
  <cp:lastModifiedBy>sa</cp:lastModifiedBy>
  <cp:revision>113</cp:revision>
  <dcterms:created xsi:type="dcterms:W3CDTF">2013-12-08T16:11:45Z</dcterms:created>
  <dcterms:modified xsi:type="dcterms:W3CDTF">2014-01-06T18:42:43Z</dcterms:modified>
</cp:coreProperties>
</file>