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D4A8"/>
    <a:srgbClr val="FF9966"/>
    <a:srgbClr val="FFCC00"/>
    <a:srgbClr val="FFCC99"/>
    <a:srgbClr val="FF9999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9F1717-892D-46A9-87AC-8A4548F092BE}" type="doc">
      <dgm:prSet loTypeId="urn:microsoft.com/office/officeart/2005/8/layout/targe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2DA46A0-36A1-457A-8276-B121BAADF659}">
      <dgm:prSet phldrT="[Текст]" custT="1"/>
      <dgm:spPr/>
      <dgm:t>
        <a:bodyPr/>
        <a:lstStyle/>
        <a:p>
          <a:r>
            <a:rPr lang="ru-RU" sz="2800" b="1" dirty="0" smtClean="0">
              <a:latin typeface="+mj-lt"/>
              <a:cs typeface="Arial" pitchFamily="34" charset="0"/>
            </a:rPr>
            <a:t>Имя существительное</a:t>
          </a:r>
          <a:endParaRPr lang="ru-RU" sz="2800" b="1" dirty="0">
            <a:latin typeface="+mj-lt"/>
            <a:cs typeface="Arial" pitchFamily="34" charset="0"/>
          </a:endParaRPr>
        </a:p>
      </dgm:t>
    </dgm:pt>
    <dgm:pt modelId="{4DFA065F-91E2-4A36-9607-E01FFE615BB2}" type="parTrans" cxnId="{78CB2E8B-F6C6-4BBB-9C8F-F37A883F1CD8}">
      <dgm:prSet/>
      <dgm:spPr/>
      <dgm:t>
        <a:bodyPr/>
        <a:lstStyle/>
        <a:p>
          <a:endParaRPr lang="ru-RU"/>
        </a:p>
      </dgm:t>
    </dgm:pt>
    <dgm:pt modelId="{76DCB1E1-77FC-4F0D-8418-B70867A7E842}" type="sibTrans" cxnId="{78CB2E8B-F6C6-4BBB-9C8F-F37A883F1CD8}">
      <dgm:prSet/>
      <dgm:spPr/>
      <dgm:t>
        <a:bodyPr/>
        <a:lstStyle/>
        <a:p>
          <a:endParaRPr lang="ru-RU"/>
        </a:p>
      </dgm:t>
    </dgm:pt>
    <dgm:pt modelId="{85E007FB-8E61-4B0B-9424-E60789C5D157}">
      <dgm:prSet phldrT="[Текст]" custT="1"/>
      <dgm:spPr/>
      <dgm:t>
        <a:bodyPr/>
        <a:lstStyle/>
        <a:p>
          <a:endParaRPr lang="ru-RU" sz="2800" b="1" dirty="0">
            <a:solidFill>
              <a:schemeClr val="tx2">
                <a:lumMod val="75000"/>
              </a:schemeClr>
            </a:solidFill>
          </a:endParaRPr>
        </a:p>
      </dgm:t>
    </dgm:pt>
    <dgm:pt modelId="{F9F755E4-023A-4E41-B750-94B9164179F0}" type="parTrans" cxnId="{C553D618-E860-4F42-9C00-80CDC488D29A}">
      <dgm:prSet/>
      <dgm:spPr/>
      <dgm:t>
        <a:bodyPr/>
        <a:lstStyle/>
        <a:p>
          <a:endParaRPr lang="ru-RU"/>
        </a:p>
      </dgm:t>
    </dgm:pt>
    <dgm:pt modelId="{56F1F549-3A6E-4B0D-8F6A-862DDFF56072}" type="sibTrans" cxnId="{C553D618-E860-4F42-9C00-80CDC488D29A}">
      <dgm:prSet/>
      <dgm:spPr/>
      <dgm:t>
        <a:bodyPr/>
        <a:lstStyle/>
        <a:p>
          <a:endParaRPr lang="ru-RU"/>
        </a:p>
      </dgm:t>
    </dgm:pt>
    <dgm:pt modelId="{5A115A75-D879-4270-90E2-75758ECF6802}">
      <dgm:prSet phldrT="[Текст]" custT="1"/>
      <dgm:spPr/>
      <dgm:t>
        <a:bodyPr/>
        <a:lstStyle/>
        <a:p>
          <a:r>
            <a:rPr lang="ru-RU" sz="2800" b="1" dirty="0" smtClean="0"/>
            <a:t>Имя прилагательное</a:t>
          </a:r>
          <a:endParaRPr lang="ru-RU" sz="2800" b="1" dirty="0"/>
        </a:p>
      </dgm:t>
    </dgm:pt>
    <dgm:pt modelId="{DC58C5A0-6BFF-4CDF-9A3F-91A4271228EB}" type="parTrans" cxnId="{EE1C968F-A938-4C1E-9057-1C3237A1076F}">
      <dgm:prSet/>
      <dgm:spPr/>
      <dgm:t>
        <a:bodyPr/>
        <a:lstStyle/>
        <a:p>
          <a:endParaRPr lang="ru-RU"/>
        </a:p>
      </dgm:t>
    </dgm:pt>
    <dgm:pt modelId="{F58AEC5C-F532-4CF1-83BE-E202F5902D3E}" type="sibTrans" cxnId="{EE1C968F-A938-4C1E-9057-1C3237A1076F}">
      <dgm:prSet/>
      <dgm:spPr/>
      <dgm:t>
        <a:bodyPr/>
        <a:lstStyle/>
        <a:p>
          <a:endParaRPr lang="ru-RU"/>
        </a:p>
      </dgm:t>
    </dgm:pt>
    <dgm:pt modelId="{376B9B1E-6359-4DAA-AD9B-4778C1060408}">
      <dgm:prSet phldrT="[Текст]" custT="1"/>
      <dgm:spPr/>
      <dgm:t>
        <a:bodyPr/>
        <a:lstStyle/>
        <a:p>
          <a:r>
            <a:rPr lang="ru-RU" sz="2800" b="1" dirty="0" smtClean="0"/>
            <a:t>Глагол</a:t>
          </a:r>
          <a:endParaRPr lang="ru-RU" sz="2800" b="1" dirty="0"/>
        </a:p>
      </dgm:t>
    </dgm:pt>
    <dgm:pt modelId="{B2305FDF-0969-4DCE-9F61-5B6759A2E6FD}" type="parTrans" cxnId="{4D96D126-68D0-4A19-9857-F4403CA083BE}">
      <dgm:prSet/>
      <dgm:spPr/>
      <dgm:t>
        <a:bodyPr/>
        <a:lstStyle/>
        <a:p>
          <a:endParaRPr lang="ru-RU"/>
        </a:p>
      </dgm:t>
    </dgm:pt>
    <dgm:pt modelId="{26F91AD7-C3CA-4A9C-8247-42B7A37050E4}" type="sibTrans" cxnId="{4D96D126-68D0-4A19-9857-F4403CA083BE}">
      <dgm:prSet/>
      <dgm:spPr/>
      <dgm:t>
        <a:bodyPr/>
        <a:lstStyle/>
        <a:p>
          <a:endParaRPr lang="ru-RU"/>
        </a:p>
      </dgm:t>
    </dgm:pt>
    <dgm:pt modelId="{C5C6D497-DAA4-49F7-B530-C2E648F56CD8}" type="pres">
      <dgm:prSet presAssocID="{AF9F1717-892D-46A9-87AC-8A4548F092B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D70F33-C859-4A76-B116-9EE0EA113D3D}" type="pres">
      <dgm:prSet presAssocID="{22DA46A0-36A1-457A-8276-B121BAADF659}" presName="circle1" presStyleLbl="node1" presStyleIdx="0" presStyleCnt="3"/>
      <dgm:spPr/>
    </dgm:pt>
    <dgm:pt modelId="{1B1D8911-018F-4432-85E0-5D882E5A15E5}" type="pres">
      <dgm:prSet presAssocID="{22DA46A0-36A1-457A-8276-B121BAADF659}" presName="space" presStyleCnt="0"/>
      <dgm:spPr/>
    </dgm:pt>
    <dgm:pt modelId="{739F55F3-4AC8-4C44-A47A-40D6C3DEEFCD}" type="pres">
      <dgm:prSet presAssocID="{22DA46A0-36A1-457A-8276-B121BAADF659}" presName="rect1" presStyleLbl="alignAcc1" presStyleIdx="0" presStyleCnt="3"/>
      <dgm:spPr/>
      <dgm:t>
        <a:bodyPr/>
        <a:lstStyle/>
        <a:p>
          <a:endParaRPr lang="ru-RU"/>
        </a:p>
      </dgm:t>
    </dgm:pt>
    <dgm:pt modelId="{9EFC972A-C718-4E25-8919-9EFF8CF907A1}" type="pres">
      <dgm:prSet presAssocID="{5A115A75-D879-4270-90E2-75758ECF6802}" presName="vertSpace2" presStyleLbl="node1" presStyleIdx="0" presStyleCnt="3"/>
      <dgm:spPr/>
    </dgm:pt>
    <dgm:pt modelId="{D26275FE-7BEA-434B-8669-D75C9804C09C}" type="pres">
      <dgm:prSet presAssocID="{5A115A75-D879-4270-90E2-75758ECF6802}" presName="circle2" presStyleLbl="node1" presStyleIdx="1" presStyleCnt="3"/>
      <dgm:spPr/>
    </dgm:pt>
    <dgm:pt modelId="{AE053704-08A3-4E27-82FA-5A5D1F27D0BB}" type="pres">
      <dgm:prSet presAssocID="{5A115A75-D879-4270-90E2-75758ECF6802}" presName="rect2" presStyleLbl="alignAcc1" presStyleIdx="1" presStyleCnt="3"/>
      <dgm:spPr/>
      <dgm:t>
        <a:bodyPr/>
        <a:lstStyle/>
        <a:p>
          <a:endParaRPr lang="ru-RU"/>
        </a:p>
      </dgm:t>
    </dgm:pt>
    <dgm:pt modelId="{1E5472EB-800E-47CC-9B49-365F4D941734}" type="pres">
      <dgm:prSet presAssocID="{376B9B1E-6359-4DAA-AD9B-4778C1060408}" presName="vertSpace3" presStyleLbl="node1" presStyleIdx="1" presStyleCnt="3"/>
      <dgm:spPr/>
    </dgm:pt>
    <dgm:pt modelId="{159895D4-653F-4C0E-A717-CF49A74AB11C}" type="pres">
      <dgm:prSet presAssocID="{376B9B1E-6359-4DAA-AD9B-4778C1060408}" presName="circle3" presStyleLbl="node1" presStyleIdx="2" presStyleCnt="3"/>
      <dgm:spPr/>
    </dgm:pt>
    <dgm:pt modelId="{64C014D2-ACF6-4173-8470-539954BBD6D5}" type="pres">
      <dgm:prSet presAssocID="{376B9B1E-6359-4DAA-AD9B-4778C1060408}" presName="rect3" presStyleLbl="alignAcc1" presStyleIdx="2" presStyleCnt="3"/>
      <dgm:spPr/>
      <dgm:t>
        <a:bodyPr/>
        <a:lstStyle/>
        <a:p>
          <a:endParaRPr lang="ru-RU"/>
        </a:p>
      </dgm:t>
    </dgm:pt>
    <dgm:pt modelId="{775FCD79-6CA0-41F0-AAB8-4C5149F023AB}" type="pres">
      <dgm:prSet presAssocID="{22DA46A0-36A1-457A-8276-B121BAADF659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7F82FB-8B91-466B-A0C7-5AFA1C2ED5AA}" type="pres">
      <dgm:prSet presAssocID="{22DA46A0-36A1-457A-8276-B121BAADF659}" presName="rect1ChTx" presStyleLbl="alignAcc1" presStyleIdx="2" presStyleCnt="3" custFlipHor="1" custScaleX="100000" custScaleY="100000" custLinFactNeighborX="1124" custLinFactNeighborY="75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69AA6A-1232-40C6-AFA1-867DF40475E8}" type="pres">
      <dgm:prSet presAssocID="{5A115A75-D879-4270-90E2-75758ECF6802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732A80-570F-4634-B681-B9571CE66495}" type="pres">
      <dgm:prSet presAssocID="{5A115A75-D879-4270-90E2-75758ECF6802}" presName="rect2ChTx" presStyleLbl="alignAcc1" presStyleIdx="2" presStyleCnt="3" custLinFactNeighborX="1124" custLinFactNeighborY="290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E67742-5694-4EFF-B2AC-EAD5CE7FB83B}" type="pres">
      <dgm:prSet presAssocID="{376B9B1E-6359-4DAA-AD9B-4778C1060408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9DFE0F-4F39-4EE2-AD9A-728EE0292AE8}" type="pres">
      <dgm:prSet presAssocID="{376B9B1E-6359-4DAA-AD9B-4778C1060408}" presName="rect3ChTx" presStyleLbl="alignAcc1" presStyleIdx="2" presStyleCnt="3" custLinFactNeighborX="1124" custLinFactNeighborY="352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9E74F1-34C5-4DF1-8E37-14F5484FE8C1}" type="presOf" srcId="{376B9B1E-6359-4DAA-AD9B-4778C1060408}" destId="{47E67742-5694-4EFF-B2AC-EAD5CE7FB83B}" srcOrd="1" destOrd="0" presId="urn:microsoft.com/office/officeart/2005/8/layout/target3"/>
    <dgm:cxn modelId="{304D095D-B9DB-456C-8409-E9EA45D4ED89}" type="presOf" srcId="{85E007FB-8E61-4B0B-9424-E60789C5D157}" destId="{CD7F82FB-8B91-466B-A0C7-5AFA1C2ED5AA}" srcOrd="0" destOrd="0" presId="urn:microsoft.com/office/officeart/2005/8/layout/target3"/>
    <dgm:cxn modelId="{C553D618-E860-4F42-9C00-80CDC488D29A}" srcId="{22DA46A0-36A1-457A-8276-B121BAADF659}" destId="{85E007FB-8E61-4B0B-9424-E60789C5D157}" srcOrd="0" destOrd="0" parTransId="{F9F755E4-023A-4E41-B750-94B9164179F0}" sibTransId="{56F1F549-3A6E-4B0D-8F6A-862DDFF56072}"/>
    <dgm:cxn modelId="{EE1C968F-A938-4C1E-9057-1C3237A1076F}" srcId="{AF9F1717-892D-46A9-87AC-8A4548F092BE}" destId="{5A115A75-D879-4270-90E2-75758ECF6802}" srcOrd="1" destOrd="0" parTransId="{DC58C5A0-6BFF-4CDF-9A3F-91A4271228EB}" sibTransId="{F58AEC5C-F532-4CF1-83BE-E202F5902D3E}"/>
    <dgm:cxn modelId="{DF319BF3-8FB5-4BD9-B74C-A781BB2D5DFB}" type="presOf" srcId="{22DA46A0-36A1-457A-8276-B121BAADF659}" destId="{775FCD79-6CA0-41F0-AAB8-4C5149F023AB}" srcOrd="1" destOrd="0" presId="urn:microsoft.com/office/officeart/2005/8/layout/target3"/>
    <dgm:cxn modelId="{09949A0D-0BD9-4191-B514-BE512296B7CB}" type="presOf" srcId="{22DA46A0-36A1-457A-8276-B121BAADF659}" destId="{739F55F3-4AC8-4C44-A47A-40D6C3DEEFCD}" srcOrd="0" destOrd="0" presId="urn:microsoft.com/office/officeart/2005/8/layout/target3"/>
    <dgm:cxn modelId="{8D31FD58-AB75-433C-8C15-8B9720F5155F}" type="presOf" srcId="{5A115A75-D879-4270-90E2-75758ECF6802}" destId="{AE053704-08A3-4E27-82FA-5A5D1F27D0BB}" srcOrd="0" destOrd="0" presId="urn:microsoft.com/office/officeart/2005/8/layout/target3"/>
    <dgm:cxn modelId="{78CB2E8B-F6C6-4BBB-9C8F-F37A883F1CD8}" srcId="{AF9F1717-892D-46A9-87AC-8A4548F092BE}" destId="{22DA46A0-36A1-457A-8276-B121BAADF659}" srcOrd="0" destOrd="0" parTransId="{4DFA065F-91E2-4A36-9607-E01FFE615BB2}" sibTransId="{76DCB1E1-77FC-4F0D-8418-B70867A7E842}"/>
    <dgm:cxn modelId="{F95CA5ED-22DC-431E-B155-8A62F2505791}" type="presOf" srcId="{376B9B1E-6359-4DAA-AD9B-4778C1060408}" destId="{64C014D2-ACF6-4173-8470-539954BBD6D5}" srcOrd="0" destOrd="0" presId="urn:microsoft.com/office/officeart/2005/8/layout/target3"/>
    <dgm:cxn modelId="{8E555868-3CDA-44B1-92BB-C5BC461D76F8}" type="presOf" srcId="{5A115A75-D879-4270-90E2-75758ECF6802}" destId="{8169AA6A-1232-40C6-AFA1-867DF40475E8}" srcOrd="1" destOrd="0" presId="urn:microsoft.com/office/officeart/2005/8/layout/target3"/>
    <dgm:cxn modelId="{4D96D126-68D0-4A19-9857-F4403CA083BE}" srcId="{AF9F1717-892D-46A9-87AC-8A4548F092BE}" destId="{376B9B1E-6359-4DAA-AD9B-4778C1060408}" srcOrd="2" destOrd="0" parTransId="{B2305FDF-0969-4DCE-9F61-5B6759A2E6FD}" sibTransId="{26F91AD7-C3CA-4A9C-8247-42B7A37050E4}"/>
    <dgm:cxn modelId="{44682E90-871E-4418-9C02-9B0B0D3DDA77}" type="presOf" srcId="{AF9F1717-892D-46A9-87AC-8A4548F092BE}" destId="{C5C6D497-DAA4-49F7-B530-C2E648F56CD8}" srcOrd="0" destOrd="0" presId="urn:microsoft.com/office/officeart/2005/8/layout/target3"/>
    <dgm:cxn modelId="{DDBE5295-3E10-4CAF-9B67-EF0E1B915B30}" type="presParOf" srcId="{C5C6D497-DAA4-49F7-B530-C2E648F56CD8}" destId="{96D70F33-C859-4A76-B116-9EE0EA113D3D}" srcOrd="0" destOrd="0" presId="urn:microsoft.com/office/officeart/2005/8/layout/target3"/>
    <dgm:cxn modelId="{40F314CC-6310-4FE7-8059-A4216BD9304F}" type="presParOf" srcId="{C5C6D497-DAA4-49F7-B530-C2E648F56CD8}" destId="{1B1D8911-018F-4432-85E0-5D882E5A15E5}" srcOrd="1" destOrd="0" presId="urn:microsoft.com/office/officeart/2005/8/layout/target3"/>
    <dgm:cxn modelId="{7E4832B5-F98C-4DE3-9580-B2F4BE004D8B}" type="presParOf" srcId="{C5C6D497-DAA4-49F7-B530-C2E648F56CD8}" destId="{739F55F3-4AC8-4C44-A47A-40D6C3DEEFCD}" srcOrd="2" destOrd="0" presId="urn:microsoft.com/office/officeart/2005/8/layout/target3"/>
    <dgm:cxn modelId="{6927AF39-4423-460F-9C4B-576C2DC45ADB}" type="presParOf" srcId="{C5C6D497-DAA4-49F7-B530-C2E648F56CD8}" destId="{9EFC972A-C718-4E25-8919-9EFF8CF907A1}" srcOrd="3" destOrd="0" presId="urn:microsoft.com/office/officeart/2005/8/layout/target3"/>
    <dgm:cxn modelId="{8EC547F0-A30D-4842-ABFF-901AA9E2FA91}" type="presParOf" srcId="{C5C6D497-DAA4-49F7-B530-C2E648F56CD8}" destId="{D26275FE-7BEA-434B-8669-D75C9804C09C}" srcOrd="4" destOrd="0" presId="urn:microsoft.com/office/officeart/2005/8/layout/target3"/>
    <dgm:cxn modelId="{9016DF40-0196-4428-A05F-4A9A4D37B374}" type="presParOf" srcId="{C5C6D497-DAA4-49F7-B530-C2E648F56CD8}" destId="{AE053704-08A3-4E27-82FA-5A5D1F27D0BB}" srcOrd="5" destOrd="0" presId="urn:microsoft.com/office/officeart/2005/8/layout/target3"/>
    <dgm:cxn modelId="{B18DFA2F-5DDD-40C7-86F8-F07D2A7CF49D}" type="presParOf" srcId="{C5C6D497-DAA4-49F7-B530-C2E648F56CD8}" destId="{1E5472EB-800E-47CC-9B49-365F4D941734}" srcOrd="6" destOrd="0" presId="urn:microsoft.com/office/officeart/2005/8/layout/target3"/>
    <dgm:cxn modelId="{CDB06384-7262-4AA7-8E58-6E9458AACC2F}" type="presParOf" srcId="{C5C6D497-DAA4-49F7-B530-C2E648F56CD8}" destId="{159895D4-653F-4C0E-A717-CF49A74AB11C}" srcOrd="7" destOrd="0" presId="urn:microsoft.com/office/officeart/2005/8/layout/target3"/>
    <dgm:cxn modelId="{BCA28A17-A518-489C-981D-8E9F8BCC091C}" type="presParOf" srcId="{C5C6D497-DAA4-49F7-B530-C2E648F56CD8}" destId="{64C014D2-ACF6-4173-8470-539954BBD6D5}" srcOrd="8" destOrd="0" presId="urn:microsoft.com/office/officeart/2005/8/layout/target3"/>
    <dgm:cxn modelId="{01A63E34-E875-43A2-9EAF-03E05676DE4D}" type="presParOf" srcId="{C5C6D497-DAA4-49F7-B530-C2E648F56CD8}" destId="{775FCD79-6CA0-41F0-AAB8-4C5149F023AB}" srcOrd="9" destOrd="0" presId="urn:microsoft.com/office/officeart/2005/8/layout/target3"/>
    <dgm:cxn modelId="{92984C9A-4234-4A5D-8A8D-AF45B08929A2}" type="presParOf" srcId="{C5C6D497-DAA4-49F7-B530-C2E648F56CD8}" destId="{CD7F82FB-8B91-466B-A0C7-5AFA1C2ED5AA}" srcOrd="10" destOrd="0" presId="urn:microsoft.com/office/officeart/2005/8/layout/target3"/>
    <dgm:cxn modelId="{65A215B9-61CB-4C6A-B691-05750A3F095B}" type="presParOf" srcId="{C5C6D497-DAA4-49F7-B530-C2E648F56CD8}" destId="{8169AA6A-1232-40C6-AFA1-867DF40475E8}" srcOrd="11" destOrd="0" presId="urn:microsoft.com/office/officeart/2005/8/layout/target3"/>
    <dgm:cxn modelId="{3A773BBD-D396-4118-BFD8-B4B3EAEB2D16}" type="presParOf" srcId="{C5C6D497-DAA4-49F7-B530-C2E648F56CD8}" destId="{76732A80-570F-4634-B681-B9571CE66495}" srcOrd="12" destOrd="0" presId="urn:microsoft.com/office/officeart/2005/8/layout/target3"/>
    <dgm:cxn modelId="{23707789-F963-4180-8EBD-F1B5427B5FF8}" type="presParOf" srcId="{C5C6D497-DAA4-49F7-B530-C2E648F56CD8}" destId="{47E67742-5694-4EFF-B2AC-EAD5CE7FB83B}" srcOrd="13" destOrd="0" presId="urn:microsoft.com/office/officeart/2005/8/layout/target3"/>
    <dgm:cxn modelId="{6BE9019F-73FE-44EF-B92C-326F14EBB683}" type="presParOf" srcId="{C5C6D497-DAA4-49F7-B530-C2E648F56CD8}" destId="{449DFE0F-4F39-4EE2-AD9A-728EE0292AE8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D70F33-C859-4A76-B116-9EE0EA113D3D}">
      <dsp:nvSpPr>
        <dsp:cNvPr id="0" name=""/>
        <dsp:cNvSpPr/>
      </dsp:nvSpPr>
      <dsp:spPr>
        <a:xfrm>
          <a:off x="0" y="0"/>
          <a:ext cx="4464496" cy="4464496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9F55F3-4AC8-4C44-A47A-40D6C3DEEFCD}">
      <dsp:nvSpPr>
        <dsp:cNvPr id="0" name=""/>
        <dsp:cNvSpPr/>
      </dsp:nvSpPr>
      <dsp:spPr>
        <a:xfrm>
          <a:off x="2232248" y="0"/>
          <a:ext cx="6408712" cy="44644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+mj-lt"/>
              <a:cs typeface="Arial" pitchFamily="34" charset="0"/>
            </a:rPr>
            <a:t>Имя существительное</a:t>
          </a:r>
          <a:endParaRPr lang="ru-RU" sz="2800" b="1" kern="1200" dirty="0">
            <a:latin typeface="+mj-lt"/>
            <a:cs typeface="Arial" pitchFamily="34" charset="0"/>
          </a:endParaRPr>
        </a:p>
      </dsp:txBody>
      <dsp:txXfrm>
        <a:off x="2232248" y="0"/>
        <a:ext cx="3204356" cy="1339351"/>
      </dsp:txXfrm>
    </dsp:sp>
    <dsp:sp modelId="{D26275FE-7BEA-434B-8669-D75C9804C09C}">
      <dsp:nvSpPr>
        <dsp:cNvPr id="0" name=""/>
        <dsp:cNvSpPr/>
      </dsp:nvSpPr>
      <dsp:spPr>
        <a:xfrm>
          <a:off x="781288" y="1339351"/>
          <a:ext cx="2901919" cy="2901919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053704-08A3-4E27-82FA-5A5D1F27D0BB}">
      <dsp:nvSpPr>
        <dsp:cNvPr id="0" name=""/>
        <dsp:cNvSpPr/>
      </dsp:nvSpPr>
      <dsp:spPr>
        <a:xfrm>
          <a:off x="2232248" y="1339351"/>
          <a:ext cx="6408712" cy="29019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Имя прилагательное</a:t>
          </a:r>
          <a:endParaRPr lang="ru-RU" sz="2800" b="1" kern="1200" dirty="0"/>
        </a:p>
      </dsp:txBody>
      <dsp:txXfrm>
        <a:off x="2232248" y="1339351"/>
        <a:ext cx="3204356" cy="1339347"/>
      </dsp:txXfrm>
    </dsp:sp>
    <dsp:sp modelId="{159895D4-653F-4C0E-A717-CF49A74AB11C}">
      <dsp:nvSpPr>
        <dsp:cNvPr id="0" name=""/>
        <dsp:cNvSpPr/>
      </dsp:nvSpPr>
      <dsp:spPr>
        <a:xfrm>
          <a:off x="1562574" y="2678698"/>
          <a:ext cx="1339347" cy="1339347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C014D2-ACF6-4173-8470-539954BBD6D5}">
      <dsp:nvSpPr>
        <dsp:cNvPr id="0" name=""/>
        <dsp:cNvSpPr/>
      </dsp:nvSpPr>
      <dsp:spPr>
        <a:xfrm>
          <a:off x="2232248" y="2678698"/>
          <a:ext cx="6408712" cy="133934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Глагол</a:t>
          </a:r>
          <a:endParaRPr lang="ru-RU" sz="2800" b="1" kern="1200" dirty="0"/>
        </a:p>
      </dsp:txBody>
      <dsp:txXfrm>
        <a:off x="2232248" y="2678698"/>
        <a:ext cx="3204356" cy="1339347"/>
      </dsp:txXfrm>
    </dsp:sp>
    <dsp:sp modelId="{CD7F82FB-8B91-466B-A0C7-5AFA1C2ED5AA}">
      <dsp:nvSpPr>
        <dsp:cNvPr id="0" name=""/>
        <dsp:cNvSpPr/>
      </dsp:nvSpPr>
      <dsp:spPr>
        <a:xfrm flipH="1">
          <a:off x="5436604" y="101656"/>
          <a:ext cx="3204356" cy="133935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b="1" kern="1200" dirty="0">
            <a:solidFill>
              <a:schemeClr val="tx2">
                <a:lumMod val="75000"/>
              </a:schemeClr>
            </a:solidFill>
          </a:endParaRPr>
        </a:p>
      </dsp:txBody>
      <dsp:txXfrm flipH="1">
        <a:off x="5436604" y="101656"/>
        <a:ext cx="3204356" cy="13393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85F2C-DE75-4519-BC9A-CA1A487F555C}" type="datetimeFigureOut">
              <a:rPr lang="ru-RU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13F42-7B62-427B-A291-BC6EFCD64C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7DDC8-CE00-4385-9563-381212D2F00F}" type="datetimeFigureOut">
              <a:rPr lang="ru-RU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56B75-B880-4CF2-B827-9C55244588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7CA18-1197-4EA4-9EBC-4619AD4238C2}" type="datetimeFigureOut">
              <a:rPr lang="ru-RU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A3BF6-40B3-483F-B7A4-32875D3FEB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426D3-F642-4DB5-A57A-8CFA018A0317}" type="datetimeFigureOut">
              <a:rPr lang="ru-RU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DE886-5AE4-401A-A157-EC16535C06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2C7CC-736E-45E2-93E8-EE9C41460C0D}" type="datetimeFigureOut">
              <a:rPr lang="ru-RU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B7346-565A-43AF-A404-8063A2CC4B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2E4CF-E2E6-4F77-819E-92AD60521C58}" type="datetimeFigureOut">
              <a:rPr lang="ru-RU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992F2-87E1-46CE-84BF-0403E85E65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CCA38-03AB-49D2-BCB1-6D01293C00BB}" type="datetimeFigureOut">
              <a:rPr lang="ru-RU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DBAEF-F14F-4533-8F57-D76D330F24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D4989-6EE3-4E8E-B619-9EBBEDB7A244}" type="datetimeFigureOut">
              <a:rPr lang="ru-RU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E4A5C-CF74-43D0-AE7F-CE64856D3C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C2B2B-28E9-4DA9-B937-8B75B2B4431C}" type="datetimeFigureOut">
              <a:rPr lang="ru-RU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09FB6-0209-4059-8E94-7D058C7348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9DA7A-0752-4098-9321-933201D4EE1C}" type="datetimeFigureOut">
              <a:rPr lang="ru-RU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0F9D7-D15A-450F-9BD8-C695E0E3F7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2481D-6AB4-4E93-BC29-E8D393F31B31}" type="datetimeFigureOut">
              <a:rPr lang="ru-RU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D7FBF-DE66-4C69-8649-6A88D4B208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>
            <a:alpha val="7882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98CBB7-A471-4F13-88FD-07610C8BE3EB}" type="datetimeFigureOut">
              <a:rPr lang="ru-RU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CCDF80-E656-4936-97FB-FA92F9EB8D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3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188" y="1412875"/>
            <a:ext cx="7847012" cy="30956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 русского языка</a:t>
            </a:r>
            <a:b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теме: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«Обобщение знаний о частях речи»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класс</a:t>
            </a:r>
            <a:b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учителя начальных классов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СОШ№72 города Казани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Измайловой Марины Николаевны</a:t>
            </a: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1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31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2987675" y="188913"/>
            <a:ext cx="3149600" cy="915987"/>
            <a:chOff x="45693" y="3789"/>
            <a:chExt cx="3148972" cy="91699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45693" y="3789"/>
              <a:ext cx="3148972" cy="91699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72676" y="30806"/>
              <a:ext cx="3095008" cy="86296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800" b="1" dirty="0"/>
                <a:t>Имя существительное</a:t>
              </a:r>
            </a:p>
          </p:txBody>
        </p:sp>
      </p:grpSp>
      <p:grpSp>
        <p:nvGrpSpPr>
          <p:cNvPr id="3" name="Группа 4"/>
          <p:cNvGrpSpPr>
            <a:grpSpLocks/>
          </p:cNvGrpSpPr>
          <p:nvPr/>
        </p:nvGrpSpPr>
        <p:grpSpPr bwMode="auto">
          <a:xfrm>
            <a:off x="468313" y="1484313"/>
            <a:ext cx="2357437" cy="757237"/>
            <a:chOff x="72436" y="1295025"/>
            <a:chExt cx="3148972" cy="757388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72436" y="1295025"/>
              <a:ext cx="3148972" cy="757388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6"/>
            <p:cNvSpPr/>
            <p:nvPr/>
          </p:nvSpPr>
          <p:spPr>
            <a:xfrm>
              <a:off x="93641" y="1317254"/>
              <a:ext cx="3106562" cy="71292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0490" tIns="110490" rIns="110490" bIns="110490" spcCol="1270" anchor="ctr"/>
            <a:lstStyle/>
            <a:p>
              <a:pPr algn="ctr" defTabSz="12890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900" b="1" dirty="0"/>
                <a:t>Часть речи</a:t>
              </a:r>
            </a:p>
          </p:txBody>
        </p:sp>
      </p:grpSp>
      <p:grpSp>
        <p:nvGrpSpPr>
          <p:cNvPr id="4" name="Группа 5"/>
          <p:cNvGrpSpPr>
            <a:grpSpLocks/>
          </p:cNvGrpSpPr>
          <p:nvPr/>
        </p:nvGrpSpPr>
        <p:grpSpPr bwMode="auto">
          <a:xfrm>
            <a:off x="3276600" y="1484313"/>
            <a:ext cx="2425700" cy="798512"/>
            <a:chOff x="0" y="2426654"/>
            <a:chExt cx="3240360" cy="797484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0" y="2426654"/>
              <a:ext cx="3240360" cy="79748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8"/>
            <p:cNvSpPr/>
            <p:nvPr/>
          </p:nvSpPr>
          <p:spPr>
            <a:xfrm>
              <a:off x="23328" y="2450435"/>
              <a:ext cx="3193706" cy="74992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0490" tIns="110490" rIns="110490" bIns="110490" spcCol="1270" anchor="ctr"/>
            <a:lstStyle/>
            <a:p>
              <a:pPr algn="ctr" defTabSz="12890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900" b="1" dirty="0"/>
                <a:t>Предмет</a:t>
              </a:r>
            </a:p>
          </p:txBody>
        </p:sp>
      </p:grpSp>
      <p:grpSp>
        <p:nvGrpSpPr>
          <p:cNvPr id="5" name="Группа 6"/>
          <p:cNvGrpSpPr>
            <a:grpSpLocks/>
          </p:cNvGrpSpPr>
          <p:nvPr/>
        </p:nvGrpSpPr>
        <p:grpSpPr bwMode="auto">
          <a:xfrm>
            <a:off x="6084888" y="1557338"/>
            <a:ext cx="2384425" cy="677862"/>
            <a:chOff x="27284" y="3598379"/>
            <a:chExt cx="3185791" cy="677854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27284" y="3598379"/>
              <a:ext cx="3185791" cy="67785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10"/>
            <p:cNvSpPr/>
            <p:nvPr/>
          </p:nvSpPr>
          <p:spPr>
            <a:xfrm>
              <a:off x="46373" y="3619016"/>
              <a:ext cx="3147612" cy="63658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0490" tIns="110490" rIns="110490" bIns="110490" spcCol="1270" anchor="ctr"/>
            <a:lstStyle/>
            <a:p>
              <a:pPr algn="ctr" defTabSz="12890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900" b="1" dirty="0"/>
                <a:t>Кто? Что?</a:t>
              </a:r>
            </a:p>
          </p:txBody>
        </p:sp>
      </p:grpSp>
      <p:grpSp>
        <p:nvGrpSpPr>
          <p:cNvPr id="6" name="Группа 39"/>
          <p:cNvGrpSpPr>
            <a:grpSpLocks/>
          </p:cNvGrpSpPr>
          <p:nvPr/>
        </p:nvGrpSpPr>
        <p:grpSpPr bwMode="auto">
          <a:xfrm>
            <a:off x="3419475" y="4797425"/>
            <a:ext cx="2425700" cy="796925"/>
            <a:chOff x="0" y="2426654"/>
            <a:chExt cx="3240360" cy="797484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0" y="2426654"/>
              <a:ext cx="3240360" cy="797484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Скругленный прямоугольник 8"/>
            <p:cNvSpPr/>
            <p:nvPr/>
          </p:nvSpPr>
          <p:spPr>
            <a:xfrm>
              <a:off x="23328" y="2450484"/>
              <a:ext cx="3193706" cy="7498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0490" tIns="110490" rIns="110490" bIns="110490" spcCol="1270" anchor="ctr"/>
            <a:lstStyle/>
            <a:p>
              <a:pPr algn="ctr" defTabSz="12890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900" b="1" dirty="0"/>
                <a:t>Род</a:t>
              </a:r>
            </a:p>
          </p:txBody>
        </p:sp>
      </p:grpSp>
      <p:grpSp>
        <p:nvGrpSpPr>
          <p:cNvPr id="7" name="Группа 42"/>
          <p:cNvGrpSpPr>
            <a:grpSpLocks/>
          </p:cNvGrpSpPr>
          <p:nvPr/>
        </p:nvGrpSpPr>
        <p:grpSpPr bwMode="auto">
          <a:xfrm>
            <a:off x="611188" y="5732463"/>
            <a:ext cx="2357437" cy="758825"/>
            <a:chOff x="72436" y="1295025"/>
            <a:chExt cx="3148972" cy="757388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72436" y="1295025"/>
              <a:ext cx="3148972" cy="75738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Скругленный прямоугольник 6"/>
            <p:cNvSpPr/>
            <p:nvPr/>
          </p:nvSpPr>
          <p:spPr>
            <a:xfrm>
              <a:off x="93641" y="1317208"/>
              <a:ext cx="3106562" cy="71302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0490" tIns="110490" rIns="110490" bIns="110490" spcCol="1270" anchor="ctr"/>
            <a:lstStyle/>
            <a:p>
              <a:pPr algn="ctr" defTabSz="12890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900" b="1" dirty="0"/>
                <a:t>мужской</a:t>
              </a:r>
            </a:p>
          </p:txBody>
        </p:sp>
      </p:grpSp>
      <p:grpSp>
        <p:nvGrpSpPr>
          <p:cNvPr id="16" name="Группа 45"/>
          <p:cNvGrpSpPr>
            <a:grpSpLocks/>
          </p:cNvGrpSpPr>
          <p:nvPr/>
        </p:nvGrpSpPr>
        <p:grpSpPr bwMode="auto">
          <a:xfrm>
            <a:off x="3419475" y="5732463"/>
            <a:ext cx="2425700" cy="798512"/>
            <a:chOff x="0" y="2426654"/>
            <a:chExt cx="3240360" cy="797484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0" y="2426654"/>
              <a:ext cx="3240360" cy="79748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Скругленный прямоугольник 8"/>
            <p:cNvSpPr/>
            <p:nvPr/>
          </p:nvSpPr>
          <p:spPr>
            <a:xfrm>
              <a:off x="23328" y="2450435"/>
              <a:ext cx="3193706" cy="74992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0490" tIns="110490" rIns="110490" bIns="110490" spcCol="1270" anchor="ctr"/>
            <a:lstStyle/>
            <a:p>
              <a:pPr algn="ctr" defTabSz="12890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900" b="1" dirty="0"/>
                <a:t>женский</a:t>
              </a:r>
            </a:p>
          </p:txBody>
        </p:sp>
      </p:grpSp>
      <p:grpSp>
        <p:nvGrpSpPr>
          <p:cNvPr id="17" name="Группа 48"/>
          <p:cNvGrpSpPr>
            <a:grpSpLocks/>
          </p:cNvGrpSpPr>
          <p:nvPr/>
        </p:nvGrpSpPr>
        <p:grpSpPr bwMode="auto">
          <a:xfrm>
            <a:off x="6227763" y="5805488"/>
            <a:ext cx="2386012" cy="677862"/>
            <a:chOff x="27284" y="3598379"/>
            <a:chExt cx="3185791" cy="677854"/>
          </a:xfrm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27284" y="3598379"/>
              <a:ext cx="3185791" cy="67785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Скругленный прямоугольник 10"/>
            <p:cNvSpPr/>
            <p:nvPr/>
          </p:nvSpPr>
          <p:spPr>
            <a:xfrm>
              <a:off x="46360" y="3619016"/>
              <a:ext cx="3147639" cy="63658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0490" tIns="110490" rIns="110490" bIns="110490" spcCol="1270" anchor="ctr"/>
            <a:lstStyle/>
            <a:p>
              <a:pPr algn="ctr" defTabSz="12890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900" b="1" dirty="0"/>
                <a:t>средний</a:t>
              </a:r>
            </a:p>
          </p:txBody>
        </p:sp>
      </p:grpSp>
      <p:grpSp>
        <p:nvGrpSpPr>
          <p:cNvPr id="18" name="Группа 42"/>
          <p:cNvGrpSpPr>
            <a:grpSpLocks/>
          </p:cNvGrpSpPr>
          <p:nvPr/>
        </p:nvGrpSpPr>
        <p:grpSpPr bwMode="auto">
          <a:xfrm>
            <a:off x="323850" y="2492375"/>
            <a:ext cx="4049713" cy="987425"/>
            <a:chOff x="323528" y="2492896"/>
            <a:chExt cx="4050196" cy="987437"/>
          </a:xfrm>
        </p:grpSpPr>
        <p:grpSp>
          <p:nvGrpSpPr>
            <p:cNvPr id="11290" name="Группа 23"/>
            <p:cNvGrpSpPr>
              <a:grpSpLocks/>
            </p:cNvGrpSpPr>
            <p:nvPr/>
          </p:nvGrpSpPr>
          <p:grpSpPr bwMode="auto">
            <a:xfrm>
              <a:off x="323528" y="2492896"/>
              <a:ext cx="4050196" cy="987437"/>
              <a:chOff x="0" y="0"/>
              <a:chExt cx="4211960" cy="987437"/>
            </a:xfrm>
          </p:grpSpPr>
          <p:sp>
            <p:nvSpPr>
              <p:cNvPr id="38" name="Скругленный прямоугольник 37"/>
              <p:cNvSpPr/>
              <p:nvPr/>
            </p:nvSpPr>
            <p:spPr>
              <a:xfrm>
                <a:off x="0" y="0"/>
                <a:ext cx="4211960" cy="987437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9" name="Скругленный прямоугольник 4"/>
              <p:cNvSpPr/>
              <p:nvPr/>
            </p:nvSpPr>
            <p:spPr>
              <a:xfrm>
                <a:off x="941128" y="0"/>
                <a:ext cx="3270832" cy="98743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06680" tIns="106680" rIns="106680" bIns="106680" spcCol="1270" anchor="ctr"/>
              <a:lstStyle/>
              <a:p>
                <a:pPr defTabSz="12446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2800" b="1" dirty="0">
                    <a:solidFill>
                      <a:schemeClr val="tx2">
                        <a:lumMod val="50000"/>
                      </a:schemeClr>
                    </a:solidFill>
                  </a:rPr>
                  <a:t>Одушевлённое</a:t>
                </a:r>
              </a:p>
            </p:txBody>
          </p:sp>
        </p:grpSp>
        <p:pic>
          <p:nvPicPr>
            <p:cNvPr id="11291" name="Picture 2" descr="http://i51.fastpic.ru/big/2013/0308/e9/9bc4fb56bc3fe0f4a99707bb46a9ede9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28596" y="2714620"/>
              <a:ext cx="910804" cy="714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" name="Группа 48"/>
          <p:cNvGrpSpPr>
            <a:grpSpLocks/>
          </p:cNvGrpSpPr>
          <p:nvPr/>
        </p:nvGrpSpPr>
        <p:grpSpPr bwMode="auto">
          <a:xfrm>
            <a:off x="323850" y="3579813"/>
            <a:ext cx="4049713" cy="987425"/>
            <a:chOff x="323528" y="3579077"/>
            <a:chExt cx="4050196" cy="987437"/>
          </a:xfrm>
        </p:grpSpPr>
        <p:grpSp>
          <p:nvGrpSpPr>
            <p:cNvPr id="11286" name="Группа 25"/>
            <p:cNvGrpSpPr>
              <a:grpSpLocks/>
            </p:cNvGrpSpPr>
            <p:nvPr/>
          </p:nvGrpSpPr>
          <p:grpSpPr bwMode="auto">
            <a:xfrm>
              <a:off x="323528" y="3579077"/>
              <a:ext cx="4050196" cy="987437"/>
              <a:chOff x="0" y="1086181"/>
              <a:chExt cx="4211960" cy="987437"/>
            </a:xfrm>
          </p:grpSpPr>
          <p:sp>
            <p:nvSpPr>
              <p:cNvPr id="36" name="Скругленный прямоугольник 35"/>
              <p:cNvSpPr/>
              <p:nvPr/>
            </p:nvSpPr>
            <p:spPr>
              <a:xfrm>
                <a:off x="0" y="1086181"/>
                <a:ext cx="4211960" cy="987437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7" name="Скругленный прямоугольник 7"/>
              <p:cNvSpPr/>
              <p:nvPr/>
            </p:nvSpPr>
            <p:spPr>
              <a:xfrm>
                <a:off x="941128" y="1086181"/>
                <a:ext cx="3270832" cy="98743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06680" tIns="106680" rIns="106680" bIns="106680" spcCol="1270" anchor="ctr"/>
              <a:lstStyle/>
              <a:p>
                <a:pPr defTabSz="12446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2800" b="1" dirty="0">
                    <a:solidFill>
                      <a:schemeClr val="tx2">
                        <a:lumMod val="50000"/>
                      </a:schemeClr>
                    </a:solidFill>
                  </a:rPr>
                  <a:t>Неодушевлённое</a:t>
                </a:r>
              </a:p>
            </p:txBody>
          </p:sp>
        </p:grpSp>
        <p:pic>
          <p:nvPicPr>
            <p:cNvPr id="11287" name="Picture 4" descr="http://elfpix.ru/files/elfpix/imagecache/w/image/1/2009/12/23/258cfebc6469a3e3054a4fb0bf73693d_full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57158" y="3714752"/>
              <a:ext cx="928694" cy="75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" name="Группа 45"/>
          <p:cNvGrpSpPr>
            <a:grpSpLocks/>
          </p:cNvGrpSpPr>
          <p:nvPr/>
        </p:nvGrpSpPr>
        <p:grpSpPr bwMode="auto">
          <a:xfrm>
            <a:off x="4716463" y="2487613"/>
            <a:ext cx="4049712" cy="987425"/>
            <a:chOff x="4716016" y="2486835"/>
            <a:chExt cx="4050196" cy="987437"/>
          </a:xfrm>
        </p:grpSpPr>
        <p:grpSp>
          <p:nvGrpSpPr>
            <p:cNvPr id="11282" name="Группа 27"/>
            <p:cNvGrpSpPr>
              <a:grpSpLocks/>
            </p:cNvGrpSpPr>
            <p:nvPr/>
          </p:nvGrpSpPr>
          <p:grpSpPr bwMode="auto">
            <a:xfrm>
              <a:off x="4716016" y="2486835"/>
              <a:ext cx="4050196" cy="987437"/>
              <a:chOff x="0" y="2172363"/>
              <a:chExt cx="4211960" cy="987437"/>
            </a:xfrm>
          </p:grpSpPr>
          <p:sp>
            <p:nvSpPr>
              <p:cNvPr id="34" name="Скругленный прямоугольник 33"/>
              <p:cNvSpPr/>
              <p:nvPr/>
            </p:nvSpPr>
            <p:spPr>
              <a:xfrm>
                <a:off x="0" y="2172363"/>
                <a:ext cx="4211960" cy="987437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5" name="Скругленный прямоугольник 10"/>
              <p:cNvSpPr/>
              <p:nvPr/>
            </p:nvSpPr>
            <p:spPr>
              <a:xfrm>
                <a:off x="941128" y="2172363"/>
                <a:ext cx="3270832" cy="98743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06680" tIns="106680" rIns="106680" bIns="106680" spcCol="1270" anchor="ctr"/>
              <a:lstStyle/>
              <a:p>
                <a:pPr defTabSz="12446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2800" b="1" dirty="0">
                    <a:solidFill>
                      <a:schemeClr val="tx2">
                        <a:lumMod val="50000"/>
                      </a:schemeClr>
                    </a:solidFill>
                  </a:rPr>
                  <a:t>Собственное</a:t>
                </a:r>
              </a:p>
            </p:txBody>
          </p:sp>
        </p:grpSp>
        <p:pic>
          <p:nvPicPr>
            <p:cNvPr id="11283" name="Picture 6" descr="http://s49.radikal.ru/i126/1108/4e/380c643339c9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786314" y="2571745"/>
              <a:ext cx="785818" cy="838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" name="Группа 51"/>
          <p:cNvGrpSpPr>
            <a:grpSpLocks/>
          </p:cNvGrpSpPr>
          <p:nvPr/>
        </p:nvGrpSpPr>
        <p:grpSpPr bwMode="auto">
          <a:xfrm>
            <a:off x="4716463" y="3573463"/>
            <a:ext cx="4049712" cy="987425"/>
            <a:chOff x="4716016" y="3573016"/>
            <a:chExt cx="4050196" cy="987437"/>
          </a:xfrm>
        </p:grpSpPr>
        <p:grpSp>
          <p:nvGrpSpPr>
            <p:cNvPr id="11278" name="Группа 29"/>
            <p:cNvGrpSpPr>
              <a:grpSpLocks/>
            </p:cNvGrpSpPr>
            <p:nvPr/>
          </p:nvGrpSpPr>
          <p:grpSpPr bwMode="auto">
            <a:xfrm>
              <a:off x="4716016" y="3573016"/>
              <a:ext cx="4050196" cy="987437"/>
              <a:chOff x="0" y="3258544"/>
              <a:chExt cx="4211960" cy="987437"/>
            </a:xfrm>
          </p:grpSpPr>
          <p:sp>
            <p:nvSpPr>
              <p:cNvPr id="32" name="Скругленный прямоугольник 31"/>
              <p:cNvSpPr/>
              <p:nvPr/>
            </p:nvSpPr>
            <p:spPr>
              <a:xfrm>
                <a:off x="0" y="3258544"/>
                <a:ext cx="4211960" cy="987437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3" name="Скругленный прямоугольник 13"/>
              <p:cNvSpPr/>
              <p:nvPr/>
            </p:nvSpPr>
            <p:spPr>
              <a:xfrm>
                <a:off x="941128" y="3258544"/>
                <a:ext cx="3270832" cy="98743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06680" tIns="106680" rIns="106680" bIns="106680" spcCol="1270" anchor="ctr"/>
              <a:lstStyle/>
              <a:p>
                <a:pPr defTabSz="12446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2800" b="1" dirty="0">
                    <a:solidFill>
                      <a:schemeClr val="tx2">
                        <a:lumMod val="50000"/>
                      </a:schemeClr>
                    </a:solidFill>
                  </a:rPr>
                  <a:t>Нарицательное</a:t>
                </a:r>
              </a:p>
            </p:txBody>
          </p:sp>
        </p:grpSp>
        <p:pic>
          <p:nvPicPr>
            <p:cNvPr id="11279" name="Picture 8" descr="http://gif-and-jpeg.ru/d/52607-2/cvety0959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786315" y="3643314"/>
              <a:ext cx="785818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3059113" y="549275"/>
            <a:ext cx="3048000" cy="882650"/>
            <a:chOff x="276900" y="7105"/>
            <a:chExt cx="3046599" cy="883036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76900" y="7105"/>
              <a:ext cx="3046599" cy="88303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302288" y="32516"/>
              <a:ext cx="2995822" cy="832214"/>
            </a:xfrm>
            <a:prstGeom prst="rect">
              <a:avLst/>
            </a:prstGeom>
            <a:solidFill>
              <a:srgbClr val="03D4A8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800" b="1" dirty="0"/>
                <a:t>Имя прилагательное</a:t>
              </a:r>
            </a:p>
          </p:txBody>
        </p:sp>
      </p:grpSp>
      <p:grpSp>
        <p:nvGrpSpPr>
          <p:cNvPr id="3" name="Группа 10"/>
          <p:cNvGrpSpPr>
            <a:grpSpLocks/>
          </p:cNvGrpSpPr>
          <p:nvPr/>
        </p:nvGrpSpPr>
        <p:grpSpPr bwMode="auto">
          <a:xfrm>
            <a:off x="3021013" y="1778000"/>
            <a:ext cx="3060700" cy="896938"/>
            <a:chOff x="238489" y="1236933"/>
            <a:chExt cx="3060233" cy="896066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238489" y="1236933"/>
              <a:ext cx="3060233" cy="896066"/>
            </a:xfrm>
            <a:prstGeom prst="roundRect">
              <a:avLst>
                <a:gd name="adj" fmla="val 10000"/>
              </a:avLst>
            </a:prstGeom>
            <a:solidFill>
              <a:srgbClr val="03D4A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750088"/>
                <a:satOff val="-5627"/>
                <a:lumOff val="-915"/>
                <a:alphaOff val="0"/>
              </a:schemeClr>
            </a:fillRef>
            <a:effectRef idx="0">
              <a:schemeClr val="accent3">
                <a:hueOff val="3750088"/>
                <a:satOff val="-5627"/>
                <a:lumOff val="-9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6"/>
            <p:cNvSpPr/>
            <p:nvPr/>
          </p:nvSpPr>
          <p:spPr>
            <a:xfrm>
              <a:off x="265472" y="1263895"/>
              <a:ext cx="3006266" cy="8421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800" b="1" dirty="0"/>
                <a:t>Часть речи</a:t>
              </a:r>
            </a:p>
          </p:txBody>
        </p:sp>
      </p:grpSp>
      <p:grpSp>
        <p:nvGrpSpPr>
          <p:cNvPr id="4" name="Группа 11"/>
          <p:cNvGrpSpPr>
            <a:grpSpLocks/>
          </p:cNvGrpSpPr>
          <p:nvPr/>
        </p:nvGrpSpPr>
        <p:grpSpPr bwMode="auto">
          <a:xfrm>
            <a:off x="3030538" y="3073400"/>
            <a:ext cx="3105150" cy="971550"/>
            <a:chOff x="247767" y="2532052"/>
            <a:chExt cx="3104864" cy="97070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247767" y="2532052"/>
              <a:ext cx="3104864" cy="970702"/>
            </a:xfrm>
            <a:prstGeom prst="roundRect">
              <a:avLst>
                <a:gd name="adj" fmla="val 10000"/>
              </a:avLst>
            </a:prstGeom>
            <a:solidFill>
              <a:srgbClr val="03D4A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7500176"/>
                <a:satOff val="-11253"/>
                <a:lumOff val="-1830"/>
                <a:alphaOff val="0"/>
              </a:schemeClr>
            </a:fillRef>
            <a:effectRef idx="0">
              <a:schemeClr val="accent3">
                <a:hueOff val="7500176"/>
                <a:satOff val="-11253"/>
                <a:lumOff val="-183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8"/>
            <p:cNvSpPr/>
            <p:nvPr/>
          </p:nvSpPr>
          <p:spPr>
            <a:xfrm>
              <a:off x="276339" y="2560602"/>
              <a:ext cx="3047719" cy="9136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800" b="1" dirty="0"/>
                <a:t>Признак предмета</a:t>
              </a:r>
            </a:p>
          </p:txBody>
        </p:sp>
      </p:grpSp>
      <p:grpSp>
        <p:nvGrpSpPr>
          <p:cNvPr id="5" name="Группа 12"/>
          <p:cNvGrpSpPr>
            <a:grpSpLocks/>
          </p:cNvGrpSpPr>
          <p:nvPr/>
        </p:nvGrpSpPr>
        <p:grpSpPr bwMode="auto">
          <a:xfrm>
            <a:off x="2884488" y="4418013"/>
            <a:ext cx="3397250" cy="1389062"/>
            <a:chOff x="101820" y="3875677"/>
            <a:chExt cx="3396758" cy="1389576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01820" y="3875677"/>
              <a:ext cx="3396758" cy="1389576"/>
            </a:xfrm>
            <a:prstGeom prst="roundRect">
              <a:avLst>
                <a:gd name="adj" fmla="val 10000"/>
              </a:avLst>
            </a:prstGeom>
            <a:solidFill>
              <a:srgbClr val="03D4A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0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10"/>
            <p:cNvSpPr/>
            <p:nvPr/>
          </p:nvSpPr>
          <p:spPr>
            <a:xfrm>
              <a:off x="143089" y="3916967"/>
              <a:ext cx="3314220" cy="13069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800" b="1" dirty="0"/>
                <a:t>Какой? Какая? Какое? Какие?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>
            <a:grpSpLocks/>
          </p:cNvGrpSpPr>
          <p:nvPr/>
        </p:nvGrpSpPr>
        <p:grpSpPr bwMode="auto">
          <a:xfrm>
            <a:off x="2916238" y="476250"/>
            <a:ext cx="3309937" cy="874713"/>
            <a:chOff x="231135" y="70394"/>
            <a:chExt cx="3310807" cy="875054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231135" y="70394"/>
              <a:ext cx="3310807" cy="875054"/>
            </a:xfrm>
            <a:prstGeom prst="roundRect">
              <a:avLst>
                <a:gd name="adj" fmla="val 10000"/>
              </a:avLst>
            </a:prstGeom>
            <a:solidFill>
              <a:srgbClr val="FF996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256542" y="95804"/>
              <a:ext cx="3259994" cy="8242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800" b="1" dirty="0"/>
                <a:t>Глагол</a:t>
              </a:r>
            </a:p>
          </p:txBody>
        </p:sp>
      </p:grpSp>
      <p:grpSp>
        <p:nvGrpSpPr>
          <p:cNvPr id="3" name="Группа 12"/>
          <p:cNvGrpSpPr>
            <a:grpSpLocks/>
          </p:cNvGrpSpPr>
          <p:nvPr/>
        </p:nvGrpSpPr>
        <p:grpSpPr bwMode="auto">
          <a:xfrm>
            <a:off x="2916238" y="1717675"/>
            <a:ext cx="3309937" cy="874713"/>
            <a:chOff x="231135" y="1310963"/>
            <a:chExt cx="3310807" cy="875054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31135" y="1310963"/>
              <a:ext cx="3310807" cy="875054"/>
            </a:xfrm>
            <a:prstGeom prst="roundRect">
              <a:avLst>
                <a:gd name="adj" fmla="val 10000"/>
              </a:avLst>
            </a:prstGeom>
            <a:solidFill>
              <a:srgbClr val="FF996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1488257"/>
                <a:satOff val="8966"/>
                <a:lumOff val="719"/>
                <a:alphaOff val="0"/>
              </a:schemeClr>
            </a:fillRef>
            <a:effectRef idx="0">
              <a:schemeClr val="accent4">
                <a:hueOff val="-1488257"/>
                <a:satOff val="8966"/>
                <a:lumOff val="71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6"/>
            <p:cNvSpPr/>
            <p:nvPr/>
          </p:nvSpPr>
          <p:spPr>
            <a:xfrm>
              <a:off x="256542" y="1336373"/>
              <a:ext cx="3259994" cy="8242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800" b="1" dirty="0"/>
                <a:t>Часть речи</a:t>
              </a:r>
            </a:p>
          </p:txBody>
        </p:sp>
      </p:grpSp>
      <p:grpSp>
        <p:nvGrpSpPr>
          <p:cNvPr id="4" name="Группа 13"/>
          <p:cNvGrpSpPr>
            <a:grpSpLocks/>
          </p:cNvGrpSpPr>
          <p:nvPr/>
        </p:nvGrpSpPr>
        <p:grpSpPr bwMode="auto">
          <a:xfrm>
            <a:off x="2916238" y="3095625"/>
            <a:ext cx="3309937" cy="874713"/>
            <a:chOff x="231135" y="2689375"/>
            <a:chExt cx="3310807" cy="875054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231135" y="2689375"/>
              <a:ext cx="3310807" cy="875054"/>
            </a:xfrm>
            <a:prstGeom prst="roundRect">
              <a:avLst>
                <a:gd name="adj" fmla="val 10000"/>
              </a:avLst>
            </a:prstGeom>
            <a:solidFill>
              <a:srgbClr val="FF996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2976513"/>
                <a:satOff val="17933"/>
                <a:lumOff val="1437"/>
                <a:alphaOff val="0"/>
              </a:schemeClr>
            </a:fillRef>
            <a:effectRef idx="0">
              <a:schemeClr val="accent4">
                <a:hueOff val="-2976513"/>
                <a:satOff val="17933"/>
                <a:lumOff val="143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8"/>
            <p:cNvSpPr/>
            <p:nvPr/>
          </p:nvSpPr>
          <p:spPr>
            <a:xfrm>
              <a:off x="256542" y="2714785"/>
              <a:ext cx="3259994" cy="8242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800" b="1" dirty="0"/>
                <a:t>Действие предмета</a:t>
              </a:r>
            </a:p>
          </p:txBody>
        </p:sp>
      </p:grpSp>
      <p:grpSp>
        <p:nvGrpSpPr>
          <p:cNvPr id="5" name="Группа 14"/>
          <p:cNvGrpSpPr>
            <a:grpSpLocks/>
          </p:cNvGrpSpPr>
          <p:nvPr/>
        </p:nvGrpSpPr>
        <p:grpSpPr bwMode="auto">
          <a:xfrm>
            <a:off x="2916238" y="4351338"/>
            <a:ext cx="3311525" cy="1239837"/>
            <a:chOff x="231119" y="3945612"/>
            <a:chExt cx="3312694" cy="1238963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231119" y="3945612"/>
              <a:ext cx="3312694" cy="1238963"/>
            </a:xfrm>
            <a:prstGeom prst="roundRect">
              <a:avLst>
                <a:gd name="adj" fmla="val 10000"/>
              </a:avLst>
            </a:prstGeom>
            <a:solidFill>
              <a:srgbClr val="FF996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0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10"/>
            <p:cNvSpPr/>
            <p:nvPr/>
          </p:nvSpPr>
          <p:spPr>
            <a:xfrm>
              <a:off x="267644" y="3982098"/>
              <a:ext cx="3239643" cy="11659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800" b="1" dirty="0"/>
            </a:p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800" b="1" dirty="0"/>
                <a:t>Что делать? </a:t>
              </a:r>
            </a:p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800" b="1" dirty="0"/>
                <a:t>Что сделать?</a:t>
              </a:r>
            </a:p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800" b="1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8313" y="404813"/>
            <a:ext cx="2519362" cy="8302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latin typeface="Calibri" pitchFamily="34" charset="0"/>
              </a:rPr>
              <a:t>имя существительное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03575" y="404813"/>
            <a:ext cx="2663825" cy="830262"/>
          </a:xfrm>
          <a:prstGeom prst="rect">
            <a:avLst/>
          </a:prstGeom>
          <a:solidFill>
            <a:srgbClr val="03D4A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имя прилагательное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84888" y="404813"/>
            <a:ext cx="2519362" cy="830262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Глагол</a:t>
            </a:r>
          </a:p>
          <a:p>
            <a:pPr algn="ctr"/>
            <a:endParaRPr lang="ru-RU" sz="2400"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0063" y="2000250"/>
            <a:ext cx="2520950" cy="34464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 dirty="0">
              <a:latin typeface="Calibri" pitchFamily="34" charset="0"/>
            </a:endParaRPr>
          </a:p>
          <a:p>
            <a:pPr algn="ctr">
              <a:defRPr/>
            </a:pPr>
            <a:r>
              <a:rPr lang="ru-RU" sz="4000" dirty="0">
                <a:latin typeface="Calibri" pitchFamily="34" charset="0"/>
              </a:rPr>
              <a:t>урожай</a:t>
            </a:r>
          </a:p>
          <a:p>
            <a:pPr algn="ctr">
              <a:defRPr/>
            </a:pPr>
            <a:r>
              <a:rPr lang="ru-RU" sz="4000" dirty="0">
                <a:latin typeface="Calibri" pitchFamily="34" charset="0"/>
              </a:rPr>
              <a:t>ребята</a:t>
            </a:r>
          </a:p>
          <a:p>
            <a:pPr algn="ctr">
              <a:defRPr/>
            </a:pPr>
            <a:r>
              <a:rPr lang="ru-RU" sz="4000" dirty="0">
                <a:latin typeface="Calibri" pitchFamily="34" charset="0"/>
              </a:rPr>
              <a:t>солнце</a:t>
            </a:r>
          </a:p>
          <a:p>
            <a:pPr algn="ctr">
              <a:defRPr/>
            </a:pPr>
            <a:r>
              <a:rPr lang="ru-RU" sz="4000" dirty="0">
                <a:latin typeface="Calibri" pitchFamily="34" charset="0"/>
              </a:rPr>
              <a:t>земляника</a:t>
            </a:r>
          </a:p>
          <a:p>
            <a:pPr algn="ctr">
              <a:defRPr/>
            </a:pPr>
            <a:r>
              <a:rPr lang="ru-RU" sz="4000" dirty="0">
                <a:latin typeface="Calibri" pitchFamily="34" charset="0"/>
              </a:rPr>
              <a:t>веселье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14688" y="2000250"/>
            <a:ext cx="2663825" cy="3446463"/>
          </a:xfrm>
          <a:prstGeom prst="rect">
            <a:avLst/>
          </a:prstGeom>
          <a:solidFill>
            <a:srgbClr val="03D4A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>
              <a:latin typeface="Calibri" pitchFamily="34" charset="0"/>
            </a:endParaRPr>
          </a:p>
          <a:p>
            <a:pPr algn="ctr"/>
            <a:r>
              <a:rPr lang="ru-RU" sz="4000">
                <a:latin typeface="Calibri" pitchFamily="34" charset="0"/>
              </a:rPr>
              <a:t>мягкий</a:t>
            </a:r>
          </a:p>
          <a:p>
            <a:pPr algn="ctr"/>
            <a:r>
              <a:rPr lang="ru-RU" sz="4000">
                <a:latin typeface="Calibri" pitchFamily="34" charset="0"/>
              </a:rPr>
              <a:t>съедобный</a:t>
            </a:r>
          </a:p>
          <a:p>
            <a:pPr algn="ctr"/>
            <a:r>
              <a:rPr lang="ru-RU" sz="4000">
                <a:latin typeface="Calibri" pitchFamily="34" charset="0"/>
              </a:rPr>
              <a:t>поздний</a:t>
            </a:r>
          </a:p>
          <a:p>
            <a:pPr algn="ctr"/>
            <a:r>
              <a:rPr lang="ru-RU" sz="4000">
                <a:latin typeface="Calibri" pitchFamily="34" charset="0"/>
              </a:rPr>
              <a:t>тяжелый</a:t>
            </a:r>
          </a:p>
          <a:p>
            <a:pPr algn="ctr"/>
            <a:r>
              <a:rPr lang="ru-RU" sz="4000">
                <a:latin typeface="Calibri" pitchFamily="34" charset="0"/>
              </a:rPr>
              <a:t>точный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072188" y="2000250"/>
            <a:ext cx="2520950" cy="3446463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>
              <a:latin typeface="Calibri" pitchFamily="34" charset="0"/>
            </a:endParaRPr>
          </a:p>
          <a:p>
            <a:pPr algn="ctr"/>
            <a:r>
              <a:rPr lang="ru-RU" sz="4000">
                <a:latin typeface="Calibri" pitchFamily="34" charset="0"/>
              </a:rPr>
              <a:t>прочитал</a:t>
            </a:r>
          </a:p>
          <a:p>
            <a:pPr algn="ctr"/>
            <a:r>
              <a:rPr lang="ru-RU" sz="4000">
                <a:latin typeface="Calibri" pitchFamily="34" charset="0"/>
              </a:rPr>
              <a:t>съехали</a:t>
            </a:r>
          </a:p>
          <a:p>
            <a:pPr algn="ctr"/>
            <a:r>
              <a:rPr lang="ru-RU" sz="4000">
                <a:latin typeface="Calibri" pitchFamily="34" charset="0"/>
              </a:rPr>
              <a:t>копать</a:t>
            </a:r>
          </a:p>
          <a:p>
            <a:pPr algn="ctr"/>
            <a:r>
              <a:rPr lang="ru-RU" sz="4000">
                <a:latin typeface="Calibri" pitchFamily="34" charset="0"/>
              </a:rPr>
              <a:t>вьёт</a:t>
            </a:r>
          </a:p>
          <a:p>
            <a:pPr algn="ctr"/>
            <a:r>
              <a:rPr lang="ru-RU" sz="4000">
                <a:latin typeface="Calibri" pitchFamily="34" charset="0"/>
              </a:rPr>
              <a:t>сошьёт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Группа 1"/>
          <p:cNvGrpSpPr>
            <a:grpSpLocks/>
          </p:cNvGrpSpPr>
          <p:nvPr/>
        </p:nvGrpSpPr>
        <p:grpSpPr bwMode="auto">
          <a:xfrm>
            <a:off x="323850" y="260350"/>
            <a:ext cx="8640763" cy="792163"/>
            <a:chOff x="5436604" y="3125148"/>
            <a:chExt cx="3204356" cy="1339347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5436604" y="3125148"/>
              <a:ext cx="3204356" cy="1339347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Прямоугольник 3"/>
            <p:cNvSpPr/>
            <p:nvPr/>
          </p:nvSpPr>
          <p:spPr>
            <a:xfrm>
              <a:off x="5436604" y="3125148"/>
              <a:ext cx="3204356" cy="133934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47650" tIns="247650" rIns="247650" bIns="247650" spcCol="1270" anchor="ctr"/>
            <a:lstStyle/>
            <a:p>
              <a:pPr marL="285750" lvl="1" indent="-285750" defTabSz="12446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ru-RU" sz="2800" b="1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pPr marL="228600" lvl="1" indent="-228600" defTabSz="11557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ru-RU" sz="2600" dirty="0"/>
            </a:p>
          </p:txBody>
        </p:sp>
      </p:grpSp>
      <p:grpSp>
        <p:nvGrpSpPr>
          <p:cNvPr id="15363" name="Группа 4"/>
          <p:cNvGrpSpPr>
            <a:grpSpLocks/>
          </p:cNvGrpSpPr>
          <p:nvPr/>
        </p:nvGrpSpPr>
        <p:grpSpPr bwMode="auto">
          <a:xfrm>
            <a:off x="250825" y="333375"/>
            <a:ext cx="8785225" cy="719138"/>
            <a:chOff x="5436604" y="3125148"/>
            <a:chExt cx="3204356" cy="1339347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5436604" y="3125148"/>
              <a:ext cx="3204356" cy="1339347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рямоугольник 6"/>
            <p:cNvSpPr/>
            <p:nvPr/>
          </p:nvSpPr>
          <p:spPr>
            <a:xfrm>
              <a:off x="5436604" y="3125148"/>
              <a:ext cx="3204356" cy="133934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47650" tIns="247650" rIns="247650" bIns="247650" spcCol="1270" anchor="ctr"/>
            <a:lstStyle/>
            <a:p>
              <a:pPr marL="285750" lvl="1" indent="-285750" defTabSz="12446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ru-RU" sz="2800" b="1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pPr marL="228600" lvl="1" indent="-228600" defTabSz="11557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ru-RU" sz="2600" dirty="0"/>
            </a:p>
          </p:txBody>
        </p:sp>
      </p:grpSp>
      <p:grpSp>
        <p:nvGrpSpPr>
          <p:cNvPr id="15364" name="Группа 7"/>
          <p:cNvGrpSpPr>
            <a:grpSpLocks/>
          </p:cNvGrpSpPr>
          <p:nvPr/>
        </p:nvGrpSpPr>
        <p:grpSpPr bwMode="auto">
          <a:xfrm>
            <a:off x="323850" y="188913"/>
            <a:ext cx="8712200" cy="792162"/>
            <a:chOff x="5436604" y="3125148"/>
            <a:chExt cx="3204356" cy="1339347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5436604" y="3125148"/>
              <a:ext cx="3204356" cy="1339347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рямоугольник 9"/>
            <p:cNvSpPr/>
            <p:nvPr/>
          </p:nvSpPr>
          <p:spPr>
            <a:xfrm>
              <a:off x="5436604" y="3125148"/>
              <a:ext cx="3204356" cy="133934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47650" tIns="247650" rIns="247650" bIns="247650" spcCol="1270" anchor="ctr"/>
            <a:lstStyle/>
            <a:p>
              <a:pPr marL="228600" lvl="1" indent="-228600" defTabSz="1155700" fontAlgn="auto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ru-RU" sz="2600" dirty="0"/>
                <a:t>      </a:t>
              </a:r>
            </a:p>
          </p:txBody>
        </p:sp>
      </p:grpSp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827088" y="333375"/>
            <a:ext cx="7772400" cy="2303463"/>
          </a:xfrm>
        </p:spPr>
        <p:txBody>
          <a:bodyPr/>
          <a:lstStyle/>
          <a:p>
            <a:pPr eaLnBrk="1" hangingPunct="1"/>
            <a:r>
              <a:rPr lang="ru-RU" smtClean="0"/>
              <a:t>Солнце, землю, весеннее, пригрело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39975" y="2205038"/>
            <a:ext cx="4895850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Заголовок 10"/>
          <p:cNvSpPr txBox="1">
            <a:spLocks/>
          </p:cNvSpPr>
          <p:nvPr/>
        </p:nvSpPr>
        <p:spPr>
          <a:xfrm>
            <a:off x="755650" y="404813"/>
            <a:ext cx="7772400" cy="23034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latin typeface="+mj-lt"/>
                <a:ea typeface="+mj-ea"/>
                <a:cs typeface="+mj-cs"/>
              </a:rPr>
              <a:t>Весеннее солнце пригрело землю.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333375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Пригорков, говорливые, с, побежали, ручейки.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908175" y="2060575"/>
            <a:ext cx="5608638" cy="4206875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11188" y="333375"/>
            <a:ext cx="8229600" cy="11430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latin typeface="+mj-lt"/>
                <a:ea typeface="+mj-ea"/>
                <a:cs typeface="+mj-cs"/>
              </a:rPr>
              <a:t>С пригорков побежали говорливые ручейки.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У дороги галдят крикливые воробьи.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908175" y="2205038"/>
            <a:ext cx="5392738" cy="404495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11188" y="0"/>
            <a:ext cx="8229600" cy="1773238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latin typeface="+mj-lt"/>
                <a:ea typeface="+mj-ea"/>
                <a:cs typeface="+mj-cs"/>
              </a:rPr>
              <a:t>Дороги, воробьи, у, крикливые, галдят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Угадай сказку! Назови автора!</a:t>
            </a:r>
            <a:endParaRPr lang="ru-RU" dirty="0"/>
          </a:p>
        </p:txBody>
      </p:sp>
      <p:pic>
        <p:nvPicPr>
          <p:cNvPr id="18435" name="Содержимое 3" descr="5174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71500" y="1500188"/>
            <a:ext cx="3643313" cy="2732087"/>
          </a:xfrm>
        </p:spPr>
      </p:pic>
      <p:pic>
        <p:nvPicPr>
          <p:cNvPr id="18436" name="Рисунок 4" descr="70878449-nik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5" y="1500188"/>
            <a:ext cx="3714750" cy="269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00313" y="4643438"/>
            <a:ext cx="43751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800" b="1">
                <a:latin typeface="Calibri" pitchFamily="34" charset="0"/>
              </a:rPr>
              <a:t>Г.-Х.Андерсен </a:t>
            </a:r>
          </a:p>
          <a:p>
            <a:pPr algn="ctr"/>
            <a:r>
              <a:rPr lang="ru-RU" sz="4800" b="1">
                <a:latin typeface="Calibri" pitchFamily="34" charset="0"/>
              </a:rPr>
              <a:t>«Дюймовочка»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Лесенка знаний</a:t>
            </a:r>
          </a:p>
        </p:txBody>
      </p:sp>
      <p:grpSp>
        <p:nvGrpSpPr>
          <p:cNvPr id="3" name="Группа 6"/>
          <p:cNvGrpSpPr/>
          <p:nvPr/>
        </p:nvGrpSpPr>
        <p:grpSpPr>
          <a:xfrm>
            <a:off x="857224" y="3000372"/>
            <a:ext cx="7358114" cy="3286148"/>
            <a:chOff x="928662" y="2928934"/>
            <a:chExt cx="7358114" cy="3286148"/>
          </a:xfrm>
          <a:solidFill>
            <a:srgbClr val="FF9966"/>
          </a:solidFill>
        </p:grpSpPr>
        <p:sp>
          <p:nvSpPr>
            <p:cNvPr id="4" name="Прямоугольник 3"/>
            <p:cNvSpPr/>
            <p:nvPr/>
          </p:nvSpPr>
          <p:spPr>
            <a:xfrm>
              <a:off x="928662" y="5000636"/>
              <a:ext cx="7358114" cy="1214446"/>
            </a:xfrm>
            <a:prstGeom prst="rect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НУЖНА ПОМОЩЬ!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857488" y="4000504"/>
              <a:ext cx="5429288" cy="1000132"/>
            </a:xfrm>
            <a:prstGeom prst="rect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Я ВСЕ ПОНЯЛ!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786314" y="2928934"/>
              <a:ext cx="3500462" cy="1071570"/>
            </a:xfrm>
            <a:prstGeom prst="rect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9460" name="TextBox 7"/>
          <p:cNvSpPr txBox="1">
            <a:spLocks noChangeArrowheads="1"/>
          </p:cNvSpPr>
          <p:nvPr/>
        </p:nvSpPr>
        <p:spPr bwMode="auto">
          <a:xfrm>
            <a:off x="5429250" y="3000375"/>
            <a:ext cx="25384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СМОГУ ПРИМЕНИТЬ 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НА ПРАКТИКЕ,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ОКАЖУ ПОМОЩЬ!</a:t>
            </a:r>
          </a:p>
        </p:txBody>
      </p:sp>
      <p:pic>
        <p:nvPicPr>
          <p:cNvPr id="19461" name="Рисунок 9" descr="Dlaczego-angielski-wydaje-Ci-się-trudny-624x62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88" y="3857625"/>
            <a:ext cx="121443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Рисунок 10" descr="1_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75" y="1714500"/>
            <a:ext cx="21050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Рисунок 11" descr="0932d9170b0a3f34046e6a4fcac6df4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500" y="2571750"/>
            <a:ext cx="15001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5400" i="1" smtClean="0">
                <a:latin typeface="Times New Roman" pitchFamily="18" charset="0"/>
                <a:cs typeface="Times New Roman" pitchFamily="18" charset="0"/>
              </a:rPr>
              <a:t>Грамоте учиться – всегда пригодится.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92725" y="3213100"/>
            <a:ext cx="31115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57188" y="357188"/>
            <a:ext cx="8229600" cy="1143000"/>
          </a:xfrm>
        </p:spPr>
        <p:txBody>
          <a:bodyPr/>
          <a:lstStyle/>
          <a:p>
            <a:pPr eaLnBrk="1" hangingPunct="1"/>
            <a:r>
              <a:rPr lang="ru-RU" sz="9600" smtClean="0"/>
              <a:t>яг   да</a:t>
            </a:r>
          </a:p>
        </p:txBody>
      </p:sp>
      <p:pic>
        <p:nvPicPr>
          <p:cNvPr id="40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908175" y="1773238"/>
            <a:ext cx="5715000" cy="4286250"/>
          </a:xfr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95738" y="188913"/>
            <a:ext cx="7921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>
                <a:solidFill>
                  <a:srgbClr val="FF0000"/>
                </a:solidFill>
                <a:latin typeface="Calibri" pitchFamily="34" charset="0"/>
              </a:rPr>
              <a:t>О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24300" y="115888"/>
            <a:ext cx="93503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>
                <a:latin typeface="Calibri" pitchFamily="34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356100" y="3284538"/>
            <a:ext cx="4330700" cy="1512887"/>
          </a:xfrm>
        </p:spPr>
        <p:txBody>
          <a:bodyPr/>
          <a:lstStyle/>
          <a:p>
            <a:pPr eaLnBrk="1" hangingPunct="1"/>
            <a:r>
              <a:rPr lang="ru-RU" sz="9600" smtClean="0"/>
              <a:t>б   рёза</a:t>
            </a:r>
          </a:p>
        </p:txBody>
      </p:sp>
      <p:pic>
        <p:nvPicPr>
          <p:cNvPr id="51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0825" y="188913"/>
            <a:ext cx="3960813" cy="6237287"/>
          </a:xfr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148263" y="3284538"/>
            <a:ext cx="13684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>
                <a:latin typeface="Calibri" pitchFamily="34" charset="0"/>
              </a:rPr>
              <a:t>…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219700" y="3213100"/>
            <a:ext cx="9366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>
                <a:solidFill>
                  <a:srgbClr val="FF0000"/>
                </a:solidFill>
                <a:latin typeface="Calibri" pitchFamily="34" charset="0"/>
              </a:rPr>
              <a:t>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1368425"/>
          </a:xfrm>
        </p:spPr>
        <p:txBody>
          <a:bodyPr/>
          <a:lstStyle/>
          <a:p>
            <a:pPr eaLnBrk="1" hangingPunct="1"/>
            <a:r>
              <a:rPr lang="ru-RU" sz="9600" smtClean="0"/>
              <a:t>с   рока</a:t>
            </a:r>
          </a:p>
        </p:txBody>
      </p:sp>
      <p:pic>
        <p:nvPicPr>
          <p:cNvPr id="61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051050" y="2060575"/>
            <a:ext cx="5106988" cy="3744913"/>
          </a:xfr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59113" y="404813"/>
            <a:ext cx="11525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>
                <a:latin typeface="Calibri" pitchFamily="34" charset="0"/>
              </a:rPr>
              <a:t>…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03575" y="333375"/>
            <a:ext cx="792163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>
                <a:solidFill>
                  <a:srgbClr val="FF0000"/>
                </a:solidFill>
                <a:latin typeface="Calibri" pitchFamily="34" charset="0"/>
              </a:rPr>
              <a:t>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9600" smtClean="0"/>
              <a:t>л   сица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813" y="1916113"/>
            <a:ext cx="5938837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132138" y="115888"/>
            <a:ext cx="14398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>
                <a:latin typeface="Calibri" pitchFamily="34" charset="0"/>
              </a:rPr>
              <a:t>…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03575" y="115888"/>
            <a:ext cx="11525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>
                <a:solidFill>
                  <a:srgbClr val="FF0000"/>
                </a:solidFill>
                <a:latin typeface="Calibri" pitchFamily="34" charset="0"/>
              </a:rPr>
              <a:t>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5013325"/>
            <a:ext cx="8229600" cy="1368425"/>
          </a:xfrm>
        </p:spPr>
        <p:txBody>
          <a:bodyPr/>
          <a:lstStyle/>
          <a:p>
            <a:pPr eaLnBrk="1" hangingPunct="1"/>
            <a:r>
              <a:rPr lang="ru-RU" sz="9600" smtClean="0"/>
              <a:t>м   две   ь</a:t>
            </a:r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835150" y="404813"/>
            <a:ext cx="5657850" cy="4525962"/>
          </a:xfr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508625" y="4941888"/>
            <a:ext cx="10795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>
                <a:latin typeface="Calibri" pitchFamily="34" charset="0"/>
              </a:rPr>
              <a:t>…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43213" y="4941888"/>
            <a:ext cx="1081087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>
                <a:latin typeface="Calibri" pitchFamily="34" charset="0"/>
              </a:rPr>
              <a:t>…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916238" y="4868863"/>
            <a:ext cx="93503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>
                <a:solidFill>
                  <a:srgbClr val="FF0000"/>
                </a:solidFill>
                <a:latin typeface="Calibri" pitchFamily="34" charset="0"/>
              </a:rPr>
              <a:t>е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580063" y="4941888"/>
            <a:ext cx="6477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>
                <a:solidFill>
                  <a:srgbClr val="FF0000"/>
                </a:solidFill>
                <a:latin typeface="Calibri" pitchFamily="34" charset="0"/>
              </a:rPr>
              <a:t>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 flipH="1">
            <a:off x="4427538" y="404813"/>
            <a:ext cx="4465637" cy="1646237"/>
          </a:xfrm>
        </p:spPr>
        <p:txBody>
          <a:bodyPr/>
          <a:lstStyle/>
          <a:p>
            <a:pPr eaLnBrk="1" hangingPunct="1"/>
            <a:r>
              <a:rPr lang="ru-RU" sz="9600" smtClean="0"/>
              <a:t>   сина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620713"/>
            <a:ext cx="37465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859338" y="476250"/>
            <a:ext cx="205263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>
                <a:latin typeface="Calibri" pitchFamily="34" charset="0"/>
              </a:rPr>
              <a:t>…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932363" y="404813"/>
            <a:ext cx="13684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>
                <a:solidFill>
                  <a:srgbClr val="FF0000"/>
                </a:solidFill>
                <a:latin typeface="Calibri" pitchFamily="34" charset="0"/>
              </a:rPr>
              <a:t>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/>
        </p:nvGraphicFramePr>
        <p:xfrm>
          <a:off x="251520" y="1196752"/>
          <a:ext cx="864096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>
            <a:hlinkClick r:id="rId7" action="ppaction://hlinksldjump"/>
          </p:cNvPr>
          <p:cNvSpPr/>
          <p:nvPr/>
        </p:nvSpPr>
        <p:spPr>
          <a:xfrm>
            <a:off x="2484438" y="2133600"/>
            <a:ext cx="6408737" cy="9350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173</Words>
  <Application>Microsoft Office PowerPoint</Application>
  <PresentationFormat>Экран (4:3)</PresentationFormat>
  <Paragraphs>84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 Урок русского языка  по теме: «Обобщение знаний о частях речи» 3 класс  учителя начальных классов МБОУ СОШ№72 города Казани Измайловой Марины Николаевны </vt:lpstr>
      <vt:lpstr>Слайд 2</vt:lpstr>
      <vt:lpstr>яг   да</vt:lpstr>
      <vt:lpstr>б   рёза</vt:lpstr>
      <vt:lpstr>с   рока</vt:lpstr>
      <vt:lpstr>л   сица</vt:lpstr>
      <vt:lpstr>м   две   ь</vt:lpstr>
      <vt:lpstr>   сина</vt:lpstr>
      <vt:lpstr>Слайд 9</vt:lpstr>
      <vt:lpstr>Слайд 10</vt:lpstr>
      <vt:lpstr>Слайд 11</vt:lpstr>
      <vt:lpstr>Слайд 12</vt:lpstr>
      <vt:lpstr>Слайд 13</vt:lpstr>
      <vt:lpstr>Солнце, землю, весеннее, пригрело</vt:lpstr>
      <vt:lpstr>Пригорков, говорливые, с, побежали, ручейки.</vt:lpstr>
      <vt:lpstr>У дороги галдят крикливые воробьи.</vt:lpstr>
      <vt:lpstr>Угадай сказку! Назови автора!</vt:lpstr>
      <vt:lpstr>Лесенка знаний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  по теме: «Обобщение знаний о частях речи» 3 класс Измайловой Марины Николаевны</dc:title>
  <dc:creator>Мама</dc:creator>
  <cp:lastModifiedBy>re</cp:lastModifiedBy>
  <cp:revision>7</cp:revision>
  <dcterms:created xsi:type="dcterms:W3CDTF">2014-01-04T13:46:03Z</dcterms:created>
  <dcterms:modified xsi:type="dcterms:W3CDTF">2014-03-04T19:37:02Z</dcterms:modified>
</cp:coreProperties>
</file>