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305" r:id="rId2"/>
    <p:sldId id="298" r:id="rId3"/>
    <p:sldId id="256" r:id="rId4"/>
    <p:sldId id="299" r:id="rId5"/>
    <p:sldId id="303" r:id="rId6"/>
    <p:sldId id="265" r:id="rId7"/>
    <p:sldId id="302" r:id="rId8"/>
    <p:sldId id="300" r:id="rId9"/>
    <p:sldId id="304" r:id="rId10"/>
    <p:sldId id="263" r:id="rId11"/>
    <p:sldId id="262" r:id="rId12"/>
    <p:sldId id="306" r:id="rId13"/>
    <p:sldId id="274" r:id="rId14"/>
    <p:sldId id="275" r:id="rId15"/>
    <p:sldId id="307" r:id="rId16"/>
    <p:sldId id="288" r:id="rId17"/>
    <p:sldId id="289" r:id="rId18"/>
    <p:sldId id="308" r:id="rId19"/>
    <p:sldId id="290" r:id="rId20"/>
    <p:sldId id="301" r:id="rId21"/>
    <p:sldId id="269" r:id="rId22"/>
    <p:sldId id="309" r:id="rId23"/>
    <p:sldId id="312" r:id="rId24"/>
    <p:sldId id="314" r:id="rId25"/>
    <p:sldId id="315" r:id="rId26"/>
    <p:sldId id="329" r:id="rId27"/>
    <p:sldId id="316" r:id="rId28"/>
    <p:sldId id="317" r:id="rId29"/>
    <p:sldId id="318" r:id="rId30"/>
    <p:sldId id="319" r:id="rId31"/>
    <p:sldId id="321" r:id="rId32"/>
    <p:sldId id="322" r:id="rId33"/>
    <p:sldId id="320" r:id="rId34"/>
    <p:sldId id="323" r:id="rId35"/>
    <p:sldId id="324" r:id="rId36"/>
    <p:sldId id="325" r:id="rId37"/>
    <p:sldId id="326" r:id="rId38"/>
    <p:sldId id="327" r:id="rId39"/>
    <p:sldId id="328" r:id="rId4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DE217F3-F071-4529-B5A3-DC9939C70C6D}" type="datetimeFigureOut">
              <a:rPr lang="ru-RU"/>
              <a:pPr>
                <a:defRPr/>
              </a:pPr>
              <a:t>12.01.2014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F2F379D-5635-4391-A6D0-EA39B7D6F1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B7FE26-C1A1-44DB-A71C-B6D0DFD23943}" type="datetimeFigureOut">
              <a:rPr lang="ru-RU"/>
              <a:pPr>
                <a:defRPr/>
              </a:pPr>
              <a:t>12.01.2014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E0F15-783D-493D-A7FB-05D743EDA0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235E50-70BF-4C11-B626-6F6326EB379D}" type="datetimeFigureOut">
              <a:rPr lang="ru-RU"/>
              <a:pPr>
                <a:defRPr/>
              </a:pPr>
              <a:t>12.01.2014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484206-9F8A-4D11-8131-E986B82059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68D62-1CAE-4059-9541-896DD63CBC1C}" type="datetimeFigureOut">
              <a:rPr lang="ru-RU"/>
              <a:pPr>
                <a:defRPr/>
              </a:pPr>
              <a:t>12.01.2014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48744-B9F7-47D4-9516-ADAF885624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E4760A-D8C7-448D-9B81-64442E622885}" type="datetimeFigureOut">
              <a:rPr lang="ru-RU"/>
              <a:pPr>
                <a:defRPr/>
              </a:pPr>
              <a:t>12.01.2014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972E9-FF34-48AD-A9F0-D7B70EDE28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61070-3B14-4DE6-8A84-3F1446EEC576}" type="datetimeFigureOut">
              <a:rPr lang="ru-RU"/>
              <a:pPr>
                <a:defRPr/>
              </a:pPr>
              <a:t>12.01.2014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7B518-3ACA-41D0-AE0D-1E44897B68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D9F202-F99E-4641-B1A6-ECB7A2CE2DFE}" type="datetimeFigureOut">
              <a:rPr lang="ru-RU"/>
              <a:pPr>
                <a:defRPr/>
              </a:pPr>
              <a:t>12.01.2014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01821-C6A4-4E41-BF26-AF4CC098FA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EA74B-B479-4D64-9D45-D8073547F4BF}" type="datetimeFigureOut">
              <a:rPr lang="ru-RU"/>
              <a:pPr>
                <a:defRPr/>
              </a:pPr>
              <a:t>12.01.2014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15AA5C-9A45-4F6C-B6AD-111B0FF4F0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C77B44-A33F-44AB-8729-B8C7020CBDE5}" type="datetimeFigureOut">
              <a:rPr lang="ru-RU"/>
              <a:pPr>
                <a:defRPr/>
              </a:pPr>
              <a:t>12.01.2014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D32F9-59FC-4539-AE3C-9CBF740F29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60AC5-E25B-4C9A-9445-03B98ECD6E6F}" type="datetimeFigureOut">
              <a:rPr lang="ru-RU"/>
              <a:pPr>
                <a:defRPr/>
              </a:pPr>
              <a:t>12.01.2014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AA23EE-FA49-4838-A801-D38522AAB4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B24EC-9E87-445D-BC4D-27F4464F8874}" type="datetimeFigureOut">
              <a:rPr lang="ru-RU"/>
              <a:pPr>
                <a:defRPr/>
              </a:pPr>
              <a:t>12.01.2014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04211-A4AF-489C-A65E-5238BC030E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9E3E3-40AB-4B35-9123-AE635B143882}" type="datetimeFigureOut">
              <a:rPr lang="ru-RU"/>
              <a:pPr>
                <a:defRPr/>
              </a:pPr>
              <a:t>12.01.2014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AA8AF-FF04-4834-A5CC-D7F07129C6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1CD5335-AC1D-4ED0-8A94-33E72AA08744}" type="datetimeFigureOut">
              <a:rPr lang="ru-RU"/>
              <a:pPr>
                <a:defRPr/>
              </a:pPr>
              <a:t>12.01.2014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A766475-80FD-4811-8215-78F76313A1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&#1050;&#1083;&#1077;&#1090;&#1086;&#1095;&#1085;&#1086;&#1077;%20&#1103;&#1076;&#1088;&#1086;%202.wmv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ideo" Target="&#1057;&#1090;&#1088;&#1086;&#1077;&#1085;&#1080;&#1077;%20&#1103;&#1076;&#1088;&#1072;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36890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550119">
                <a:tc rowSpan="2"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</a:rPr>
                        <a:t>НЕМЕМБРАН</a:t>
                      </a:r>
                    </a:p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</a:rPr>
                        <a:t>НЫЕ</a:t>
                      </a:r>
                      <a:endParaRPr lang="ru-RU" sz="2800" b="1" dirty="0">
                        <a:latin typeface="Times New Roman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latin typeface="Times New Roman" pitchFamily="18" charset="0"/>
                        </a:rPr>
                        <a:t>МЕМБРАННЫЕ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00315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Одномембран</a:t>
                      </a:r>
                      <a:r>
                        <a:rPr lang="ru-RU" sz="2800" dirty="0" smtClean="0"/>
                        <a:t> </a:t>
                      </a:r>
                      <a:r>
                        <a:rPr lang="ru-RU" sz="2800" dirty="0" err="1" smtClean="0"/>
                        <a:t>ные</a:t>
                      </a:r>
                      <a:r>
                        <a:rPr lang="ru-RU" sz="2800" dirty="0" smtClean="0"/>
                        <a:t> 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Двумембранные</a:t>
                      </a:r>
                      <a:r>
                        <a:rPr lang="ru-RU" sz="2800" dirty="0" smtClean="0"/>
                        <a:t> </a:t>
                      </a:r>
                      <a:endParaRPr lang="ru-RU" sz="2800" dirty="0"/>
                    </a:p>
                  </a:txBody>
                  <a:tcPr/>
                </a:tc>
              </a:tr>
              <a:tr h="2135756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500563" y="6215063"/>
            <a:ext cx="1643062" cy="64293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Arial" pitchFamily="34" charset="0"/>
                <a:cs typeface="Arial" pitchFamily="34" charset="0"/>
              </a:rPr>
              <a:t>пластиды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42875" y="4643438"/>
            <a:ext cx="1643063" cy="64293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Arial" pitchFamily="34" charset="0"/>
                <a:cs typeface="Arial" pitchFamily="34" charset="0"/>
              </a:rPr>
              <a:t>Рибосомы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357438" y="5429250"/>
            <a:ext cx="1643062" cy="64293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Arial" pitchFamily="34" charset="0"/>
                <a:cs typeface="Arial" pitchFamily="34" charset="0"/>
              </a:rPr>
              <a:t>клеточный центр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6215063"/>
            <a:ext cx="1928813" cy="64293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Arial" pitchFamily="34" charset="0"/>
                <a:cs typeface="Arial" pitchFamily="34" charset="0"/>
              </a:rPr>
              <a:t>микротрубочки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42875" y="5429250"/>
            <a:ext cx="1643063" cy="64293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Arial" pitchFamily="34" charset="0"/>
                <a:cs typeface="Arial" pitchFamily="34" charset="0"/>
              </a:rPr>
              <a:t>вакуоли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357438" y="6215063"/>
            <a:ext cx="1643062" cy="64293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>
                <a:latin typeface="Arial" pitchFamily="34" charset="0"/>
                <a:cs typeface="Arial" pitchFamily="34" charset="0"/>
              </a:rPr>
              <a:t>цитоскелет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572000" y="4643438"/>
            <a:ext cx="1643063" cy="64293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Arial" pitchFamily="34" charset="0"/>
                <a:cs typeface="Arial" pitchFamily="34" charset="0"/>
              </a:rPr>
              <a:t>ЭПС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572000" y="5429250"/>
            <a:ext cx="1643063" cy="64293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Arial" pitchFamily="34" charset="0"/>
                <a:cs typeface="Arial" pitchFamily="34" charset="0"/>
              </a:rPr>
              <a:t>комплекс 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Гольджи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929438" y="6215063"/>
            <a:ext cx="1928812" cy="64293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Arial" pitchFamily="34" charset="0"/>
                <a:cs typeface="Arial" pitchFamily="34" charset="0"/>
              </a:rPr>
              <a:t>плазмолемма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072313" y="4714875"/>
            <a:ext cx="1643062" cy="64293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Arial" pitchFamily="34" charset="0"/>
                <a:cs typeface="Arial" pitchFamily="34" charset="0"/>
              </a:rPr>
              <a:t>лизосомы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357438" y="4643438"/>
            <a:ext cx="1643062" cy="64293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>
                <a:latin typeface="Arial" pitchFamily="34" charset="0"/>
                <a:cs typeface="Arial" pitchFamily="34" charset="0"/>
              </a:rPr>
              <a:t>периксисомы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7000875" y="5429250"/>
            <a:ext cx="1643063" cy="64293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Arial" pitchFamily="34" charset="0"/>
                <a:cs typeface="Arial" pitchFamily="34" charset="0"/>
              </a:rPr>
              <a:t>митохондрии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7037E-7 L -0.00799 -0.44097 " pathEditMode="relative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08 -0.01297 L 0.41042 -0.5694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7.40741E-7 L 0.00868 -0.5474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-2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59259E-6 L 0.12882 -0.3708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07407E-6 L -0.1941 -0.3280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" y="-1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7.40741E-7 L -0.21771 -0.3479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" y="-1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59259E-6 L -0.08195 -0.27639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" y="-1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07407E-6 L -0.11337 -0.2965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" y="-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96296E-6 L 0.2599 -0.65092 " pathEditMode="relative" ptsTypes="AA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7.40741E-7 L -0.4026 -0.10833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" y="-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27778E-6 -1.85185E-6 L 0.03942 -0.43056 " pathEditMode="relative" ptsTypes="AA">
                                      <p:cBhvr>
                                        <p:cTn id="4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7.40741E-7 L -0.4184 -0.24306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" y="-1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Функции ядра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1075"/>
            <a:ext cx="8229600" cy="5448300"/>
          </a:xfrm>
        </p:spPr>
        <p:txBody>
          <a:bodyPr/>
          <a:lstStyle/>
          <a:p>
            <a:pPr eaLnBrk="1" hangingPunct="1"/>
            <a:r>
              <a:rPr lang="ru-RU" sz="3600" smtClean="0">
                <a:cs typeface="Times New Roman" pitchFamily="18" charset="0"/>
              </a:rPr>
              <a:t>1. </a:t>
            </a:r>
            <a:r>
              <a:rPr lang="ru-RU" sz="3600" smtClean="0"/>
              <a:t>Хранит  генетическую   информацию,   заключенную  в ДНК, и передает ее дочерним клеткам в процессе клеточного деления.</a:t>
            </a:r>
          </a:p>
          <a:p>
            <a:pPr eaLnBrk="1" hangingPunct="1">
              <a:buFont typeface="Arial" charset="0"/>
              <a:buNone/>
            </a:pPr>
            <a:endParaRPr lang="ru-RU" sz="3600" smtClean="0">
              <a:cs typeface="Times New Roman" pitchFamily="18" charset="0"/>
            </a:endParaRPr>
          </a:p>
          <a:p>
            <a:pPr eaLnBrk="1" hangingPunct="1"/>
            <a:r>
              <a:rPr lang="ru-RU" sz="3600" smtClean="0">
                <a:cs typeface="Times New Roman" pitchFamily="18" charset="0"/>
              </a:rPr>
              <a:t>2. Контролирует жизнедеятельность  клетки. Регулирует процессы обмена веществ, протекающих в клетке.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20712"/>
          <p:cNvPicPr>
            <a:picLocks noChangeAspect="1" noChangeArrowheads="1"/>
          </p:cNvPicPr>
          <p:nvPr/>
        </p:nvPicPr>
        <p:blipFill>
          <a:blip r:embed="rId2"/>
          <a:srcRect l="10013" t="4486" r="11429" b="13226"/>
          <a:stretch>
            <a:fillRect/>
          </a:stretch>
        </p:blipFill>
        <p:spPr bwMode="auto">
          <a:xfrm>
            <a:off x="468313" y="2420938"/>
            <a:ext cx="3924300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Text Box 5"/>
          <p:cNvSpPr txBox="1">
            <a:spLocks noChangeArrowheads="1"/>
          </p:cNvSpPr>
          <p:nvPr/>
        </p:nvSpPr>
        <p:spPr bwMode="auto">
          <a:xfrm>
            <a:off x="214313" y="0"/>
            <a:ext cx="8713787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0070C0"/>
                </a:solidFill>
                <a:latin typeface="Calibri" pitchFamily="34" charset="0"/>
              </a:rPr>
              <a:t>Ядро – важнейшая структура клетки. В нем сосредоточено 90% клеточной ДНК.</a:t>
            </a:r>
          </a:p>
        </p:txBody>
      </p:sp>
      <p:sp>
        <p:nvSpPr>
          <p:cNvPr id="12292" name="Text Box 6"/>
          <p:cNvSpPr txBox="1">
            <a:spLocks noChangeArrowheads="1"/>
          </p:cNvSpPr>
          <p:nvPr/>
        </p:nvSpPr>
        <p:spPr bwMode="auto">
          <a:xfrm>
            <a:off x="5286375" y="1357313"/>
            <a:ext cx="26638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Шаровидная или овальная форма. </a:t>
            </a:r>
          </a:p>
        </p:txBody>
      </p:sp>
      <p:sp>
        <p:nvSpPr>
          <p:cNvPr id="12293" name="Text Box 7"/>
          <p:cNvSpPr txBox="1">
            <a:spLocks noChangeArrowheads="1"/>
          </p:cNvSpPr>
          <p:nvPr/>
        </p:nvSpPr>
        <p:spPr bwMode="auto">
          <a:xfrm>
            <a:off x="5148263" y="2565400"/>
            <a:ext cx="16922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Кариолема</a:t>
            </a:r>
          </a:p>
        </p:txBody>
      </p:sp>
      <p:sp>
        <p:nvSpPr>
          <p:cNvPr id="12294" name="Rectangle 8"/>
          <p:cNvSpPr>
            <a:spLocks noChangeArrowheads="1"/>
          </p:cNvSpPr>
          <p:nvPr/>
        </p:nvSpPr>
        <p:spPr bwMode="auto">
          <a:xfrm>
            <a:off x="5003800" y="4292600"/>
            <a:ext cx="19939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Кариоплазма</a:t>
            </a:r>
          </a:p>
        </p:txBody>
      </p:sp>
      <p:sp>
        <p:nvSpPr>
          <p:cNvPr id="12295" name="Rectangle 9"/>
          <p:cNvSpPr>
            <a:spLocks noChangeArrowheads="1"/>
          </p:cNvSpPr>
          <p:nvPr/>
        </p:nvSpPr>
        <p:spPr bwMode="auto">
          <a:xfrm>
            <a:off x="2916238" y="1484313"/>
            <a:ext cx="15160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Хроматин</a:t>
            </a:r>
          </a:p>
        </p:txBody>
      </p:sp>
      <p:sp>
        <p:nvSpPr>
          <p:cNvPr id="12296" name="Rectangle 10"/>
          <p:cNvSpPr>
            <a:spLocks noChangeArrowheads="1"/>
          </p:cNvSpPr>
          <p:nvPr/>
        </p:nvSpPr>
        <p:spPr bwMode="auto">
          <a:xfrm>
            <a:off x="395288" y="1412875"/>
            <a:ext cx="15128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alibri" pitchFamily="34" charset="0"/>
              </a:rPr>
              <a:t>Ядрышки</a:t>
            </a:r>
          </a:p>
        </p:txBody>
      </p:sp>
      <p:sp>
        <p:nvSpPr>
          <p:cNvPr id="12297" name="Line 11"/>
          <p:cNvSpPr>
            <a:spLocks noChangeShapeType="1"/>
          </p:cNvSpPr>
          <p:nvPr/>
        </p:nvSpPr>
        <p:spPr bwMode="auto">
          <a:xfrm>
            <a:off x="1403350" y="1916113"/>
            <a:ext cx="360363" cy="1873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298" name="Line 12"/>
          <p:cNvSpPr>
            <a:spLocks noChangeShapeType="1"/>
          </p:cNvSpPr>
          <p:nvPr/>
        </p:nvSpPr>
        <p:spPr bwMode="auto">
          <a:xfrm flipH="1">
            <a:off x="2627313" y="1844675"/>
            <a:ext cx="792162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299" name="Line 13"/>
          <p:cNvSpPr>
            <a:spLocks noChangeShapeType="1"/>
          </p:cNvSpPr>
          <p:nvPr/>
        </p:nvSpPr>
        <p:spPr bwMode="auto">
          <a:xfrm flipH="1">
            <a:off x="3635375" y="2924175"/>
            <a:ext cx="1584325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300" name="Line 14"/>
          <p:cNvSpPr>
            <a:spLocks noChangeShapeType="1"/>
          </p:cNvSpPr>
          <p:nvPr/>
        </p:nvSpPr>
        <p:spPr bwMode="auto">
          <a:xfrm flipH="1">
            <a:off x="3708400" y="2997200"/>
            <a:ext cx="1584325" cy="7191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301" name="Line 15"/>
          <p:cNvSpPr>
            <a:spLocks noChangeShapeType="1"/>
          </p:cNvSpPr>
          <p:nvPr/>
        </p:nvSpPr>
        <p:spPr bwMode="auto">
          <a:xfrm flipH="1" flipV="1">
            <a:off x="2843213" y="4437063"/>
            <a:ext cx="2160587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302" name="Text Box 16"/>
          <p:cNvSpPr txBox="1">
            <a:spLocks noChangeArrowheads="1"/>
          </p:cNvSpPr>
          <p:nvPr/>
        </p:nvSpPr>
        <p:spPr bwMode="auto">
          <a:xfrm>
            <a:off x="4984750" y="5175250"/>
            <a:ext cx="9286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Поры</a:t>
            </a:r>
          </a:p>
        </p:txBody>
      </p:sp>
      <p:sp>
        <p:nvSpPr>
          <p:cNvPr id="12303" name="Line 17"/>
          <p:cNvSpPr>
            <a:spLocks noChangeShapeType="1"/>
          </p:cNvSpPr>
          <p:nvPr/>
        </p:nvSpPr>
        <p:spPr bwMode="auto">
          <a:xfrm flipH="1" flipV="1">
            <a:off x="3563938" y="4941888"/>
            <a:ext cx="129540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304" name="Line 18"/>
          <p:cNvSpPr>
            <a:spLocks noChangeShapeType="1"/>
          </p:cNvSpPr>
          <p:nvPr/>
        </p:nvSpPr>
        <p:spPr bwMode="auto">
          <a:xfrm flipH="1">
            <a:off x="3132138" y="5445125"/>
            <a:ext cx="18002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313" y="285750"/>
          <a:ext cx="8786812" cy="6216650"/>
        </p:xfrm>
        <a:graphic>
          <a:graphicData uri="http://schemas.openxmlformats.org/drawingml/2006/table">
            <a:tbl>
              <a:tblPr/>
              <a:tblGrid>
                <a:gridCol w="2928937"/>
                <a:gridCol w="2928938"/>
                <a:gridCol w="2928937"/>
              </a:tblGrid>
              <a:tr h="742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177" marR="63177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Ядро</a:t>
                      </a:r>
                      <a:endParaRPr kumimoji="0" 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3177" marR="63177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177" marR="63177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4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Ядерная оболочка 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(кариолема)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3177" marR="63177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177" marR="63177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Содержимое ядра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3177" marR="63177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7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Поры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3177" marR="63177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Кариоплазма 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(нуклеоплазма)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3177" marR="63177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98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177" marR="63177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Ядрышко (одно или несколько)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3177" marR="63177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Хроматин 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3177" marR="63177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2230" name="AutoShape 6"/>
          <p:cNvSpPr>
            <a:spLocks noChangeShapeType="1"/>
          </p:cNvSpPr>
          <p:nvPr/>
        </p:nvSpPr>
        <p:spPr bwMode="auto">
          <a:xfrm flipH="1">
            <a:off x="2786063" y="785813"/>
            <a:ext cx="928687" cy="492125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2229" name="AutoShape 5"/>
          <p:cNvSpPr>
            <a:spLocks noChangeShapeType="1"/>
          </p:cNvSpPr>
          <p:nvPr/>
        </p:nvSpPr>
        <p:spPr bwMode="auto">
          <a:xfrm>
            <a:off x="5214938" y="857250"/>
            <a:ext cx="1098550" cy="457200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2226" name="AutoShape 2"/>
          <p:cNvSpPr>
            <a:spLocks noChangeShapeType="1"/>
          </p:cNvSpPr>
          <p:nvPr/>
        </p:nvSpPr>
        <p:spPr bwMode="auto">
          <a:xfrm flipH="1">
            <a:off x="6000750" y="2214563"/>
            <a:ext cx="1143000" cy="2714625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2227" name="AutoShape 3"/>
          <p:cNvSpPr>
            <a:spLocks noChangeShapeType="1"/>
          </p:cNvSpPr>
          <p:nvPr/>
        </p:nvSpPr>
        <p:spPr bwMode="auto">
          <a:xfrm>
            <a:off x="7715250" y="2143125"/>
            <a:ext cx="1000125" cy="2643188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2228" name="AutoShape 4"/>
          <p:cNvSpPr>
            <a:spLocks noChangeShapeType="1"/>
          </p:cNvSpPr>
          <p:nvPr/>
        </p:nvSpPr>
        <p:spPr bwMode="auto">
          <a:xfrm flipH="1">
            <a:off x="5214938" y="2000250"/>
            <a:ext cx="1285875" cy="1357313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cxnSp>
        <p:nvCxnSpPr>
          <p:cNvPr id="10" name="Прямая со стрелкой 9"/>
          <p:cNvCxnSpPr/>
          <p:nvPr/>
        </p:nvCxnSpPr>
        <p:spPr>
          <a:xfrm rot="5400000">
            <a:off x="1213644" y="2999582"/>
            <a:ext cx="714375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>
            <a:off x="0" y="1268413"/>
            <a:ext cx="4429125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Внутренняя мембрана – гладкая, а наружная переходит в каналы эндоплазматической сети. Общая толщина двухмембранной ядерной оболочки составляет 30 нм.</a:t>
            </a:r>
          </a:p>
        </p:txBody>
      </p:sp>
      <p:sp>
        <p:nvSpPr>
          <p:cNvPr id="14339" name="Text Box 6"/>
          <p:cNvSpPr txBox="1">
            <a:spLocks noChangeArrowheads="1"/>
          </p:cNvSpPr>
          <p:nvPr/>
        </p:nvSpPr>
        <p:spPr bwMode="auto">
          <a:xfrm>
            <a:off x="1384300" y="152400"/>
            <a:ext cx="26955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FF0000"/>
                </a:solidFill>
                <a:latin typeface="Calibri" pitchFamily="34" charset="0"/>
              </a:rPr>
              <a:t>Кариолема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39750" y="5949950"/>
            <a:ext cx="79200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0070C0"/>
                </a:solidFill>
                <a:latin typeface="Calibri" pitchFamily="34" charset="0"/>
              </a:rPr>
              <a:t>Ядро – двухмембранная структура.</a:t>
            </a:r>
          </a:p>
        </p:txBody>
      </p:sp>
      <p:pic>
        <p:nvPicPr>
          <p:cNvPr id="14341" name="Рисунок 5" descr="http://schools.keldysh.ru/sch1964/projects/project3/pic/yadr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5" y="1071563"/>
            <a:ext cx="4429125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546600" cy="7064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Ядерная мембрана.</a:t>
            </a:r>
            <a:endParaRPr lang="ru-RU" dirty="0"/>
          </a:p>
        </p:txBody>
      </p:sp>
      <p:pic>
        <p:nvPicPr>
          <p:cNvPr id="1536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597"/>
          <a:stretch>
            <a:fillRect/>
          </a:stretch>
        </p:blipFill>
        <p:spPr>
          <a:xfrm>
            <a:off x="0" y="1500188"/>
            <a:ext cx="5500688" cy="4360862"/>
          </a:xfrm>
        </p:spPr>
      </p:pic>
      <p:sp>
        <p:nvSpPr>
          <p:cNvPr id="15364" name="TextBox 5"/>
          <p:cNvSpPr txBox="1">
            <a:spLocks noChangeArrowheads="1"/>
          </p:cNvSpPr>
          <p:nvPr/>
        </p:nvSpPr>
        <p:spPr bwMode="auto">
          <a:xfrm>
            <a:off x="5643563" y="333375"/>
            <a:ext cx="3357562" cy="569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Calibri" pitchFamily="34" charset="0"/>
              </a:rPr>
              <a:t>1 – наружная ядерная мембрана;                  2 –внутренняя ядерная мембрана;               3 –кариоплазма; </a:t>
            </a:r>
          </a:p>
          <a:p>
            <a:r>
              <a:rPr lang="ru-RU" sz="2800">
                <a:latin typeface="Calibri" pitchFamily="34" charset="0"/>
              </a:rPr>
              <a:t>4 –ядрышко;                         5 –ядерная ламина; 6 –рибосомы;                 7 – цистерны гранулярного ЭПР, переходящие в ядерную мембрану;              </a:t>
            </a:r>
          </a:p>
          <a:p>
            <a:r>
              <a:rPr lang="ru-RU" sz="2800">
                <a:latin typeface="Calibri" pitchFamily="34" charset="0"/>
              </a:rPr>
              <a:t> 8 - хроматин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rot="10800000">
            <a:off x="3571875" y="4929188"/>
            <a:ext cx="1785938" cy="15001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366" name="TextBox 7"/>
          <p:cNvSpPr txBox="1">
            <a:spLocks noChangeArrowheads="1"/>
          </p:cNvSpPr>
          <p:nvPr/>
        </p:nvSpPr>
        <p:spPr bwMode="auto">
          <a:xfrm>
            <a:off x="5500688" y="5903913"/>
            <a:ext cx="321468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Calibri" pitchFamily="34" charset="0"/>
              </a:rPr>
              <a:t>Перенуклеарное пространство </a:t>
            </a:r>
          </a:p>
        </p:txBody>
      </p:sp>
      <p:sp>
        <p:nvSpPr>
          <p:cNvPr id="15367" name="TextBox 8"/>
          <p:cNvSpPr txBox="1">
            <a:spLocks noChangeArrowheads="1"/>
          </p:cNvSpPr>
          <p:nvPr/>
        </p:nvSpPr>
        <p:spPr bwMode="auto">
          <a:xfrm>
            <a:off x="5072063" y="6429375"/>
            <a:ext cx="428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63341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Поры</a:t>
            </a: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75" y="549275"/>
          <a:ext cx="8786813" cy="3498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93438"/>
                <a:gridCol w="4393438"/>
              </a:tblGrid>
              <a:tr h="531808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Из цитоплазмы в ядро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Из ядра в цитоплазму</a:t>
                      </a:r>
                      <a:endParaRPr lang="ru-RU" sz="3200" dirty="0"/>
                    </a:p>
                  </a:txBody>
                  <a:tcPr/>
                </a:tc>
              </a:tr>
              <a:tr h="2919421"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Крупные молекулы белков,  жиры, углеводы, АТФ, вода, ионы.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Молекулы </a:t>
                      </a:r>
                      <a:r>
                        <a:rPr lang="ru-RU" sz="3600" dirty="0" err="1" smtClean="0"/>
                        <a:t>иРНК</a:t>
                      </a:r>
                      <a:r>
                        <a:rPr lang="ru-RU" sz="3600" dirty="0" smtClean="0"/>
                        <a:t>, </a:t>
                      </a:r>
                      <a:r>
                        <a:rPr lang="ru-RU" sz="3600" dirty="0" err="1" smtClean="0"/>
                        <a:t>тРНК</a:t>
                      </a:r>
                      <a:r>
                        <a:rPr lang="ru-RU" sz="3600" dirty="0" smtClean="0"/>
                        <a:t>, белки, субъединицы рибосом,</a:t>
                      </a:r>
                      <a:r>
                        <a:rPr lang="ru-RU" sz="3600" baseline="0" dirty="0" smtClean="0"/>
                        <a:t> комплексы РНК с белками.</a:t>
                      </a:r>
                      <a:endParaRPr lang="ru-RU" sz="3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398" name="Прямоугольник 5"/>
          <p:cNvSpPr>
            <a:spLocks noChangeArrowheads="1"/>
          </p:cNvSpPr>
          <p:nvPr/>
        </p:nvSpPr>
        <p:spPr bwMode="auto">
          <a:xfrm>
            <a:off x="214313" y="4143375"/>
            <a:ext cx="871537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/>
              <a:t>Пассивный транспорт: молекулы сахаров, ионы солей.</a:t>
            </a:r>
          </a:p>
          <a:p>
            <a:r>
              <a:rPr lang="ru-RU" sz="3600"/>
              <a:t>Активный и избирательный транспорт:</a:t>
            </a:r>
          </a:p>
          <a:p>
            <a:r>
              <a:rPr lang="ru-RU" sz="3600"/>
              <a:t>белки, субъединицы рибосом, РНК.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5214938" y="0"/>
            <a:ext cx="3400425" cy="1357313"/>
          </a:xfrm>
        </p:spPr>
        <p:txBody>
          <a:bodyPr/>
          <a:lstStyle/>
          <a:p>
            <a:pPr eaLnBrk="1" hangingPunct="1"/>
            <a:r>
              <a:rPr lang="ru-RU" b="1" smtClean="0"/>
              <a:t>Поровый комплекс</a:t>
            </a: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4929188" y="1285875"/>
            <a:ext cx="4214812" cy="292893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>
                <a:latin typeface="Arial" charset="0"/>
                <a:cs typeface="Arial" charset="0"/>
              </a:rPr>
              <a:t>   Электронные микрофотографии ядерных пор (А, В). Трехмерная реконструкция этой структуры (С) </a:t>
            </a:r>
          </a:p>
        </p:txBody>
      </p:sp>
      <p:pic>
        <p:nvPicPr>
          <p:cNvPr id="17412" name="Picture 2" descr="http://images.nature.web.ru/nature/2001/05/17/0001163835/pic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072063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TextBox 4"/>
          <p:cNvSpPr txBox="1">
            <a:spLocks noChangeArrowheads="1"/>
          </p:cNvSpPr>
          <p:nvPr/>
        </p:nvSpPr>
        <p:spPr bwMode="auto">
          <a:xfrm>
            <a:off x="0" y="4572000"/>
            <a:ext cx="914400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>Ядерная пора заполнена несколькими белковыми структурами, регулирующими транспорт веществ, закреплена в ядерной оболочке интегральными белками.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4071938" cy="6858000"/>
          </a:xfrm>
        </p:spPr>
        <p:txBody>
          <a:bodyPr/>
          <a:lstStyle/>
          <a:p>
            <a:pPr eaLnBrk="1" hangingPunct="1"/>
            <a:r>
              <a:rPr lang="ru-RU" sz="3600" smtClean="0"/>
              <a:t>Цилиндрическая структура </a:t>
            </a:r>
          </a:p>
          <a:p>
            <a:pPr eaLnBrk="1" hangingPunct="1"/>
            <a:r>
              <a:rPr lang="ru-RU" sz="3600" smtClean="0"/>
              <a:t>Глобулы белка  кольце</a:t>
            </a:r>
          </a:p>
          <a:p>
            <a:pPr eaLnBrk="1" hangingPunct="1"/>
            <a:r>
              <a:rPr lang="ru-RU" sz="3600" smtClean="0"/>
              <a:t>Интегральные белки</a:t>
            </a:r>
          </a:p>
          <a:p>
            <a:pPr eaLnBrk="1" hangingPunct="1">
              <a:buFont typeface="Arial" charset="0"/>
              <a:buNone/>
            </a:pPr>
            <a:endParaRPr lang="ru-RU" sz="3600" smtClean="0"/>
          </a:p>
          <a:p>
            <a:pPr eaLnBrk="1" hangingPunct="1">
              <a:buFont typeface="Arial" charset="0"/>
              <a:buNone/>
            </a:pPr>
            <a:endParaRPr lang="ru-RU" sz="3600" smtClean="0"/>
          </a:p>
          <a:p>
            <a:pPr eaLnBrk="1" hangingPunct="1">
              <a:buFont typeface="Arial" charset="0"/>
              <a:buNone/>
            </a:pPr>
            <a:r>
              <a:rPr lang="ru-RU" sz="3600" smtClean="0"/>
              <a:t>(рис. 94. стр.212) </a:t>
            </a:r>
          </a:p>
        </p:txBody>
      </p:sp>
      <p:pic>
        <p:nvPicPr>
          <p:cNvPr id="18435" name="Picture 4" descr="comple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8" y="52388"/>
            <a:ext cx="5072062" cy="680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Прямая со стрелкой 4"/>
          <p:cNvCxnSpPr/>
          <p:nvPr/>
        </p:nvCxnSpPr>
        <p:spPr>
          <a:xfrm>
            <a:off x="2714625" y="785813"/>
            <a:ext cx="3500438" cy="27860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2286000" y="2000250"/>
            <a:ext cx="4214813" cy="22145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1857375" y="3357563"/>
            <a:ext cx="4357688" cy="12144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50"/>
          </a:xfrm>
        </p:spPr>
        <p:txBody>
          <a:bodyPr/>
          <a:lstStyle/>
          <a:p>
            <a:r>
              <a:rPr lang="ru-RU" smtClean="0"/>
              <a:t/>
            </a:r>
            <a:br>
              <a:rPr lang="ru-RU" smtClean="0"/>
            </a:br>
            <a:r>
              <a:rPr lang="ru-RU" b="1" smtClean="0"/>
              <a:t>Содержимое ядра 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14375"/>
            <a:ext cx="8929688" cy="5857875"/>
          </a:xfrm>
        </p:spPr>
        <p:txBody>
          <a:bodyPr/>
          <a:lstStyle/>
          <a:p>
            <a:pPr>
              <a:buFont typeface="Arial" charset="0"/>
              <a:buNone/>
              <a:defRPr/>
            </a:pPr>
            <a:r>
              <a:rPr lang="ru-RU" sz="3600" u="sng" dirty="0" smtClean="0"/>
              <a:t>Ядерный сок  </a:t>
            </a:r>
            <a:r>
              <a:rPr lang="ru-RU" sz="3600" dirty="0" smtClean="0"/>
              <a:t>(Кариоплазма, </a:t>
            </a:r>
            <a:r>
              <a:rPr lang="ru-RU" sz="3600" dirty="0" err="1" smtClean="0"/>
              <a:t>нуклеоплазма</a:t>
            </a:r>
            <a:r>
              <a:rPr lang="ru-RU" sz="3600" dirty="0" smtClean="0"/>
              <a:t>).</a:t>
            </a:r>
          </a:p>
          <a:p>
            <a:pPr>
              <a:defRPr/>
            </a:pPr>
            <a:r>
              <a:rPr lang="ru-RU" sz="3600" dirty="0" smtClean="0"/>
              <a:t>Нуклеотиды, аминокислоты, все виды РНК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3600" u="sng" dirty="0" smtClean="0"/>
              <a:t>Хроматин </a:t>
            </a:r>
          </a:p>
          <a:p>
            <a:pPr marL="742950" indent="-7429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3600" dirty="0" smtClean="0">
                <a:solidFill>
                  <a:schemeClr val="dk1"/>
                </a:solidFill>
              </a:rPr>
              <a:t>1) ДНК (30–45%), </a:t>
            </a:r>
          </a:p>
          <a:p>
            <a:pPr marL="742950" indent="-7429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3600" dirty="0" smtClean="0">
                <a:solidFill>
                  <a:schemeClr val="dk1"/>
                </a:solidFill>
              </a:rPr>
              <a:t>2) </a:t>
            </a:r>
            <a:r>
              <a:rPr lang="ru-RU" sz="3600" dirty="0" err="1" smtClean="0">
                <a:solidFill>
                  <a:schemeClr val="dk1"/>
                </a:solidFill>
              </a:rPr>
              <a:t>гистоновые</a:t>
            </a:r>
            <a:r>
              <a:rPr lang="ru-RU" sz="3600" dirty="0" smtClean="0">
                <a:solidFill>
                  <a:schemeClr val="dk1"/>
                </a:solidFill>
              </a:rPr>
              <a:t> белки (30–50%), </a:t>
            </a:r>
          </a:p>
          <a:p>
            <a:pPr marL="742950" indent="-7429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3600" dirty="0" smtClean="0">
                <a:solidFill>
                  <a:schemeClr val="dk1"/>
                </a:solidFill>
              </a:rPr>
              <a:t>3)</a:t>
            </a:r>
            <a:r>
              <a:rPr lang="ru-RU" sz="3600" dirty="0" err="1" smtClean="0">
                <a:solidFill>
                  <a:schemeClr val="dk1"/>
                </a:solidFill>
              </a:rPr>
              <a:t>негистоновые</a:t>
            </a:r>
            <a:r>
              <a:rPr lang="ru-RU" sz="3600" dirty="0" smtClean="0">
                <a:solidFill>
                  <a:schemeClr val="dk1"/>
                </a:solidFill>
              </a:rPr>
              <a:t> белки (4–33%)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3600" u="sng" dirty="0" smtClean="0"/>
              <a:t>Ядрышко</a:t>
            </a:r>
            <a:r>
              <a:rPr lang="ru-RU" sz="3600" dirty="0" smtClean="0"/>
              <a:t> 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3600" dirty="0" smtClean="0"/>
              <a:t>(не является самостоятельной  структурой).</a:t>
            </a:r>
          </a:p>
          <a:p>
            <a:pPr marL="742950" indent="-7429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endParaRPr lang="ru-RU" sz="3600" dirty="0" smtClean="0"/>
          </a:p>
          <a:p>
            <a:pPr>
              <a:defRPr/>
            </a:pP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Содержимое 2"/>
          <p:cNvSpPr>
            <a:spLocks noGrp="1"/>
          </p:cNvSpPr>
          <p:nvPr>
            <p:ph idx="1"/>
          </p:nvPr>
        </p:nvSpPr>
        <p:spPr>
          <a:xfrm>
            <a:off x="4643438" y="0"/>
            <a:ext cx="4500562" cy="6858000"/>
          </a:xfrm>
        </p:spPr>
        <p:txBody>
          <a:bodyPr/>
          <a:lstStyle/>
          <a:p>
            <a:pPr eaLnBrk="1" hangingPunct="1"/>
            <a:r>
              <a:rPr lang="ru-RU" sz="2400" smtClean="0"/>
              <a:t>1 - ядерная оболочка (две мембраны - внешняя и внутренняя, и перинуклеарное пространство); 2 - ядерная пора</a:t>
            </a:r>
            <a:r>
              <a:rPr lang="ru-RU" sz="2400" b="1" smtClean="0"/>
              <a:t>; 3 - конденсированный хроматин; 4 - диффузный хроматин;</a:t>
            </a:r>
            <a:r>
              <a:rPr lang="ru-RU" sz="2400" smtClean="0"/>
              <a:t> 5 - ядрышко (гранулярный и фибриллярный компоненты, в центральных светлых зонах находится р-ДНК); </a:t>
            </a:r>
          </a:p>
          <a:p>
            <a:pPr eaLnBrk="1" hangingPunct="1"/>
            <a:r>
              <a:rPr lang="ru-RU" sz="2400" smtClean="0"/>
              <a:t>6 - интерхроматиновые гранулы (РНП); 7 - перихрома-тиновые гранулы (РНП); </a:t>
            </a:r>
          </a:p>
          <a:p>
            <a:pPr eaLnBrk="1" hangingPunct="1">
              <a:buFont typeface="Arial" charset="0"/>
              <a:buNone/>
            </a:pPr>
            <a:r>
              <a:rPr lang="ru-RU" sz="2400" smtClean="0"/>
              <a:t>8 - перихроматиновые фибриллы (РНП); </a:t>
            </a:r>
          </a:p>
          <a:p>
            <a:pPr eaLnBrk="1" hangingPunct="1">
              <a:buFont typeface="Arial" charset="0"/>
              <a:buNone/>
            </a:pPr>
            <a:r>
              <a:rPr lang="ru-RU" sz="2400" smtClean="0"/>
              <a:t>9 - кариоплазма, ядерный сок</a:t>
            </a:r>
          </a:p>
        </p:txBody>
      </p:sp>
      <p:pic>
        <p:nvPicPr>
          <p:cNvPr id="20483" name="Picture 2" descr="http://vmede.org/sait/content/Biologiya_yarigin_t1_2011/img/38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000625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Прямоугольник 4"/>
          <p:cNvSpPr>
            <a:spLocks noChangeArrowheads="1"/>
          </p:cNvSpPr>
          <p:nvPr/>
        </p:nvSpPr>
        <p:spPr bwMode="auto">
          <a:xfrm>
            <a:off x="0" y="4929188"/>
            <a:ext cx="4214813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>
                <a:latin typeface="Calibri" pitchFamily="34" charset="0"/>
              </a:rPr>
              <a:t>Структура клеточного ядра (схема):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eb-local.rudn.ru/web-local/prep/rj/files.php?f=pf_13bda3b551d7754e6f73d8e48d5da0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" y="0"/>
            <a:ext cx="90551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Ядро плазматической клет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454650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Прямоугольник 2"/>
          <p:cNvSpPr>
            <a:spLocks noChangeArrowheads="1"/>
          </p:cNvSpPr>
          <p:nvPr/>
        </p:nvSpPr>
        <p:spPr bwMode="auto">
          <a:xfrm>
            <a:off x="0" y="4286250"/>
            <a:ext cx="9144000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/>
              <a:t/>
            </a:r>
            <a:br>
              <a:rPr lang="ru-RU" sz="2800"/>
            </a:br>
            <a:r>
              <a:rPr lang="ru-RU" sz="2800"/>
              <a:t>2 — эухроматин: светлые (электронопрозрачные) области; ДНК более активна. Клетки печени.</a:t>
            </a:r>
            <a:br>
              <a:rPr lang="ru-RU" sz="2800"/>
            </a:br>
            <a:endParaRPr lang="ru-RU" sz="2800"/>
          </a:p>
          <a:p>
            <a:r>
              <a:rPr lang="ru-RU" sz="2800"/>
              <a:t>3 — ядерная оболочка.</a:t>
            </a:r>
          </a:p>
        </p:txBody>
      </p:sp>
      <p:sp>
        <p:nvSpPr>
          <p:cNvPr id="21508" name="Прямоугольник 3"/>
          <p:cNvSpPr>
            <a:spLocks noChangeArrowheads="1"/>
          </p:cNvSpPr>
          <p:nvPr/>
        </p:nvSpPr>
        <p:spPr bwMode="auto">
          <a:xfrm>
            <a:off x="5500688" y="0"/>
            <a:ext cx="3643312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/>
              <a:t>1 — гетерохроматин: область темных (электроноплотных) глыбок, сосредоточенных в основном на периферии ядер;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 rot="10800000" flipV="1">
            <a:off x="3929063" y="357188"/>
            <a:ext cx="1643062" cy="12858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428625" y="3643313"/>
            <a:ext cx="2000250" cy="9286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4905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Содержимое ядра.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42844" y="642919"/>
          <a:ext cx="8786874" cy="59293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86874"/>
              </a:tblGrid>
              <a:tr h="794006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Хроматин </a:t>
                      </a:r>
                      <a:endParaRPr lang="ru-RU" sz="2800" dirty="0"/>
                    </a:p>
                  </a:txBody>
                  <a:tcPr/>
                </a:tc>
              </a:tr>
              <a:tr h="794006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ДНК        </a:t>
                      </a:r>
                      <a:r>
                        <a:rPr lang="ru-RU" sz="2800" dirty="0" err="1" smtClean="0"/>
                        <a:t>гистоновые</a:t>
                      </a:r>
                      <a:r>
                        <a:rPr lang="ru-RU" sz="2800" dirty="0" smtClean="0"/>
                        <a:t> белки, </a:t>
                      </a:r>
                      <a:r>
                        <a:rPr lang="ru-RU" sz="2800" dirty="0" err="1" smtClean="0"/>
                        <a:t>негистоновые</a:t>
                      </a:r>
                      <a:r>
                        <a:rPr lang="ru-RU" sz="2800" dirty="0" smtClean="0"/>
                        <a:t> белки </a:t>
                      </a:r>
                      <a:endParaRPr lang="ru-RU" sz="2800" dirty="0"/>
                    </a:p>
                  </a:txBody>
                  <a:tcPr/>
                </a:tc>
              </a:tr>
              <a:tr h="56826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061842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  <a:tr h="2711238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*"/>
                      </a:pPr>
                      <a:endParaRPr lang="ru-RU" sz="3200" dirty="0" smtClean="0">
                        <a:solidFill>
                          <a:srgbClr val="000000"/>
                        </a:solidFill>
                        <a:highlight>
                          <a:srgbClr val="FFFFFF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None/>
                      </a:pPr>
                      <a:r>
                        <a:rPr lang="ru-RU" sz="3200" dirty="0" err="1" smtClean="0">
                          <a:solidFill>
                            <a:srgbClr val="000000"/>
                          </a:solidFill>
                          <a:highlight>
                            <a:srgbClr val="FFFFFF"/>
                          </a:highlight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Гистоновые</a:t>
                      </a:r>
                      <a:r>
                        <a:rPr lang="ru-RU" sz="3200" dirty="0" smtClean="0">
                          <a:solidFill>
                            <a:srgbClr val="000000"/>
                          </a:solidFill>
                          <a:highlight>
                            <a:srgbClr val="FFFFFF"/>
                          </a:highlight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белки обеспечивают конденсацию хроматина.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None/>
                      </a:pPr>
                      <a:r>
                        <a:rPr lang="ru-RU" sz="3200" dirty="0" err="1" smtClean="0">
                          <a:solidFill>
                            <a:srgbClr val="000000"/>
                          </a:solidFill>
                          <a:highlight>
                            <a:srgbClr val="FFFFFF"/>
                          </a:highlight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Хроматиновая</a:t>
                      </a:r>
                      <a:r>
                        <a:rPr lang="ru-RU" sz="3200" dirty="0" smtClean="0">
                          <a:solidFill>
                            <a:srgbClr val="000000"/>
                          </a:solidFill>
                          <a:highlight>
                            <a:srgbClr val="FFFFFF"/>
                          </a:highlight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нить – хромосома.</a:t>
                      </a:r>
                      <a:endParaRPr lang="ru-RU" sz="32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люс 3"/>
          <p:cNvSpPr/>
          <p:nvPr/>
        </p:nvSpPr>
        <p:spPr>
          <a:xfrm>
            <a:off x="1643063" y="1785938"/>
            <a:ext cx="431800" cy="21590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533" name="Picture 5" descr="6027_1234962301_ful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2205038"/>
            <a:ext cx="3744913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3214688" y="0"/>
            <a:ext cx="5929312" cy="857250"/>
          </a:xfrm>
        </p:spPr>
        <p:txBody>
          <a:bodyPr/>
          <a:lstStyle/>
          <a:p>
            <a:r>
              <a:rPr lang="ru-RU" smtClean="0"/>
              <a:t>Ядрышко </a:t>
            </a:r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>
          <a:xfrm>
            <a:off x="3143250" y="857250"/>
            <a:ext cx="6000750" cy="6000750"/>
          </a:xfrm>
        </p:spPr>
        <p:txBody>
          <a:bodyPr/>
          <a:lstStyle/>
          <a:p>
            <a:r>
              <a:rPr lang="ru-RU" smtClean="0"/>
              <a:t>Может быть одно или несколько.</a:t>
            </a:r>
          </a:p>
          <a:p>
            <a:r>
              <a:rPr lang="ru-RU" smtClean="0"/>
              <a:t> Оно содержит РНК, ДНК и белки.</a:t>
            </a:r>
          </a:p>
          <a:p>
            <a:r>
              <a:rPr lang="ru-RU" smtClean="0"/>
              <a:t>Открыто Фонтана  в 1774 г.</a:t>
            </a:r>
          </a:p>
          <a:p>
            <a:r>
              <a:rPr lang="ru-RU" smtClean="0"/>
              <a:t>В клеточном цикле ядрышко присутствует в течение всей интерфазы. </a:t>
            </a:r>
          </a:p>
        </p:txBody>
      </p:sp>
      <p:pic>
        <p:nvPicPr>
          <p:cNvPr id="23556" name="Picture 4" descr="http://900igr.net/datai/biologija/Stroenie-kletki-i-ejo-funktsii/0027-028-JAdr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143250" cy="338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8" descr="Строение ядра клет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357563"/>
            <a:ext cx="3143250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Содержимое 2"/>
          <p:cNvSpPr>
            <a:spLocks noGrp="1"/>
          </p:cNvSpPr>
          <p:nvPr>
            <p:ph idx="1"/>
          </p:nvPr>
        </p:nvSpPr>
        <p:spPr>
          <a:xfrm>
            <a:off x="4643438" y="0"/>
            <a:ext cx="4500562" cy="4000500"/>
          </a:xfrm>
        </p:spPr>
        <p:txBody>
          <a:bodyPr/>
          <a:lstStyle/>
          <a:p>
            <a:r>
              <a:rPr lang="ru-RU" b="1" smtClean="0"/>
              <a:t>Вторичная перетяжка</a:t>
            </a:r>
            <a:r>
              <a:rPr lang="ru-RU" smtClean="0"/>
              <a:t> – ядрышковый организатор, содержит гены рРНК, имеется у одной – двух хромосом в геноме.</a:t>
            </a:r>
          </a:p>
          <a:p>
            <a:endParaRPr lang="ru-RU" smtClean="0"/>
          </a:p>
        </p:txBody>
      </p:sp>
      <p:pic>
        <p:nvPicPr>
          <p:cNvPr id="24579" name="Picture 2" descr="http://ebiology.ru/wp-content/uploads/2010/06/stroeniexromosom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440238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Rectangle 1"/>
          <p:cNvSpPr>
            <a:spLocks noChangeArrowheads="1"/>
          </p:cNvSpPr>
          <p:nvPr/>
        </p:nvSpPr>
        <p:spPr bwMode="auto">
          <a:xfrm>
            <a:off x="0" y="4286250"/>
            <a:ext cx="9001125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eaLnBrk="0" hangingPunct="0">
              <a:tabLst>
                <a:tab pos="179388" algn="l"/>
              </a:tabLst>
            </a:pPr>
            <a:r>
              <a:rPr lang="ru-RU" sz="3200" i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Функции ядрышка:</a:t>
            </a:r>
            <a:endParaRPr lang="ru-RU" sz="3200">
              <a:latin typeface="Calibri" pitchFamily="34" charset="0"/>
            </a:endParaRPr>
          </a:p>
          <a:p>
            <a:pPr indent="449263" eaLnBrk="0" hangingPunct="0">
              <a:buFontTx/>
              <a:buChar char="•"/>
              <a:tabLst>
                <a:tab pos="179388" algn="l"/>
              </a:tabLst>
            </a:pPr>
            <a:r>
              <a:rPr lang="ru-RU" sz="320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Синтез рРНК и сборка субъединиц рибосом (завершается сборка рибосом из субъединиц в цитоплазме после их выхода из ядра);</a:t>
            </a:r>
            <a:endParaRPr lang="ru-RU" sz="32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4375"/>
          </a:xfrm>
        </p:spPr>
        <p:txBody>
          <a:bodyPr/>
          <a:lstStyle/>
          <a:p>
            <a:r>
              <a:rPr lang="ru-RU" smtClean="0"/>
              <a:t>Подводим итог</a:t>
            </a:r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>
          <a:xfrm>
            <a:off x="4572000" y="857250"/>
            <a:ext cx="4572000" cy="5268913"/>
          </a:xfrm>
        </p:spPr>
        <p:txBody>
          <a:bodyPr/>
          <a:lstStyle/>
          <a:p>
            <a:r>
              <a:rPr lang="ru-RU" sz="3600" smtClean="0"/>
              <a:t>Ядро         хроматин (ДНП)         хромосомы         молекула ДНК           участок ДНК – ген              хранит и передаёт наследственную информацию. </a:t>
            </a:r>
          </a:p>
        </p:txBody>
      </p:sp>
      <p:pic>
        <p:nvPicPr>
          <p:cNvPr id="2560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50"/>
            <a:ext cx="457200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 стрелкой 5"/>
          <p:cNvCxnSpPr/>
          <p:nvPr/>
        </p:nvCxnSpPr>
        <p:spPr>
          <a:xfrm>
            <a:off x="6286500" y="1214438"/>
            <a:ext cx="571500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6357938" y="1643063"/>
            <a:ext cx="857250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7500938" y="2286000"/>
            <a:ext cx="714375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7858125" y="2786063"/>
            <a:ext cx="571500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ru-RU" smtClean="0"/>
              <a:t>Ядро находится в постоянном и тесном взаимодействии с цитоплазмой, в нём синтезируются молекулы иРНК, которые переносят информацию  от ДНК к месту синтеза белка в цитоплазме на рибосомах. </a:t>
            </a:r>
          </a:p>
          <a:p>
            <a:r>
              <a:rPr lang="ru-RU" smtClean="0"/>
              <a:t>Однако само ядро также испытывает влияние цитоплазмы, т. к. синтезируемые в ней ферменты поступают в ядро и необходимы для его нормального функционирования.</a:t>
            </a:r>
          </a:p>
          <a:p>
            <a:r>
              <a:rPr lang="ru-RU" smtClean="0"/>
              <a:t>Ядро контролирует синтез всех белков в клетке и через них – все физиологические процессы в клетке.     </a:t>
            </a:r>
          </a:p>
          <a:p>
            <a:endParaRPr lang="ru-RU" smtClean="0"/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813"/>
          </a:xfrm>
        </p:spPr>
        <p:txBody>
          <a:bodyPr/>
          <a:lstStyle/>
          <a:p>
            <a:r>
              <a:rPr lang="ru-RU" smtClean="0"/>
              <a:t>Роль ядра </a:t>
            </a: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0" y="3714750"/>
            <a:ext cx="9144000" cy="3143250"/>
          </a:xfrm>
        </p:spPr>
        <p:txBody>
          <a:bodyPr/>
          <a:lstStyle/>
          <a:p>
            <a:r>
              <a:rPr lang="ru-RU" smtClean="0"/>
              <a:t>Ампутация ножки (ризоида), которая содержит единственное клеточное ядро растения. Образуется новый ризоид, который, однако, не имеет ядра. Клетка может выжить в благоприятных условиях несколько месяцев, но уже не способна к размножению.</a:t>
            </a:r>
          </a:p>
          <a:p>
            <a:endParaRPr lang="ru-RU" smtClean="0"/>
          </a:p>
        </p:txBody>
      </p:sp>
      <p:pic>
        <p:nvPicPr>
          <p:cNvPr id="27652" name="Рисунок 3" descr="http://upload.wikimedia.org/wikipedia/commons/thumb/9/9c/Acetabularia_Versuch1.svg/240px-Acetabularia_Versuch1.sv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857250"/>
            <a:ext cx="6286500" cy="333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813"/>
          </a:xfrm>
        </p:spPr>
        <p:txBody>
          <a:bodyPr/>
          <a:lstStyle/>
          <a:p>
            <a:r>
              <a:rPr lang="ru-RU" smtClean="0"/>
              <a:t>Тесты.</a:t>
            </a:r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>
          <a:xfrm>
            <a:off x="214313" y="857250"/>
            <a:ext cx="8715375" cy="5715000"/>
          </a:xfrm>
        </p:spPr>
        <p:txBody>
          <a:bodyPr/>
          <a:lstStyle/>
          <a:p>
            <a:r>
              <a:rPr lang="ru-RU" sz="3600" smtClean="0"/>
              <a:t>1.Какие клетки человека в процессе развития теряют ядро, но в течение длительного времени продолжают выполнять свои функции?</a:t>
            </a:r>
          </a:p>
          <a:p>
            <a:pPr lvl="1">
              <a:buFont typeface="Arial" charset="0"/>
              <a:buNone/>
            </a:pPr>
            <a:r>
              <a:rPr lang="ru-RU" sz="3600" smtClean="0"/>
              <a:t>а) нервные клетки     </a:t>
            </a:r>
          </a:p>
          <a:p>
            <a:pPr lvl="1">
              <a:buFont typeface="Arial" charset="0"/>
              <a:buNone/>
            </a:pPr>
            <a:r>
              <a:rPr lang="ru-RU" sz="3600" smtClean="0"/>
              <a:t>б) клетки внутреннего слоя кожи    </a:t>
            </a:r>
          </a:p>
          <a:p>
            <a:pPr lvl="1">
              <a:buFont typeface="Arial" charset="0"/>
              <a:buNone/>
            </a:pPr>
            <a:r>
              <a:rPr lang="ru-RU" sz="3600" smtClean="0"/>
              <a:t>в) эритроциты    </a:t>
            </a:r>
          </a:p>
          <a:p>
            <a:pPr lvl="1">
              <a:buFont typeface="Arial" charset="0"/>
              <a:buNone/>
            </a:pPr>
            <a:r>
              <a:rPr lang="ru-RU" sz="3600" smtClean="0"/>
              <a:t>г) поперечно-полосатые мышечные волокна  </a:t>
            </a:r>
          </a:p>
          <a:p>
            <a:endParaRPr lang="ru-RU" sz="360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7715250" y="3071813"/>
            <a:ext cx="714375" cy="6429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1-в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Содержимое 2"/>
          <p:cNvSpPr>
            <a:spLocks noGrp="1"/>
          </p:cNvSpPr>
          <p:nvPr>
            <p:ph idx="1"/>
          </p:nvPr>
        </p:nvSpPr>
        <p:spPr>
          <a:xfrm>
            <a:off x="142875" y="214313"/>
            <a:ext cx="8786813" cy="6357937"/>
          </a:xfrm>
        </p:spPr>
        <p:txBody>
          <a:bodyPr/>
          <a:lstStyle/>
          <a:p>
            <a:r>
              <a:rPr lang="ru-RU" sz="3600" smtClean="0"/>
              <a:t>2. </a:t>
            </a:r>
            <a:r>
              <a:rPr lang="ru-RU" sz="3600" b="1" smtClean="0"/>
              <a:t> </a:t>
            </a:r>
            <a:r>
              <a:rPr lang="ru-RU" sz="3600" smtClean="0"/>
              <a:t>Главная генетическая информация организма хранится в:</a:t>
            </a:r>
          </a:p>
          <a:p>
            <a:r>
              <a:rPr lang="ru-RU" sz="3600" smtClean="0"/>
              <a:t>а) ядре 				</a:t>
            </a:r>
          </a:p>
          <a:p>
            <a:r>
              <a:rPr lang="ru-RU" sz="3600" smtClean="0"/>
              <a:t>б) ядрышке 				</a:t>
            </a:r>
          </a:p>
          <a:p>
            <a:r>
              <a:rPr lang="ru-RU" sz="3600" smtClean="0"/>
              <a:t>в) клеточном 	центре	</a:t>
            </a:r>
          </a:p>
          <a:p>
            <a:r>
              <a:rPr lang="ru-RU" sz="3600" smtClean="0"/>
              <a:t>г) рибосомах  </a:t>
            </a:r>
          </a:p>
          <a:p>
            <a:r>
              <a:rPr lang="ru-RU" sz="3600" smtClean="0"/>
              <a:t>д) центриолях</a:t>
            </a:r>
          </a:p>
          <a:p>
            <a:r>
              <a:rPr lang="ru-RU" sz="3600" smtClean="0"/>
              <a:t>е) аппарате Гольджи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929313" y="2071688"/>
            <a:ext cx="1714500" cy="8572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2 - 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Содержимое 2"/>
          <p:cNvSpPr>
            <a:spLocks noGrp="1"/>
          </p:cNvSpPr>
          <p:nvPr>
            <p:ph idx="1"/>
          </p:nvPr>
        </p:nvSpPr>
        <p:spPr>
          <a:xfrm>
            <a:off x="214313" y="0"/>
            <a:ext cx="8715375" cy="68580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3600" b="1" smtClean="0"/>
              <a:t>3. </a:t>
            </a:r>
            <a:r>
              <a:rPr lang="ru-RU" sz="3600" smtClean="0"/>
              <a:t>Функцией ядрышка является  образование:</a:t>
            </a:r>
          </a:p>
          <a:p>
            <a:r>
              <a:rPr lang="ru-RU" sz="3600" smtClean="0"/>
              <a:t>а) лизосом 			</a:t>
            </a:r>
          </a:p>
          <a:p>
            <a:r>
              <a:rPr lang="ru-RU" sz="3600" smtClean="0"/>
              <a:t>б) хромосом 			</a:t>
            </a:r>
          </a:p>
          <a:p>
            <a:r>
              <a:rPr lang="ru-RU" sz="3600" smtClean="0"/>
              <a:t>в) рибосом 	</a:t>
            </a:r>
          </a:p>
          <a:p>
            <a:r>
              <a:rPr lang="ru-RU" sz="3600" smtClean="0"/>
              <a:t>г) митохондрий </a:t>
            </a:r>
          </a:p>
          <a:p>
            <a:r>
              <a:rPr lang="ru-RU" sz="3600" smtClean="0"/>
              <a:t>д) центриолей 		</a:t>
            </a:r>
          </a:p>
          <a:p>
            <a:r>
              <a:rPr lang="ru-RU" sz="3600" smtClean="0"/>
              <a:t>е) ком. Гольджи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500688" y="2571750"/>
            <a:ext cx="1785937" cy="9286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3 - 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685800" y="1571625"/>
            <a:ext cx="7772400" cy="2028825"/>
          </a:xfrm>
        </p:spPr>
        <p:txBody>
          <a:bodyPr/>
          <a:lstStyle/>
          <a:p>
            <a:pPr eaLnBrk="1" hangingPunct="1"/>
            <a:r>
              <a:rPr lang="ru-RU" sz="6000" b="1" smtClean="0"/>
              <a:t>Строение и функции ядра.</a:t>
            </a:r>
            <a:r>
              <a:rPr lang="ru-RU" sz="6000" smtClean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ru-RU" b="1" dirty="0" smtClean="0">
                <a:solidFill>
                  <a:schemeClr val="tx2"/>
                </a:solidFill>
              </a:rPr>
              <a:t>Учитель биологии МОУ «Средняя общеобразовательная школа №5»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b="1" dirty="0" smtClean="0">
                <a:solidFill>
                  <a:schemeClr val="tx2"/>
                </a:solidFill>
              </a:rPr>
              <a:t>Супрун Зинаида Михайловна.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4100" name="TextBox 3"/>
          <p:cNvSpPr txBox="1">
            <a:spLocks noChangeArrowheads="1"/>
          </p:cNvSpPr>
          <p:nvPr/>
        </p:nvSpPr>
        <p:spPr bwMode="auto">
          <a:xfrm>
            <a:off x="500063" y="214313"/>
            <a:ext cx="2571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Тема урока.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Содержимое 2"/>
          <p:cNvSpPr>
            <a:spLocks noGrp="1"/>
          </p:cNvSpPr>
          <p:nvPr>
            <p:ph idx="1"/>
          </p:nvPr>
        </p:nvSpPr>
        <p:spPr>
          <a:xfrm>
            <a:off x="285750" y="214313"/>
            <a:ext cx="8401050" cy="6215062"/>
          </a:xfrm>
        </p:spPr>
        <p:txBody>
          <a:bodyPr/>
          <a:lstStyle/>
          <a:p>
            <a:r>
              <a:rPr lang="ru-RU" sz="3600" smtClean="0"/>
              <a:t>4</a:t>
            </a:r>
            <a:r>
              <a:rPr lang="ru-RU" sz="3600" b="1" smtClean="0"/>
              <a:t>. </a:t>
            </a:r>
            <a:r>
              <a:rPr lang="ru-RU" sz="3600" smtClean="0"/>
              <a:t>Белки, входящие в состав хромосом, называются:</a:t>
            </a:r>
          </a:p>
          <a:p>
            <a:r>
              <a:rPr lang="ru-RU" sz="3600" smtClean="0"/>
              <a:t>а) пистоны 			</a:t>
            </a:r>
          </a:p>
          <a:p>
            <a:r>
              <a:rPr lang="ru-RU" sz="3600" smtClean="0"/>
              <a:t>б) гистоны  			</a:t>
            </a:r>
          </a:p>
          <a:p>
            <a:r>
              <a:rPr lang="ru-RU" sz="3600" smtClean="0"/>
              <a:t>в) кингстоны</a:t>
            </a:r>
          </a:p>
          <a:p>
            <a:r>
              <a:rPr lang="ru-RU" sz="3600" smtClean="0"/>
              <a:t>г) ливингстоны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572125" y="2357438"/>
            <a:ext cx="1785938" cy="7858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4-б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Содержимое 2"/>
          <p:cNvSpPr>
            <a:spLocks noGrp="1"/>
          </p:cNvSpPr>
          <p:nvPr>
            <p:ph idx="1"/>
          </p:nvPr>
        </p:nvSpPr>
        <p:spPr>
          <a:xfrm>
            <a:off x="0" y="357188"/>
            <a:ext cx="9001125" cy="6286500"/>
          </a:xfrm>
        </p:spPr>
        <p:txBody>
          <a:bodyPr/>
          <a:lstStyle/>
          <a:p>
            <a:r>
              <a:rPr lang="ru-RU" sz="3600" smtClean="0"/>
              <a:t>5. Поры в оболочке ядра:</a:t>
            </a:r>
          </a:p>
          <a:p>
            <a:r>
              <a:rPr lang="ru-RU" sz="3600" smtClean="0"/>
              <a:t>а) имеют диаметр около 0,1 нм</a:t>
            </a:r>
          </a:p>
          <a:p>
            <a:r>
              <a:rPr lang="ru-RU" sz="3600" smtClean="0"/>
              <a:t>б) имеют диаметр около 100 нм</a:t>
            </a:r>
          </a:p>
          <a:p>
            <a:r>
              <a:rPr lang="ru-RU" sz="3600" smtClean="0"/>
              <a:t>в) отсутствуют</a:t>
            </a:r>
          </a:p>
          <a:p>
            <a:r>
              <a:rPr lang="ru-RU" sz="3600" smtClean="0"/>
              <a:t>г) то возникают, то исчезают</a:t>
            </a:r>
          </a:p>
          <a:p>
            <a:endParaRPr lang="ru-RU" sz="360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6715125" y="3571875"/>
            <a:ext cx="1500188" cy="7858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5-б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Содержимое 2"/>
          <p:cNvSpPr>
            <a:spLocks noGrp="1"/>
          </p:cNvSpPr>
          <p:nvPr>
            <p:ph idx="1"/>
          </p:nvPr>
        </p:nvSpPr>
        <p:spPr>
          <a:xfrm>
            <a:off x="142875" y="142875"/>
            <a:ext cx="9001125" cy="6572250"/>
          </a:xfrm>
        </p:spPr>
        <p:txBody>
          <a:bodyPr/>
          <a:lstStyle/>
          <a:p>
            <a:r>
              <a:rPr lang="ru-RU" sz="3600" smtClean="0"/>
              <a:t>6</a:t>
            </a:r>
            <a:r>
              <a:rPr lang="ru-RU" sz="3600" b="1" smtClean="0"/>
              <a:t>. </a:t>
            </a:r>
            <a:r>
              <a:rPr lang="ru-RU" sz="3600" smtClean="0"/>
              <a:t>Что правильно?</a:t>
            </a:r>
          </a:p>
          <a:p>
            <a:r>
              <a:rPr lang="ru-RU" sz="3600" smtClean="0"/>
              <a:t>а) в процессе деления клетки ядрышки в ядре исчезают</a:t>
            </a:r>
          </a:p>
          <a:p>
            <a:r>
              <a:rPr lang="ru-RU" sz="3600" smtClean="0"/>
              <a:t>б) хромосомы состоят только из ДНК</a:t>
            </a:r>
          </a:p>
          <a:p>
            <a:r>
              <a:rPr lang="ru-RU" sz="3600" smtClean="0"/>
              <a:t>в) в клетках растений ядро оттесняет вакуоль к стенке</a:t>
            </a:r>
          </a:p>
          <a:p>
            <a:r>
              <a:rPr lang="ru-RU" sz="3600" smtClean="0"/>
              <a:t>г) белки гистоны устраняют нарушения в ДНК</a:t>
            </a:r>
          </a:p>
          <a:p>
            <a:endParaRPr lang="ru-RU" sz="360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6786563" y="5072063"/>
            <a:ext cx="1714500" cy="7858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6-а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Содержимое 2"/>
          <p:cNvSpPr>
            <a:spLocks noGrp="1"/>
          </p:cNvSpPr>
          <p:nvPr>
            <p:ph idx="1"/>
          </p:nvPr>
        </p:nvSpPr>
        <p:spPr>
          <a:xfrm>
            <a:off x="285750" y="285750"/>
            <a:ext cx="8715375" cy="6429375"/>
          </a:xfrm>
        </p:spPr>
        <p:txBody>
          <a:bodyPr/>
          <a:lstStyle/>
          <a:p>
            <a:r>
              <a:rPr lang="ru-RU" sz="3600" b="1" smtClean="0"/>
              <a:t>7. </a:t>
            </a:r>
            <a:r>
              <a:rPr lang="ru-RU" sz="3600" smtClean="0"/>
              <a:t>Главная функция ядра: (2 ответа)</a:t>
            </a:r>
          </a:p>
          <a:p>
            <a:r>
              <a:rPr lang="ru-RU" sz="3600" smtClean="0"/>
              <a:t>а) управление внутриклеточным обменом веществ</a:t>
            </a:r>
          </a:p>
          <a:p>
            <a:r>
              <a:rPr lang="ru-RU" sz="3600" smtClean="0"/>
              <a:t>б) изоляции ДНК от цитоплазмы</a:t>
            </a:r>
          </a:p>
          <a:p>
            <a:r>
              <a:rPr lang="ru-RU" sz="3600" smtClean="0"/>
              <a:t>в) хранении генетической информации</a:t>
            </a:r>
          </a:p>
          <a:p>
            <a:r>
              <a:rPr lang="ru-RU" sz="3600" smtClean="0"/>
              <a:t>г) объединении хромосом перед спирализацией</a:t>
            </a:r>
          </a:p>
          <a:p>
            <a:endParaRPr lang="ru-RU" sz="360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6000750" y="5286375"/>
            <a:ext cx="1714500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7-ав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Выбрать три ответа.</a:t>
            </a:r>
            <a:br>
              <a:rPr lang="ru-RU" smtClean="0"/>
            </a:br>
            <a:endParaRPr lang="ru-RU" smtClean="0"/>
          </a:p>
        </p:txBody>
      </p:sp>
      <p:sp>
        <p:nvSpPr>
          <p:cNvPr id="35843" name="Содержимое 2"/>
          <p:cNvSpPr>
            <a:spLocks noGrp="1"/>
          </p:cNvSpPr>
          <p:nvPr>
            <p:ph idx="1"/>
          </p:nvPr>
        </p:nvSpPr>
        <p:spPr>
          <a:xfrm>
            <a:off x="285750" y="857250"/>
            <a:ext cx="8858250" cy="6000750"/>
          </a:xfrm>
        </p:spPr>
        <p:txBody>
          <a:bodyPr/>
          <a:lstStyle/>
          <a:p>
            <a:r>
              <a:rPr lang="ru-RU" sz="3600" smtClean="0"/>
              <a:t>8.Укажите структуры клетки эукариот, в которых локализованы молекулы ДНК.</a:t>
            </a:r>
          </a:p>
          <a:p>
            <a:r>
              <a:rPr lang="ru-RU" sz="3600" smtClean="0"/>
              <a:t>А)  цитоплазма </a:t>
            </a:r>
          </a:p>
          <a:p>
            <a:r>
              <a:rPr lang="ru-RU" sz="3600" smtClean="0"/>
              <a:t>Б)  ядро</a:t>
            </a:r>
          </a:p>
          <a:p>
            <a:r>
              <a:rPr lang="ru-RU" sz="3600" smtClean="0"/>
              <a:t>В)  митохондрии   </a:t>
            </a:r>
          </a:p>
          <a:p>
            <a:r>
              <a:rPr lang="ru-RU" sz="3600" smtClean="0"/>
              <a:t>Г)  рибосомы    </a:t>
            </a:r>
          </a:p>
          <a:p>
            <a:r>
              <a:rPr lang="ru-RU" sz="3600" smtClean="0"/>
              <a:t>Д)  хлоропласты</a:t>
            </a:r>
          </a:p>
          <a:p>
            <a:r>
              <a:rPr lang="ru-RU" sz="3600" smtClean="0"/>
              <a:t>Е)  лизосомы    </a:t>
            </a:r>
          </a:p>
          <a:p>
            <a:endParaRPr lang="ru-RU" sz="360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6286500" y="3071813"/>
            <a:ext cx="2000250" cy="7858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8-бвд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Содержимое 2"/>
          <p:cNvSpPr>
            <a:spLocks noGrp="1"/>
          </p:cNvSpPr>
          <p:nvPr>
            <p:ph idx="1"/>
          </p:nvPr>
        </p:nvSpPr>
        <p:spPr>
          <a:xfrm>
            <a:off x="285750" y="142875"/>
            <a:ext cx="8401050" cy="6286500"/>
          </a:xfrm>
        </p:spPr>
        <p:txBody>
          <a:bodyPr/>
          <a:lstStyle/>
          <a:p>
            <a:r>
              <a:rPr lang="ru-RU" sz="3600" smtClean="0"/>
              <a:t>9</a:t>
            </a:r>
            <a:r>
              <a:rPr lang="ru-RU" sz="3600" b="1" smtClean="0"/>
              <a:t>. </a:t>
            </a:r>
            <a:r>
              <a:rPr lang="ru-RU" sz="3600" smtClean="0"/>
              <a:t>Ядрышки состоят из:</a:t>
            </a:r>
          </a:p>
          <a:p>
            <a:r>
              <a:rPr lang="ru-RU" sz="3600" smtClean="0"/>
              <a:t>а) белков 				</a:t>
            </a:r>
          </a:p>
          <a:p>
            <a:r>
              <a:rPr lang="ru-RU" sz="3600" smtClean="0"/>
              <a:t>б) жиров 				</a:t>
            </a:r>
          </a:p>
          <a:p>
            <a:r>
              <a:rPr lang="ru-RU" sz="3600" smtClean="0"/>
              <a:t>в) углеводов		</a:t>
            </a:r>
          </a:p>
          <a:p>
            <a:r>
              <a:rPr lang="ru-RU" sz="3600" smtClean="0"/>
              <a:t>г) ДНК</a:t>
            </a:r>
          </a:p>
          <a:p>
            <a:r>
              <a:rPr lang="ru-RU" sz="3600" smtClean="0"/>
              <a:t>д) РНК</a:t>
            </a:r>
          </a:p>
          <a:p>
            <a:r>
              <a:rPr lang="ru-RU" sz="3600" smtClean="0"/>
              <a:t>е) субъединиц рибосом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929313" y="2143125"/>
            <a:ext cx="1643062" cy="8572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9-агд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Содержимое 2"/>
          <p:cNvSpPr>
            <a:spLocks noGrp="1"/>
          </p:cNvSpPr>
          <p:nvPr>
            <p:ph idx="1"/>
          </p:nvPr>
        </p:nvSpPr>
        <p:spPr>
          <a:xfrm>
            <a:off x="285750" y="214313"/>
            <a:ext cx="8643938" cy="6429375"/>
          </a:xfrm>
        </p:spPr>
        <p:txBody>
          <a:bodyPr/>
          <a:lstStyle/>
          <a:p>
            <a:r>
              <a:rPr lang="ru-RU" sz="3600" smtClean="0"/>
              <a:t>10</a:t>
            </a:r>
            <a:r>
              <a:rPr lang="ru-RU" sz="3600" b="1" smtClean="0"/>
              <a:t>. </a:t>
            </a:r>
            <a:r>
              <a:rPr lang="ru-RU" sz="3600" smtClean="0"/>
              <a:t>Что правильно?</a:t>
            </a:r>
          </a:p>
          <a:p>
            <a:r>
              <a:rPr lang="ru-RU" sz="3600" smtClean="0"/>
              <a:t>а) ядрышки — это «мастерские» по производству лизосом</a:t>
            </a:r>
          </a:p>
          <a:p>
            <a:r>
              <a:rPr lang="ru-RU" sz="3600" smtClean="0"/>
              <a:t>б) внешняя мембрана покрыта множеством рибосом</a:t>
            </a:r>
          </a:p>
          <a:p>
            <a:r>
              <a:rPr lang="ru-RU" sz="3600" smtClean="0"/>
              <a:t>в) репликацией называют процесс самокопирования ДНК</a:t>
            </a:r>
          </a:p>
          <a:p>
            <a:r>
              <a:rPr lang="ru-RU" sz="3600" smtClean="0"/>
              <a:t>г) рибосомная РНК образуется в ядрышках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500813" y="5500688"/>
            <a:ext cx="1571625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10-бвг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813"/>
          </a:xfrm>
        </p:spPr>
        <p:txBody>
          <a:bodyPr/>
          <a:lstStyle/>
          <a:p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Дать ответ на вопрос.</a:t>
            </a:r>
            <a:br>
              <a:rPr lang="ru-RU" smtClean="0"/>
            </a:br>
            <a:endParaRPr lang="ru-RU" smtClean="0"/>
          </a:p>
        </p:txBody>
      </p:sp>
      <p:sp>
        <p:nvSpPr>
          <p:cNvPr id="37891" name="Содержимое 2"/>
          <p:cNvSpPr>
            <a:spLocks noGrp="1"/>
          </p:cNvSpPr>
          <p:nvPr>
            <p:ph idx="1"/>
          </p:nvPr>
        </p:nvSpPr>
        <p:spPr>
          <a:xfrm>
            <a:off x="457200" y="642938"/>
            <a:ext cx="8229600" cy="6000750"/>
          </a:xfrm>
        </p:spPr>
        <p:txBody>
          <a:bodyPr/>
          <a:lstStyle/>
          <a:p>
            <a:r>
              <a:rPr lang="ru-RU" smtClean="0"/>
              <a:t>Каково строение и функции оболочки ядра?</a:t>
            </a:r>
          </a:p>
          <a:p>
            <a:r>
              <a:rPr lang="ru-RU" smtClean="0"/>
              <a:t> Элементы ответа.</a:t>
            </a:r>
          </a:p>
          <a:p>
            <a:r>
              <a:rPr lang="ru-RU" smtClean="0"/>
              <a:t>1)   1. Ограничивает содержимое ядра от цитоплазмы</a:t>
            </a:r>
          </a:p>
          <a:p>
            <a:r>
              <a:rPr lang="ru-RU" smtClean="0"/>
              <a:t>2)   2. Состоит из наружной и внутренней мембран, сходных по строению с плазматической мембраной. На внешней мембране  - рибосомы, переходит в ЭПС. </a:t>
            </a:r>
          </a:p>
          <a:p>
            <a:r>
              <a:rPr lang="ru-RU" smtClean="0"/>
              <a:t>3)   3. Имеет многочисленные поры, через которые происходит обмен веществами между ядром и цитоплазмой. 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993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smtClean="0"/>
              <a:t>§46.  Вопросы 2,4 стр. 215.</a:t>
            </a:r>
          </a:p>
          <a:p>
            <a:endParaRPr lang="ru-RU" sz="36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20649278">
            <a:off x="305979" y="2318029"/>
            <a:ext cx="8131653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за внимание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09010401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4929188" cy="3798888"/>
          </a:xfrm>
        </p:spPr>
      </p:pic>
      <p:pic>
        <p:nvPicPr>
          <p:cNvPr id="5123" name="Picture 4" descr="http://www.ebio.ru/images/0901050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75" y="3786188"/>
            <a:ext cx="6143625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рямоугольник 5"/>
          <p:cNvSpPr>
            <a:spLocks noChangeArrowheads="1"/>
          </p:cNvSpPr>
          <p:nvPr/>
        </p:nvSpPr>
        <p:spPr bwMode="auto">
          <a:xfrm>
            <a:off x="142875" y="0"/>
            <a:ext cx="90011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/>
              <a:t> 1831 год. Английский ботаник Р. Броун обнаружил ядро в клетке </a:t>
            </a:r>
          </a:p>
        </p:txBody>
      </p:sp>
      <p:pic>
        <p:nvPicPr>
          <p:cNvPr id="8" name="Клеточное ядро 2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642938" y="915988"/>
            <a:ext cx="7929562" cy="579913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0" y="1000125"/>
            <a:ext cx="4071938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3600" b="1">
                <a:solidFill>
                  <a:srgbClr val="C00000"/>
                </a:solidFill>
                <a:latin typeface="Calibri" pitchFamily="34" charset="0"/>
              </a:rPr>
              <a:t>В клетках печени</a:t>
            </a:r>
          </a:p>
          <a:p>
            <a:r>
              <a:rPr lang="ru-RU" sz="3600" b="1">
                <a:solidFill>
                  <a:srgbClr val="C00000"/>
                </a:solidFill>
                <a:latin typeface="Calibri" pitchFamily="34" charset="0"/>
              </a:rPr>
              <a:t> 2-3 ядра</a:t>
            </a:r>
            <a:r>
              <a:rPr lang="ru-RU" sz="2800" b="1">
                <a:solidFill>
                  <a:srgbClr val="FF0000"/>
                </a:solidFill>
                <a:latin typeface="Calibri" pitchFamily="34" charset="0"/>
              </a:rPr>
              <a:t>.</a:t>
            </a:r>
          </a:p>
          <a:p>
            <a:r>
              <a:rPr lang="ru-RU" sz="2800" b="1">
                <a:solidFill>
                  <a:srgbClr val="002060"/>
                </a:solidFill>
                <a:latin typeface="Calibri" pitchFamily="34" charset="0"/>
              </a:rPr>
              <a:t>    </a:t>
            </a:r>
          </a:p>
        </p:txBody>
      </p:sp>
      <p:pic>
        <p:nvPicPr>
          <p:cNvPr id="7171" name="Picture 6" descr="http://necrozzz.ru/pictures/2112080627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3" y="642938"/>
            <a:ext cx="4929187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8" descr="http://cs322726.vk.me/v322726950/855f/7yJgpyaT-WQ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86250"/>
            <a:ext cx="4357688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Прямоугольник 6"/>
          <p:cNvSpPr>
            <a:spLocks noChangeArrowheads="1"/>
          </p:cNvSpPr>
          <p:nvPr/>
        </p:nvSpPr>
        <p:spPr bwMode="auto">
          <a:xfrm>
            <a:off x="4429125" y="4286250"/>
            <a:ext cx="45720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C00000"/>
                </a:solidFill>
                <a:latin typeface="Calibri" pitchFamily="34" charset="0"/>
              </a:rPr>
              <a:t>Клетки поперечно-полосатой мышечной ткани многоядерные.</a:t>
            </a:r>
          </a:p>
        </p:txBody>
      </p:sp>
      <p:sp>
        <p:nvSpPr>
          <p:cNvPr id="7174" name="Прямоугольник 7"/>
          <p:cNvSpPr>
            <a:spLocks noChangeArrowheads="1"/>
          </p:cNvSpPr>
          <p:nvPr/>
        </p:nvSpPr>
        <p:spPr bwMode="auto">
          <a:xfrm>
            <a:off x="0" y="0"/>
            <a:ext cx="91440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2060"/>
                </a:solidFill>
                <a:latin typeface="Calibri" pitchFamily="34" charset="0"/>
              </a:rPr>
              <a:t>Примеры организмов или клеток,  имеющих 2 и более ядер.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biouroki.ru/content/page/768/3.png"/>
          <p:cNvPicPr>
            <a:picLocks noChangeAspect="1" noChangeArrowheads="1"/>
          </p:cNvPicPr>
          <p:nvPr/>
        </p:nvPicPr>
        <p:blipFill>
          <a:blip r:embed="rId2"/>
          <a:srcRect l="20930"/>
          <a:stretch>
            <a:fillRect/>
          </a:stretch>
        </p:blipFill>
        <p:spPr bwMode="auto">
          <a:xfrm>
            <a:off x="0" y="0"/>
            <a:ext cx="6215063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AutoShape 4" descr="data:image/jpeg;base64,/9j/4AAQSkZJRgABAQAAAQABAAD/2wCEAAkGBxQTEhQUEhQWFhUWGCAYGRgYGBwXHhwYHB8dGBwYHRgYHSghGBslHhcYITEhJikrLy4vGCAzODMuNygtLisBCgoKDg0OGhAQGywkHyQsLCwsLCwsLCwsLCwsLCwsLCwsLCwsLCwsLCwsLCwsLCwsLCwsLCwsLCwsLCwsLCwsLP/AABEIALQBGAMBIgACEQEDEQH/xAAbAAEAAwEBAQEAAAAAAAAAAAAABAUGAwIBB//EAEMQAAICAAUDAgQEAwMKBQUAAAECAxEABBIhMQUiQRNRBjJhcSNCUpEUYoEWcqEVMzRDU4KSseHwJHPB0fGDorKzwv/EABgBAQEBAQEAAAAAAAAAAAAAAAABAgME/8QAIhEBAQACAQUAAwEBAAAAAAAAAAECESEDEjFBURMiMmFx/9oADAMBAAIRAxEAPwD9vwwwxEMMMMAwwwwDDDDAMMMMAwwwwDDDDAMMMMAwwwwDDDDAMMMMAxT9R6m8chAW1UA1pcltRINMuyhaBJ3O/HF3GFYFZw/EjWActICSAAbBa11HTS70Rp3rerob49f2hk06xlpCLOwvV8yqCFKjnUTuRWk3iz6wkxiP8OVElii3FWL/AMLxWsmesktHp1E0KLaaGkLYq7s7+NvIIzdscvrdekBF5Z6NmwboBVY7adzbVQ50n6X8/tC1NeWm1L+UCwdidmIAPH+P0rHwx58j5ogSv9FY0xq1s13rZ2+U1ziz6Z61N6+i9R0lfKeCfY/b2w5WbQcv11mkCfw8lGRk1GwAqgHWbHBLEV/KcXgx8rH3Go1DDDDAMMMMAwwwwDDDDAMMMMAwwwwDDDDAMMMMAwwwwDDDDAMV3WM68YHpoGNMdwTsqk1t5LaR/U+2LHDAZ1/inTeqCVQCRZFA6aN/QG9ifbA/FBB3y8oFvvzQQbEgAkWdq8ecaKsUXUhndb+h6eigEvkNsSxHkcivaqxm7jNlntH/ALWGiRlpWIAtV7iGKCTSfbY1f0PG1yH+IHDaTl3/ADUb50kqORe7L/QMp4OOZOeDEfhb+oQQNqFemL/UbIPja8fT/HAg/hHxpO17g6rHBq1Nfce2G6m69x/Ed7fw82q1BGnYalDXfsCdJ84+9P8AiAyuiiCQK5bvIIAAsgmxtdcHfF3iLmuoInzH9PG9B20A/a+T4xWufqXhjPZnrj6SVUA6ZTR37oHAZfsVusRpc6Xm0M5ClpMv2kgVLGs0TmuCAGUN/wC+GzujTNOo2sXxX1rVVe9b4gr1lCyKL79BBrapA7L/APrP7jGKl+LIo3R5HUM6wuyg2RLHIYcwNI3J0HbbcIecVP8AaVk3WGVxH6O7L6QASaTQT6hDAPG4o1z9AcYvUkc71Y2HUevKMzlXS/xE0DV8tSyIPB+Yei37/fHufr7kUpAJ1LsPzDMjLqRd+Lx+e9dkza+mWWFHy7oyrbPqBkZkGrtVtJlUNR4IPnE6TJZoGT8cs0bJtDEqku8jTkHVrK07bWPIJ2xLmz+St83XSCTakAzn7pCQm2/6iMM31xkZxS9pk97IjRT+5kkVcYXOdNePXeYzRb1PShUNH+IXIdxRioKWpydwAPcEY+57pMxl0ibNf52gxYG7ZZJHv0qrtjI8GiOQRh+S/D8t+N+nVmDaGCnuEd7galXXM/0VRQH12vHeHrUZWza0iuQRdBzSKa/O1fKN8fmCpmaWsxIAyyO3rxI9QljIWatLfiFKI9iB7XJ6f13NJRmy6zMS8+mJu5nBpJHQ3aKq9gUnZVI4BxZ1F/L9fq6uDdHjn6ecesYToHW0l3hkLlS3a9qxkO8mYnU7xooOlVPjYflrXZHqCyC1vSTSE7awOWUclbPPnkbEE7lldZlKm4YDDFUwwwwDDDDAMMMMAwwwwEDrckqx/gC3LAcA0L3O+3G39cVsWezulrhS1BoX8xXYDmu67sXVEV5xocfCMNJpRfxmc7Pw0OpkBoEBVNa2Nte1navBHtfKXqOeA2y6MdIN6q7iV7dNngFt7/Lj1numZoyO0c/axBCHUukL+UEfquyfpW946dO6ZmFZGknJA3ZRZF6aIsncE02/FUKBxnlnnw+N1DOX/o61ZruuwD5NjTa73vuK87WfSpZGjUzKFc3YF0N9ufpjinVVD+nKpiYmkLfLJ7aX4LEfkNNsdiBeJ+rF01I9YY4Pm1BA1CyxUVv3AElfvQO30xXz9cUBSFJU+kSTt2yv6d17qasHwcVdrfDGYzvXJFUbAErMLG9SQEnTvyHRXP0rEd89qdkklIQvJHqJoaJoxPG1+NNMoP0xNxO6NPPm40BLMABd78aRqP7DfFD8R9STQxU6ZISzq54QoELEj8ymOQsR+Zb4xkZvjGMnUqtMbR5PTFqG9NoJQ0hpEFBGDE1RxW9QlzTq3rukAjEesKPWdm0GEtZ0xjVHKuoam/J74xep8csur8arM/ErmNmkqN4xIGjDgATZd1kEYbb/ADkJsXyKNYpc38Rxn1Uy4eZAZ4w8KFlEUiiZXLmkXRLa1fAvEM/DwWUTCF8y0c2mb1T6heMLWsIdKiRQq1QJplG97aHpnTLSFvUEiFGHZ8rJIDRBsUu90B+mqC4zu1m5ZVS9Q6/m30yBYYAoOYG5mLKyGFwa0x79z0W/L5o455fojPWt5plR4gSXMatGq9rFEqiorcsdmB52xqsrloB8oRzGDGxJDlV3YhvffxV7n64+52CPMDRIsblRq0BjYPjcUQCCP3/edtvmp233VJkPhjQqaQqFldHKrZtrILaNmHuSRsii7Y4n/wALCI/xqcSAR86gQoGlgF3GrQpqzVc+/luiotmIslAHYBibscxFZNq51VzzRx7y+WnDqQ9pZ1DU3dovYa01ruKBMtc84SaJNekL4mk0qGJ71kglF9upVbTLS2flCo5FmtI9sXk0+kFmLDSNRvtsABiSmmyx3FLfAG14rerfD753p0xV3RnjYwIh0DyQX0fMZN9uAHG1i8S+kfCa/wABDTOJzApcszOHYqCQ8bkqQTzsD7EY3q6dO26cMnHqlaaSlKnRHq7lXuCvTXRYk6OdyGqxWJWUZtwY9IRmCrfqFlCkUvGgnY73dkedocOeLKojiZVdFZWAdlpwtBaKoCAAN3WjdDyfIyE0nzysq7sVXkCqFqumj5GoSccnbGWIt68XtVEBjYUcUu9seCf+eI2cy0cuzgUWOp0YL8h7I3PLXq+Xix9sR8jBDBIFjUI8n4jnQSWjANam20EHxwOKBOJqxkM5LtpYArYXSu90AeW43I9sVfLL9Z6IzyaQCkgUBXVPwfTBNRzMa9WMhQChLVzvdYsPh3qjyFrSQTodEoUWwrwZ3CxwxNQYJGLog84nCJMxGyyxaEZu2NwVt6LlrFE87jwVbc84ysUUi5iGT01Yy3CUEFjsUNGQkrorMFUrqNECgRe+M/zWf5vD9fy8upVbbcX2nUP6N5H1wxX9FzLstOkoNXboiD7DQxH+J++PuO85emLPDDDAMMMMAwwwwDDDDAMfCcRM31FEFswAvSW5VW9mI+XnzX+IxRZ/PMQ3rdoTSs6AntUnszUbc6Q25vgKb3TebTa/mz8ai9Qb5qC7klL1KK5YUdvocQZOtqSugWpKd38koqOQe66+08VjMdU6j6AYzOkbBxqYnSomQaoswAOUlUaHA4O2+5xQT9ckzA05SFhHKXVJJfwkAlALxgmyWSYBlIHivvm5yOd6kjaZ3qbPFTop2JePTqDmIlZoqYc1TpW5r2vFFPM0AYNK00FrEQ0gDCOTvgzEcrEaip7e43dnVQAxVR5TM5opI+YceoxciFBEFmjT0gxYhiLWwTY2PHgcsv8ABYKainMND1SWKurHSQHDaAVoVRAv98d99Rm9S3xE2b41hYMVe5ioYoiMSM1AwFlQCVSVQBfsPc455jrEsgkSPLuqOZYVaZxDQm0yKunuYMjajVfL7YlyfDEJaRV1I5Vd8vGbRgFvgFQDoBCkfmJqwK7gJH6hnTWDJ6jSLYAeqHqRkgwXv7obNkXWH7VL3VVMMzM6iXMiPVmG7YYgSsoT027pjupBJoL+YmsOmfDyP6Jkjkk1IyMZizhfTtUNGlWtgBp3tq4s6+1FaVUhjqBWjbEMS7UKAJ/NvzjxCWIuRVLfmo2o0mwpttm35F8fYYnb9Tt+q7JdFCqis3CCJ1jFDUO9WsVVCt9O9KduMT4jDbGPQWoIzAhhqWlVGF3e/wDhv4xDn+IMvG1NONQ9u4jfUVNDTXAB52xHynxJk7bTJo1MSe3SCT5uv6/viy4xZcYuGzVyMlOAi2W0WhLVQBG7EXwPr7YrEJgnKBCuWehrVqWOUngKNlVjQ8Ux9m2sYcwJATCyOQCFIckWa06gPc8+1fXHPLRF41SYLISGL12je1HYQNQIJG4A2uvbUaj3loFW9KBWLByF2+awSxOzUdWw9uMeZ8ykZBdgrNtwA7aQRdLZcbggCqvnFZ0VjCGglkMlfiBpGUl1GkOrAAgPFsWo7kg/m2s5IkZqYKzAFTYWQpdsGZjuAQOK8jEKipn9e0QsbWaOxBuwsIJNnchmUfTkY+5R5DIfUYaeaZFQlwQvYokY1RKkseSNsTQLGpBs3clAGmANPs3eGBFAe3jxGzM27WGCLpLBa1FyNQgSuHY7sdWwo2LsNJpP+FurokaZaciKWNdIDkLrQbK6k7MdNagCaNj2OJfV+trp9LLujzP2rRDBCQe96OwAs1ya29xTZHLqEAOly3eAO7sZtRUB9tA1AA80PriMWZJWTVQZqVPlUalJjIKraI1OjEUdSrXzb3uutNd11pxhzcYjUI5SMAKrNGKUJpVQxJIVhRPfR32xYdKy7pFGsjNKQTbkXZBLK+q+PAG/I++Of8IshdpIwu4KuC4Yx8DuWiCaHbfkkj3r5OjSR6my06owaipoA3sFbSAuogryhbcd3nGHPmcrSGX1EDN6oB1AFwY9mYAAopBB8KaBG/1x09K5C+osx1aY2YaaBUE0AeNIPFguffDJK2lTIAsmlA6x2dxf+sNF1F8eN8IC+oqwCoSdJDbmm1CiGNgiyQQtcCxjTWnSPOoRKVYt6dltia52FCz8pFCzjCzIZTlUVUYtM8hC6swKjTQbimYH84sA2eecazrs7AGKOy8h1bHRQ4pXFUxI8nyd+BjN9OIzE7ysVaGBfTV3RXS9WqR5NDa4SWFCVRVISTjN5umMubpvPhSIdxCQrWx9NZIWB2OloJB2e4N4YtekZcpGLYknfeQygf3XYAkVvZ98Md49UmonY5T5lErWyrZoWQLPsL5OOuIXUOmJMVL323QBoWa3ryRW3jfATNWPjNQJq/p7/TfGcb4YgRVQu4DUi7gHV3NswFgmyaBAJGO6/C0QLHVLbNqvXx3F9IFVps8V4H1ucpz8SR1KZvlykg/8ySJf/wAHfD1M4f8AV5dB7mV3P/CI1/545dM+G4oXV1aQlV0gM1iiSbO27dx7jZP/ADsM9nFjWyQONzwL4LEfKt7avGKS/UKSPNAEtNEoAvsgZjtv+aU3+2Mv8SdPnzISMZ3MIGZZEaL019VApLKhVAwlG50lqIHnerXPdQDai5dQtF1Fepl24Ey188R8kWOeRqAynW+ssGky8YDy7s4jNRxsB6iZ1HF+lv8ANGbs2RfLZyykZyzkWa5iPJR+o2YaVHu5Jn1CdBsYmBHZOougANVUfIXPZzP5mUD+GBhhUSei8o1SNBpGuHQA1IOV179o9t5HTuiyPO00jK+YYpOslXFpataohXtJqrqzp/KTeNI0SQlnEbOWcyIaDEM4IIUUCoAUCzzqAvHLdycbbky/T/g9y3qfNp9FoJJnLuEA70K1QC7EChdVwcaJenRKX3smX19LN6ekXpLbcpyd71bCyBifKWLKoUNIwKgEVfylpCQSUjHkck0Pa42WAEjNu3doD9o1USHJvetWqgPyxLX1sxkJjJ4SSzAUdIB1CyDGLLUq2Dsd+RzztiP1N5AJimlWEdow+chbJ5BHJO31P3x1g1BydQKELoogsVFEsSw4Fm9z821YTZQsVp2QAEaA2x1XbWQdVar4O6jje60y3xTmSZvTQsscYAQA7G1DF7HLnUNzvxiw+F2dwrsWYo+jUxs+myFipJ5AZQR9684nnpoOkMgdQQF1qdarRpS6NRCn3uhWOXUMwMpCz13AUkY2C6jVgWbJIssSSa8VWM61dsa1e6qXr/VEyrVl9Jdj3QgAwlXBJdq3SySe2gSdwecZfqPX3lcLmJGDk9sfyr/u1sw9jd7e+PJfljZY3ZPn/sn/ABxAzmSSSjIik+D5H2PjHK57vLlc93nwlewH/txj0BZ3F48QbD3rayb/APnHQNfB/wCoxhzSMpK0TBkJQ82Nv+/64/Q+gdQ/iYgX0lh2uALvyp+g+nvj82Te+aI/6Y33wlkTFCSQ3e2pVvSe0bDci9VH6UMdeneXXpW7WGbgaUD5gw7o200Q4AIcfpB1FSrbkWPO7pUisJGKhJQxWYBi2kjexq/KQQwoC9W++Pn8JHc4ViS4Pq6Xt15ICgXW5f8A5bjbGc+LshMskeZglcfwoRGjBI9VG1DSz8lwus21jv2okk9Y9EaTPlgh0KJWJ0gaf1BQHJJAACXdUDY4x9yeT9MAu1t+U6gBqY2yjbfUQNTfmJ2oAKKvpHWvUKppZWY6VYMzqSfDhyTRJ5FEXi6jjWQRuYx2EBRwUZTR80QCo2rlQfsnPLM55j7E8hdlKsoFNrsEE9p0ICPl+YEkXsfcYqviiBhC0iDS0ILrVm0FMQdtiHCuFBP+b+pxb5rL6kZO4AkAFDbUSCb1Dbcmxvt+2PjKpGjdgUK1qNtp2PJ39i1+3jDS+Y+JIG+Wxqo2p3XWNWptWw+nPjbHyLMkvujUF3YElSTp+XanBvZudjYF79p2AA1MFv5QfBo2KB79r2+mKqbrerV/Drf4WsStsgI30MGqjpIIsgdy+DhvRbItHk0adbgCwqksAXc2NJ2A32quT7YqMz1Wi6oyxCMASOxpEKmyu66VseSLNrtihn6r64uJGl9RUdmdisEZDLG7oQdUiqxIOjYAmydiLCLo0ssiSZljNMhbTEQBGs8Rtowg2ZZYjas1kUD9MTdvhndvhXTO2aYrBcUTn8SeRSqtI4UiNP8AWQxy2w9Q82APAxuug9I0emAjKkQIQMSJIqr8LUu00J5FnwOfy9eh9LTSpG8WkrHwQ+XcahE6kcISVHmh9Ti9y8IRQqigooD6Dgb43jhrl1ww1y9gYY+4Y26GGGGAq/iE0kbfpnh/+6RY/wDk5xaYq/iX/RpD+jS//Ayv/wDzixmfSCaJoXQFk17DycB4zWYCDerJpbNWxulvxdYymbzx1NI1ho71FlBeJW5jmjX/ADkHkOt1QO9E499X6hYaQFTHRVyylotPPpzxnvgaiR6lUPzDgYxfVsyMxMMvGzKiWCXbvDEf6HHmVJBjkFHuJoD7Ac88tOWeenLqXU5Zn9LK1GsVnWHBKgHTLHlpCR6kNUSGFLXihVt0voDQQKEZhGpJKRUryRNVSOCu8qi+0gggEVeLLo3TgAjFCK74oyGHpEdpUMeFNilIHFkEgnEjN5k60OvSGGyqNZcVuwdQSANe1gdyj3xiY+65Sb5rtB0+ZIYzEUzEICsnpkxOY6sHnS5991sePeEuYNl9hGqjUNLs4kUGwxYAkjSRufIsbjFl0zqZy5KOCYSSwKguYz5UqBqaOzsyg6SSDQGIXWpopZJHgdd4xqZgQuoE6dyRROkBiL2RR7Y1ZNbdLrW4uo4f4XLNIQPVZQBXhj2xxD+VSwH7nzig9AKY0UyMyLQWNSGa1UKzDyPm7iVHj7Ss51B8yYAQIw7AINQfuZWJcn5TpUNpXfuIsCgMXymHKIFUbtwo7ndvc+Sf5jsPJAxdbXUy/wCK05CUIzTSCGPzX4r8Actagn9IVrJO++KeXICy6RqZKKqZWJZEKks7sDZJA+VSABQFbk2RzLSyB3ZT8pVRbKoJPA8uQp7z9gK+auzcRIBkQ6KaM6SX0RldJarrUGJutyvjY4l/xm6VeX62qsCWm0n5mtfcmxFpqt7I553vHb4zkMmWGkg6WVrXhlYdri9wL2rkEEYpl6XMSQEO3lTa81842r642GRyimPSxDJoWIEfmosxI992IH2vzjE3ZYxN2WPzBRuQbA/548XuK3Hn/peNfmfhPuIR0v8ARq3GxobizsL498coPg2QldTqnjttje98bDzz7Y59lcfx5M6mXLsqxgsSaAA5/wCx5xaRfDoLBfWgV/06wT9trxYfEvSzl8uEhVtJJEjcswoEfKdlu9sZBOnSkaooZJAnc3pqLUDkqDQdq/Ld4duro7edN30r4QVDqlYtTAaUBokkc2Nxxfj640j5kMX0vZUjVVHRQJuqtr0kbf04OKPpHxHBmY0kR3UuQI0lHcGBK6ikZsqSwFnbYYu4YQpcxqo1MSxFkk7UaPO5N+P6k47yaemY6c4o0RyaVGckn2fUW0rbbhr7iAOT9cQ+oZRSJFY+n6hRy35PWHaAzEbhhQvwVF1Yv3mJYg8ZKK1y+mSu9SXqDGmrnu0kEjY7ViO/WHj9LUsUMet1cOwWlFaWGor51DYNZG2xvEtibntWZLprxyoxI0qwYrqUt2kNQVSSbIrbGkRWCKjlQX1l+4qabUx0VywJFn+uM5F8RRaoXM+p0EnqrBG7hvAsountOmydhf1x4aaVEUJlpHaH1WBkZYgSgDMpQF2simrbUdRsA1iTjwzNTwuoOoQRLEsWplKSFNN0dJLMKP5iQ1be/viH1X4gdUJYpl1aESK8jV32LTdTuRY+Ukc17cF6XmnPpmVIAjPEoy6dysYvXQ+tJZIYc0B98SemfCkTFiqajIqku5Mj+lPCVILMbOmRdVn3IGLrK+F1lVB1H+KzDp/CgtIZV7pUMcXrImtl7yHsgWKCitrO1cunZZpkjbqg0CRlb0lGmARTAxhwF2SZJSCS5ugfpj9P/wAkOSxLBSTDJqG/4sfa5rbZkVVv2JxM/wAkwhSCoIpwdW40SHWy/wB2/HjGph9dJ0+Gd6Z0qQ0DGoo6jsVUsbhzKih8jqFlX3J+mNF0zpgi31MzFVDE+Sg0hz/OVoE+dIxFi6WFGrJyemP0DvhP/wBOxo/3Cv1vEzIZmViVli0EfmVgyNf6Tsw+zKOeTjckjpJImgVj7j5eF4qvuGGGAYYYYCD16PVlp1HJicD76TWKvqGd9REA8hWAJeEsSLBjnHaWo7L581if8QZwxxPoGuQoxVAQGYKO4Jq2LAG6OPzz4d60H6ZFKyiKH09LKy/xMBCdtSItNliwW9u3uHJ2xMrwzldPvxX1Uq3prtmmYKsjAwTRLzqkKjRmIQLFg6TxRN49/Cfw6qDcN6eoNpdhKsjgbSrVBDwdgeavkYrfhvLNPIZWJR5apL9YRZfciIh91U83Yrt2xsMwQtRxmOMoNQZjtGp5dyfl3J2u233G5HCc3bzz9rt8zzK4USF1twQq/M1CwoAvXvv2nagbFYnZTokz00rCLzpTuYEiiNTWqD+VQfuccshmoYr9COSeQ7GTT6a1+lXYBVj+kYI28nHp+oZtwCHiiFmwI2kIA2+Z3QV9dJ8HHTj268e3vqXw+scbOmYlQqCbkf1EPmmVvBP6aPtisyUyGaGXMJY9MngyenKa3dasbBlDVQKnjVv0ky02YlEZkZ2W2JdV0RgmkcIlB3NHSGsjnaqPXrmSbLCJ1mlfuIZW0mwEYgrQAUggc2DdYX7Il+yOOajjaSVwumIhGA0EboS0kqjbQTqTu2J9OxdXjlkI3CrM7kaq7AoZnB+UOz6nLG70g9u43q8Ss10OWOFpnfWdNyQKo0aACCqUNWpVJo33HwLFRs1DII41icM3pMI2NDUaUAj+f09de+5xOUv+vB69GrBDIl2dVK7qpJ3uS/ryAQMWInVgASqkglTYZWBFalPDjfjkecfniIRtRGmhRH78/X9sa/pMIXLwCXT3TO666+QKVJ32otx98ZxytZxytWRyEfcWSMX7qvAH1HPne8Dmo/8AarWxoG6N2e72OwrwBWOeqEdyxFv5liJ/9LI+2J0MisoKEFTwRjTaJk0i1O0bgljZ3JI3LEAE9oJJOw2O/tj7KDpruQsuwUrQYg3R21EXqP2H9avq3VkdjHDGkrq2lpGICRmtRJcbsyqCxVePJG11zQtIobMyNKbNK1pHdUAYR8wUEMwbUdRVBviXJi5fFjJ16CFdDTGRlDalUeqQL+bSuo1dAAtsCLxFn+IXqo8rI1FtBdoo6YME2A1VRfQLHv7HHjLxqoEaDSFAXtA7aJIAA7dQNsfDP/LEcfZcqWBaloAgJfzaQQI13t9ibrc6n8v2Z3U3Vf1LPzOq6ospHuChp5GDEGijAoUbTorTR/FQcmsQ8z1PMxxJJ/FOzLL6MkOhFmaqZlicBmYi6og+5OO3VM2IqadfVMgJih1BW1glCXato+5yXPadS0BpFWfS+hS+ocxmDrzZer4EMyH1FjSthHLGQt87i+cSbqTdrM9L6S0xkeeWeIGL18vE0rH1QCSR6hAVzoA2TcBhxWNjH8MwJI8ccSanWZI3YaidarNDuf01IoPsmNLlejLIoDhWiEjSIrKDcUqkmNlbinYn/dX2x1g6CYKOVkIpVTRMWlUql6QGJ1p8zcEgX8uOs6cdselIpW6aZQzRqR6scmg1Q/8AERJJv9pIefFjGjh6UNTM/mT1APYmMRMp9wdzt9MfI+pMoUSwsjk6QFZXU9pYlWte0BT8wU/TBfiPLEX6q1yOdxvuBVkdp+/9ca1I3JjExMhGKIQWKIP1UaVN+4BrHdUA4AGK3/L8H+0HKjhty3y1tvvt9POPL/EeWA7pANrohgavTdEXV7Yu4u4tseJkJUgGiRV8/wCGK89eguvUW7o1ZqzW/sLFWfp74l5HOpMgeNtSnzv4++LuLuVUJ8LoCSZJDqBtSbFltZYA3R/Lftj6PhoDcSyXZIO2xNb1xfaN/P22xfYYmonbGePwsviWStOkD2BYOaPvY2J4s495f4aCMrCaVtL+pTNqtueeQL1bDbuP0xfYYah2wwwwxVMDhiH1SbTE57wK3KC2UfqA81zX084Ch6jm/UbTQe90j1aC6qb1xOa0zpuGS/HjnGC6iiytHlUBaPLjXM4QpJpLUmXmi2U03cfFAkBRudL1bqSLC7y+mylfUKk1FOBv62XkG8c1USl8/wDGc58PdOMhRJSDJLc8uppBJ3DYB/zaY3Sr86q33HHO74efqXfDVdBy7emskgPqOKsCiAQNytBQSVB2X9N3yZTBGlPajSLySm+gflDnbVqI87A/1xJzCXYqwVK7sQN6oEDm/fkf1x809xJB5BvYDYc2DZA+v0oYulk408oLIA8Ct7JXYEgtquyDt9sRoIkjQGiqbnuTcLuXDeFUhR4HjyRiTmWcIaXWwAIo6QWsexsDz9tsR826syJIdIIEk1sSBGhvTttbPpTjuGrmsFXvRoRBAZJaRmuSUnYLtwT7KoC/7uM31zMNOrybqdP4SaSToFyb/oaQxjngKoO5rFjm53zBDMrCIEFYjsWP+0kB8DkJ4qzvQXhl8yG+R2aiAzUK07tZ4ABA02BfGNW+otvpqhIGj1DcMtj7EXjI9N0mCJW3GiOtqq1FU3uCpNjcbYn9DzYTLzRahqgViu9/gtqaJvqukab90OIEWUBjiVtgsQUCxbdo1bEdrDSKYGxZ4wt8Lld6df4S2vVGxXYl4kdt99yKN0RzvjqkW4Yn1GOxYkbKLOwGwFjgf+mOgYk+FJpq2v6gjj2FgnHCaUroKRswYhSPlCjc2V3o/t9xiMuySE0RpZWN2DVLVgjnVvXHveKPrc+lmhjJUMBJMQ1FVPaFT2eQqRfhQzeMXug3YCk7AeKXaxe9+T48ffFJPnFjzUiSjaRUeNjXKAqVAPJUjVXjVZrnGamXhC6f04gDSFjiFmwQoNb0oPA7QSTdBEG+lrsnysaDXK+kKQASfTVV2BIZjx3fNdnfeycTFkU7iQ0xBA9geAP7zce42G2I2dzaJG2oq5ILMl6QUNK71yU1WdW/PNb4SSJJI+wzxpFrjVSES/w+8kCwwU7AntHngcAVjPdW6yAgOn+JdgJMtHGCZK/M0gjXtTizZ1EEg1VUY6QmXzjJ0/8A0iWQNGlj0owQWKSAjsPFIps6d9u3F/8ADeVGVPq5jszDnUuZlYBWlA0SZWRx8i2tgMorkatIJnm8Jruup4S+kdN9J5ZpyZ8wVLysAzLNk5ALWJePw2A7Rvt/OMbTpHTqAZzqNBbuw6KbikIr5wDz7/0r30rpwTfhfmRDR9LUO9FYHdCd64HjYAC0GOuOOnbHHRhhhjTbxJCpIJAJF1fi9j/hiIOjw1XpJVVx4HG/irOJ2GAyGZzUEUrKcqe2QFXYGjuSzglTSoTXsCRxjpkczFOyKcmNMg+YrY0VqG+ncAjSRtRqrvGqK4ViaZ7UNulQmvwk23+Uc7n29zeJGWy6ooVAFUcAY64YrRhhhgGGGGAYYYYAcUGfk9RtSozhSVWWBxrRuGVkYixYG3cDtY2vF3OW0nQAW8Amh/UgGv2xkusS63OuDKtIByGeZx/upGpA+rMoxKmVZD4qjuWGBiVWaT1Ji0T5cMkQ9QmRGHpk7C5E0n3BGNB8OK+mQswUMwC9/qUbJK0QKotQ8kVxQxk+oGOPMRz7aNLxyUA6qJFKmQIGYEKSNVO23Nedb0vMGGkbeNm/Da9RayFBUC7TfVqJJ7vuF4T+nmn9Lgx7tSruQTvzwCTtyKFfbxjjlw9sWdXUtQAoaRZu/c7gEfy/XHyOJWf1UIclSAdQq9lNUPJUA7mq43OO7Gru607kVS0PpvZs/t4x0dH02K1Gu7YDYEHYA35+1cYj/wAGnqCRkX1dAUPd793aAT41E3X5secrCIkoXoC2bvUWNEnUKBFewG+Pc+VViocHtNJ3MdWwJ1V/c8/p+uATEC2OnbQtm0tr239u4UNxdjHKPOg6giO4YtTKqgbAXpsgyb+QDziJ1bPBlcC9KOiyEURoL6XBF9vm73rfg4zHV8w7SMs4GpW073sLoKoFAIK2ocHyd8Zyy0xllpqM7C8g1QP36Wjb1O1QrAKyOgFg7axtsV9mxYeppjBA9SgAune1IA1fbzte3F4quhTHVFYotEysf1LEwVHN8miRf0xbKPOxvsJQVVE+dVgDcfc/tY1HtGYgFho7QTuCQeSvFV9f/nGVbqOaXM68uRNknvWWBLQsAGtNJ1SIQwOncjuG2nGnhEnqOWoR8KNjv+rjYe4JO/FDn36qhlQsuo2yjjYckDzVjcYsqyubZkkoYlDq9HWD26dqIIu9jY+3OHU8tE8bCdVMY7jq8VvqB5BHuN8Uv8YylZMqhaKXUWjIK/ieWQEUjH5iCQrDcUbJpJfiNJNEkIfNTxxsZFUChGNX+ebZUID9yqDfsKFZtS5RNzfTogrqskyxmJnDvM9Wb1amZbH6SS13sRXNdlM3LmvSjyKtFURuUs34hj+dIGawXGtxqY/m+l4lL8OSynTnZBpRlURRE+lH6ouGbfeUepaHVfk8DGryWUZ6aJFQ6vVofLHmYj6c0Z22WRbFgeGPnEmNrMw2q+hdEjhj0R2QSpdhuzK7a8vm6/XGxKt/dY+AMbTIZLl5FAdwPUUUVLrtrH1IoX7Ae2OuU6ekdECyC1E7lQ51MoP6b8fQYl47Sad8cZGc6tEmUCvCzRF30CNQHjZyCQDGxAS65QruReJn9ooASupiwLKQEY7r83iqF1fGLSWFW2YA/cXzsecRM5DFGjSGNPw1ZvlHGncDbyABhyt2jf2kg2tiLqrVhZO4G452qvfbnBPiXLGqkG9VzvdVXv8AMPtv7HECDPykt/4MAtRJIIDEMFUk6OKN77jSdq3xejIRmiY0uq+UftxxhzUltc+j9TTMRiSO9JJA+tGrFcjE3HmOMKKUAD2ArHrFaMMMMAwwwwDDDDAMMMMAwwwwFD8RSkkJoVxWoqYpJPoPlpP6MwxQs7Op7qiA3VRHS+5LD8BKP6jIfYXja5rJpIAJEVwDYDCxfvRxxfpiM+p+/SbRWA0pQrtWqvnc774lm2bjtjMxlXKaIwEWbbtsvNxds3fIK/OxRQPDAgYpct8MzwqTlJQVZjF6LgmOV22k9KqaJFAa3HzEMQoAAP6HN09/xWv8SUhNQ/JCDwpP5q1H+83sMcc1lWXV6S6RHGIYdtlL0C/91QE/4Wxi4SsXpyvzzMZ8x202XmiBQxh0/Hj9OOS5n1LUoDeWP383iwyvXoy6j+MRQZVJWQlGEarsumRRRbtsf1vFrO5n1w5W9LFcustfhpHENT0eZSSHU6dtgCQcQOgfBg0Fs4wzeYnzGl5ZBY9KI7hVPyqfS0mubHjGey/Wfx31U/JZ2clAVDqxYkrRoAdoDISvzcA7kEexx8yvVjUVxaRIjyNpvbTZsAqCQaG5o2y7e0T+w+UeUFIvTV8w9+mzRgQxxlCO0j/WgG/5jiLD8Jj0gVmzQYw6x+O/zyvphsX4UG/fD9k1kvIc6ZDDcezhidywFBhamqZSB5rZloYzXVMsrRqWQ6X1BX+ZowAKpiAZIgD3Id1COVOwxPj+DE9UA5jNspzDILnb5EhLHgDcSKf2rEPLfBcMvo+o8zh0y5OqVjbyCRpCbPlVWvbEsyvpLMr6XfSIXQoJQoaLKxqKO27P582EX98RYuukiAzPHFq1eoCygAj5T3kOLoVt5P0xjOt/BBHpPlrZdCiVGJa1cPpdQGBMg9IgAbElRW1Y2OQ+GcoGVo4YjG0sbA6Qbinh9MCyNx6hJGLrL0usvSDD8VxqIQ2YEsodwyREyMVvahEuljpFAGq1XypxHyGamZIRlMswCsNEuYYRqBMT6bGOMksD7+5+uNVken6RA6ruqwg0PzRO0Lm12J0yn9sS+n9Gf0gh2/C0WbFNFKWjNc1uT9gMJhb5Oy3zWOT4ekkjVs1KTGIxP/Dxr6UVCT8eNlXdyAR55ONHlvh4wvqykaq8UjxMp7Uky0g9QA15W1UNRI00bGNRF0mMXYLWzmjuAJN3Wv0n2xOAoY6TCR1x6cjO9DyiSRqratUUZy8kbVq02NAk/mAUEMpo6iQSDeNCqAcYgdR6frIkjb05lFK9WCOdDi+9D7cjkEHfE6Mmhqq63ri/NfTGtN6e8MMMAwwwwHysfcMMAwwwwDDDDAMMMMAwwwwDDDDAMMMMAxHOej1MutdS/ML4459vmH74kYzHXIcojyCQOWlAd1WzrIDaLHF9rAf3RfGJUrQHNpwXW/7w8c4rGyXrb5mRWTkRIajrnv8AMu3vS/y+cUsT5EJ+dSe7YEnU5Vjvp7iulbu/PO+Psn+TlFnUAAP10QiltQ97RiSRyCLxO5O5rIpU2ClfIABHjkAfTHpMuoqlA03X0vc/vjPdDymUMwMRdpI112xP+sBFn3Yj33/c402LLtZUNenIF0iwAhjG/wCU8/1JA3x7XIoDYHlT/wAIpRXgD298ScMVUFenClsmwXNjbdydR+/ccIelopUi+0IBZ/QGVTX2Y4nYYGlevR4hVKdtHk/6pi6fsWP3xWrko8o4pB/DOVHF+lIGtD/5ZZif5WN8MdOiOM+/xFAylZVIRkshgHBRhfcFvamGx/UPricROIvwBj7WM9kevZeNAnqSEICLcEkBWrSTW5UFRZ3Io2dziR/afLaiuvcCz2tsBQ9v5gfteG4d0XOGIXTupxzF/TN6Dpbat6vY+ecTcVVL1Dpczy+pHII6AArexYvUCPYEc+Qdq3ixdMztnVmAPkqiT8uoHahyNJI4JJ8CjpMMTSdrPt0rNUKzO4B5vckUSTyK2I9jf2x5/wAkZvb/AMUR8t0NV6V0tz8uqyduCB9caLDDR2xB6Rl5USppPUcsTY4APCi96xOwwxVMMMMAwwwwDDDDAMMMMAwwwwDDDDAMMMMAxwnyyMbZFY1W4B2PI38H2wwwHlcnGNxGl++keNh48A1j0uWQCgi1d1pFWeTXvucMMVSHLohOhFW+aUC62F1zjvhhiIYYYYBhhhgBxEmyETimjQitPyjgjSR9iBX2wwwUOQiqvSjrYVoXgcDjgYSZCIrpMaFTsQVFVsOK9gP2GGGFNR2y+XVNkVVvc0ALPvt5x1wwwKYYYYIYYYYBhhhgGGGGAYYYYBhhhgGGGGAYYYYBhhhgGGGGA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196" name="AutoShape 6" descr="data:image/jpeg;base64,/9j/4AAQSkZJRgABAQAAAQABAAD/2wCEAAkGBxQTEhQUEhQWFhUWGCAYGRgYGBwXHhwYHB8dGBwYHRgYHSghGBslHhcYITEhJikrLy4vGCAzODMuNygtLisBCgoKDg0OGhAQGywkHyQsLCwsLCwsLCwsLCwsLCwsLCwsLCwsLCwsLCwsLCwsLCwsLCwsLCwsLCwsLCwsLCwsLP/AABEIALQBGAMBIgACEQEDEQH/xAAbAAEAAwEBAQEAAAAAAAAAAAAABAUGAwIBB//EAEMQAAICAAUDAgQEAwMKBQUAAAECAxEABBIhMQUiQRNRBjJhcSNCUpEUYoEWcqEVMzRDU4KSseHwJHPB0fGDorKzwv/EABgBAQEBAQEAAAAAAAAAAAAAAAABAgME/8QAIhEBAQACAQUAAwEBAAAAAAAAAAECESEDEjFBURMiMmFx/9oADAMBAAIRAxEAPwD9vwwwxEMMMMAwwwwDDDDAMMMMAwwwwDDDDAMMMMAwwwwDDDDAMMMMAxT9R6m8chAW1UA1pcltRINMuyhaBJ3O/HF3GFYFZw/EjWActICSAAbBa11HTS70Rp3rerob49f2hk06xlpCLOwvV8yqCFKjnUTuRWk3iz6wkxiP8OVElii3FWL/AMLxWsmesktHp1E0KLaaGkLYq7s7+NvIIzdscvrdekBF5Z6NmwboBVY7adzbVQ50n6X8/tC1NeWm1L+UCwdidmIAPH+P0rHwx58j5ogSv9FY0xq1s13rZ2+U1ziz6Z61N6+i9R0lfKeCfY/b2w5WbQcv11mkCfw8lGRk1GwAqgHWbHBLEV/KcXgx8rH3Go1DDDDAMMMMAwwwwDDDDAMMMMAwwwwDDDDAMMMMAwwwwDDDDAMV3WM68YHpoGNMdwTsqk1t5LaR/U+2LHDAZ1/inTeqCVQCRZFA6aN/QG9ifbA/FBB3y8oFvvzQQbEgAkWdq8ecaKsUXUhndb+h6eigEvkNsSxHkcivaqxm7jNlntH/ALWGiRlpWIAtV7iGKCTSfbY1f0PG1yH+IHDaTl3/ADUb50kqORe7L/QMp4OOZOeDEfhb+oQQNqFemL/UbIPja8fT/HAg/hHxpO17g6rHBq1Nfce2G6m69x/Ed7fw82q1BGnYalDXfsCdJ84+9P8AiAyuiiCQK5bvIIAAsgmxtdcHfF3iLmuoInzH9PG9B20A/a+T4xWufqXhjPZnrj6SVUA6ZTR37oHAZfsVusRpc6Xm0M5ClpMv2kgVLGs0TmuCAGUN/wC+GzujTNOo2sXxX1rVVe9b4gr1lCyKL79BBrapA7L/APrP7jGKl+LIo3R5HUM6wuyg2RLHIYcwNI3J0HbbcIecVP8AaVk3WGVxH6O7L6QASaTQT6hDAPG4o1z9AcYvUkc71Y2HUevKMzlXS/xE0DV8tSyIPB+Yei37/fHufr7kUpAJ1LsPzDMjLqRd+Lx+e9dkza+mWWFHy7oyrbPqBkZkGrtVtJlUNR4IPnE6TJZoGT8cs0bJtDEqku8jTkHVrK07bWPIJ2xLmz+St83XSCTakAzn7pCQm2/6iMM31xkZxS9pk97IjRT+5kkVcYXOdNePXeYzRb1PShUNH+IXIdxRioKWpydwAPcEY+57pMxl0ibNf52gxYG7ZZJHv0qrtjI8GiOQRh+S/D8t+N+nVmDaGCnuEd7galXXM/0VRQH12vHeHrUZWza0iuQRdBzSKa/O1fKN8fmCpmaWsxIAyyO3rxI9QljIWatLfiFKI9iB7XJ6f13NJRmy6zMS8+mJu5nBpJHQ3aKq9gUnZVI4BxZ1F/L9fq6uDdHjn6ecesYToHW0l3hkLlS3a9qxkO8mYnU7xooOlVPjYflrXZHqCyC1vSTSE7awOWUclbPPnkbEE7lldZlKm4YDDFUwwwwDDDDAMMMMAwwwwEDrckqx/gC3LAcA0L3O+3G39cVsWezulrhS1BoX8xXYDmu67sXVEV5xocfCMNJpRfxmc7Pw0OpkBoEBVNa2Nte1navBHtfKXqOeA2y6MdIN6q7iV7dNngFt7/Lj1numZoyO0c/axBCHUukL+UEfquyfpW946dO6ZmFZGknJA3ZRZF6aIsncE02/FUKBxnlnnw+N1DOX/o61ZruuwD5NjTa73vuK87WfSpZGjUzKFc3YF0N9ufpjinVVD+nKpiYmkLfLJ7aX4LEfkNNsdiBeJ+rF01I9YY4Pm1BA1CyxUVv3AElfvQO30xXz9cUBSFJU+kSTt2yv6d17qasHwcVdrfDGYzvXJFUbAErMLG9SQEnTvyHRXP0rEd89qdkklIQvJHqJoaJoxPG1+NNMoP0xNxO6NPPm40BLMABd78aRqP7DfFD8R9STQxU6ZISzq54QoELEj8ymOQsR+Zb4xkZvjGMnUqtMbR5PTFqG9NoJQ0hpEFBGDE1RxW9QlzTq3rukAjEesKPWdm0GEtZ0xjVHKuoam/J74xep8csur8arM/ErmNmkqN4xIGjDgATZd1kEYbb/ADkJsXyKNYpc38Rxn1Uy4eZAZ4w8KFlEUiiZXLmkXRLa1fAvEM/DwWUTCF8y0c2mb1T6heMLWsIdKiRQq1QJplG97aHpnTLSFvUEiFGHZ8rJIDRBsUu90B+mqC4zu1m5ZVS9Q6/m30yBYYAoOYG5mLKyGFwa0x79z0W/L5o455fojPWt5plR4gSXMatGq9rFEqiorcsdmB52xqsrloB8oRzGDGxJDlV3YhvffxV7n64+52CPMDRIsblRq0BjYPjcUQCCP3/edtvmp233VJkPhjQqaQqFldHKrZtrILaNmHuSRsii7Y4n/wALCI/xqcSAR86gQoGlgF3GrQpqzVc+/luiotmIslAHYBibscxFZNq51VzzRx7y+WnDqQ9pZ1DU3dovYa01ruKBMtc84SaJNekL4mk0qGJ71kglF9upVbTLS2flCo5FmtI9sXk0+kFmLDSNRvtsABiSmmyx3FLfAG14rerfD753p0xV3RnjYwIh0DyQX0fMZN9uAHG1i8S+kfCa/wABDTOJzApcszOHYqCQ8bkqQTzsD7EY3q6dO26cMnHqlaaSlKnRHq7lXuCvTXRYk6OdyGqxWJWUZtwY9IRmCrfqFlCkUvGgnY73dkedocOeLKojiZVdFZWAdlpwtBaKoCAAN3WjdDyfIyE0nzysq7sVXkCqFqumj5GoSccnbGWIt68XtVEBjYUcUu9seCf+eI2cy0cuzgUWOp0YL8h7I3PLXq+Xix9sR8jBDBIFjUI8n4jnQSWjANam20EHxwOKBOJqxkM5LtpYArYXSu90AeW43I9sVfLL9Z6IzyaQCkgUBXVPwfTBNRzMa9WMhQChLVzvdYsPh3qjyFrSQTodEoUWwrwZ3CxwxNQYJGLog84nCJMxGyyxaEZu2NwVt6LlrFE87jwVbc84ysUUi5iGT01Yy3CUEFjsUNGQkrorMFUrqNECgRe+M/zWf5vD9fy8upVbbcX2nUP6N5H1wxX9FzLstOkoNXboiD7DQxH+J++PuO85emLPDDDAMMMMAwwwwDDDDAMfCcRM31FEFswAvSW5VW9mI+XnzX+IxRZ/PMQ3rdoTSs6AntUnszUbc6Q25vgKb3TebTa/mz8ai9Qb5qC7klL1KK5YUdvocQZOtqSugWpKd38koqOQe66+08VjMdU6j6AYzOkbBxqYnSomQaoswAOUlUaHA4O2+5xQT9ckzA05SFhHKXVJJfwkAlALxgmyWSYBlIHivvm5yOd6kjaZ3qbPFTop2JePTqDmIlZoqYc1TpW5r2vFFPM0AYNK00FrEQ0gDCOTvgzEcrEaip7e43dnVQAxVR5TM5opI+YceoxciFBEFmjT0gxYhiLWwTY2PHgcsv8ABYKainMND1SWKurHSQHDaAVoVRAv98d99Rm9S3xE2b41hYMVe5ioYoiMSM1AwFlQCVSVQBfsPc455jrEsgkSPLuqOZYVaZxDQm0yKunuYMjajVfL7YlyfDEJaRV1I5Vd8vGbRgFvgFQDoBCkfmJqwK7gJH6hnTWDJ6jSLYAeqHqRkgwXv7obNkXWH7VL3VVMMzM6iXMiPVmG7YYgSsoT027pjupBJoL+YmsOmfDyP6Jkjkk1IyMZizhfTtUNGlWtgBp3tq4s6+1FaVUhjqBWjbEMS7UKAJ/NvzjxCWIuRVLfmo2o0mwpttm35F8fYYnb9Tt+q7JdFCqis3CCJ1jFDUO9WsVVCt9O9KduMT4jDbGPQWoIzAhhqWlVGF3e/wDhv4xDn+IMvG1NONQ9u4jfUVNDTXAB52xHynxJk7bTJo1MSe3SCT5uv6/viy4xZcYuGzVyMlOAi2W0WhLVQBG7EXwPr7YrEJgnKBCuWehrVqWOUngKNlVjQ8Ux9m2sYcwJATCyOQCFIckWa06gPc8+1fXHPLRF41SYLISGL12je1HYQNQIJG4A2uvbUaj3loFW9KBWLByF2+awSxOzUdWw9uMeZ8ykZBdgrNtwA7aQRdLZcbggCqvnFZ0VjCGglkMlfiBpGUl1GkOrAAgPFsWo7kg/m2s5IkZqYKzAFTYWQpdsGZjuAQOK8jEKipn9e0QsbWaOxBuwsIJNnchmUfTkY+5R5DIfUYaeaZFQlwQvYokY1RKkseSNsTQLGpBs3clAGmANPs3eGBFAe3jxGzM27WGCLpLBa1FyNQgSuHY7sdWwo2LsNJpP+FurokaZaciKWNdIDkLrQbK6k7MdNagCaNj2OJfV+trp9LLujzP2rRDBCQe96OwAs1ya29xTZHLqEAOly3eAO7sZtRUB9tA1AA80PriMWZJWTVQZqVPlUalJjIKraI1OjEUdSrXzb3uutNd11pxhzcYjUI5SMAKrNGKUJpVQxJIVhRPfR32xYdKy7pFGsjNKQTbkXZBLK+q+PAG/I++Of8IshdpIwu4KuC4Yx8DuWiCaHbfkkj3r5OjSR6my06owaipoA3sFbSAuogryhbcd3nGHPmcrSGX1EDN6oB1AFwY9mYAAopBB8KaBG/1x09K5C+osx1aY2YaaBUE0AeNIPFguffDJK2lTIAsmlA6x2dxf+sNF1F8eN8IC+oqwCoSdJDbmm1CiGNgiyQQtcCxjTWnSPOoRKVYt6dltia52FCz8pFCzjCzIZTlUVUYtM8hC6swKjTQbimYH84sA2eecazrs7AGKOy8h1bHRQ4pXFUxI8nyd+BjN9OIzE7ysVaGBfTV3RXS9WqR5NDa4SWFCVRVISTjN5umMubpvPhSIdxCQrWx9NZIWB2OloJB2e4N4YtekZcpGLYknfeQygf3XYAkVvZ98Md49UmonY5T5lErWyrZoWQLPsL5OOuIXUOmJMVL323QBoWa3ryRW3jfATNWPjNQJq/p7/TfGcb4YgRVQu4DUi7gHV3NswFgmyaBAJGO6/C0QLHVLbNqvXx3F9IFVps8V4H1ucpz8SR1KZvlykg/8ySJf/wAHfD1M4f8AV5dB7mV3P/CI1/545dM+G4oXV1aQlV0gM1iiSbO27dx7jZP/ADsM9nFjWyQONzwL4LEfKt7avGKS/UKSPNAEtNEoAvsgZjtv+aU3+2Mv8SdPnzISMZ3MIGZZEaL019VApLKhVAwlG50lqIHnerXPdQDai5dQtF1Fepl24Ey188R8kWOeRqAynW+ssGky8YDy7s4jNRxsB6iZ1HF+lv8ANGbs2RfLZyykZyzkWa5iPJR+o2YaVHu5Jn1CdBsYmBHZOougANVUfIXPZzP5mUD+GBhhUSei8o1SNBpGuHQA1IOV179o9t5HTuiyPO00jK+YYpOslXFpataohXtJqrqzp/KTeNI0SQlnEbOWcyIaDEM4IIUUCoAUCzzqAvHLdycbbky/T/g9y3qfNp9FoJJnLuEA70K1QC7EChdVwcaJenRKX3smX19LN6ekXpLbcpyd71bCyBifKWLKoUNIwKgEVfylpCQSUjHkck0Pa42WAEjNu3doD9o1USHJvetWqgPyxLX1sxkJjJ4SSzAUdIB1CyDGLLUq2Dsd+RzztiP1N5AJimlWEdow+chbJ5BHJO31P3x1g1BydQKELoogsVFEsSw4Fm9z821YTZQsVp2QAEaA2x1XbWQdVar4O6jje60y3xTmSZvTQsscYAQA7G1DF7HLnUNzvxiw+F2dwrsWYo+jUxs+myFipJ5AZQR9684nnpoOkMgdQQF1qdarRpS6NRCn3uhWOXUMwMpCz13AUkY2C6jVgWbJIssSSa8VWM61dsa1e6qXr/VEyrVl9Jdj3QgAwlXBJdq3SySe2gSdwecZfqPX3lcLmJGDk9sfyr/u1sw9jd7e+PJfljZY3ZPn/sn/ABxAzmSSSjIik+D5H2PjHK57vLlc93nwlewH/txj0BZ3F48QbD3rayb/APnHQNfB/wCoxhzSMpK0TBkJQ82Nv+/64/Q+gdQ/iYgX0lh2uALvyp+g+nvj82Te+aI/6Y33wlkTFCSQ3e2pVvSe0bDci9VH6UMdeneXXpW7WGbgaUD5gw7o200Q4AIcfpB1FSrbkWPO7pUisJGKhJQxWYBi2kjexq/KQQwoC9W++Pn8JHc4ViS4Pq6Xt15ICgXW5f8A5bjbGc+LshMskeZglcfwoRGjBI9VG1DSz8lwus21jv2okk9Y9EaTPlgh0KJWJ0gaf1BQHJJAACXdUDY4x9yeT9MAu1t+U6gBqY2yjbfUQNTfmJ2oAKKvpHWvUKppZWY6VYMzqSfDhyTRJ5FEXi6jjWQRuYx2EBRwUZTR80QCo2rlQfsnPLM55j7E8hdlKsoFNrsEE9p0ICPl+YEkXsfcYqviiBhC0iDS0ILrVm0FMQdtiHCuFBP+b+pxb5rL6kZO4AkAFDbUSCb1Dbcmxvt+2PjKpGjdgUK1qNtp2PJ39i1+3jDS+Y+JIG+Wxqo2p3XWNWptWw+nPjbHyLMkvujUF3YElSTp+XanBvZudjYF79p2AA1MFv5QfBo2KB79r2+mKqbrerV/Drf4WsStsgI30MGqjpIIsgdy+DhvRbItHk0adbgCwqksAXc2NJ2A32quT7YqMz1Wi6oyxCMASOxpEKmyu66VseSLNrtihn6r64uJGl9RUdmdisEZDLG7oQdUiqxIOjYAmydiLCLo0ssiSZljNMhbTEQBGs8Rtowg2ZZYjas1kUD9MTdvhndvhXTO2aYrBcUTn8SeRSqtI4UiNP8AWQxy2w9Q82APAxuug9I0emAjKkQIQMSJIqr8LUu00J5FnwOfy9eh9LTSpG8WkrHwQ+XcahE6kcISVHmh9Ti9y8IRQqigooD6Dgb43jhrl1ww1y9gYY+4Y26GGGGAq/iE0kbfpnh/+6RY/wDk5xaYq/iX/RpD+jS//Ayv/wDzixmfSCaJoXQFk17DycB4zWYCDerJpbNWxulvxdYymbzx1NI1ho71FlBeJW5jmjX/ADkHkOt1QO9E499X6hYaQFTHRVyylotPPpzxnvgaiR6lUPzDgYxfVsyMxMMvGzKiWCXbvDEf6HHmVJBjkFHuJoD7Ac88tOWeenLqXU5Zn9LK1GsVnWHBKgHTLHlpCR6kNUSGFLXihVt0voDQQKEZhGpJKRUryRNVSOCu8qi+0gggEVeLLo3TgAjFCK74oyGHpEdpUMeFNilIHFkEgnEjN5k60OvSGGyqNZcVuwdQSANe1gdyj3xiY+65Sb5rtB0+ZIYzEUzEICsnpkxOY6sHnS5991sePeEuYNl9hGqjUNLs4kUGwxYAkjSRufIsbjFl0zqZy5KOCYSSwKguYz5UqBqaOzsyg6SSDQGIXWpopZJHgdd4xqZgQuoE6dyRROkBiL2RR7Y1ZNbdLrW4uo4f4XLNIQPVZQBXhj2xxD+VSwH7nzig9AKY0UyMyLQWNSGa1UKzDyPm7iVHj7Ss51B8yYAQIw7AINQfuZWJcn5TpUNpXfuIsCgMXymHKIFUbtwo7ndvc+Sf5jsPJAxdbXUy/wCK05CUIzTSCGPzX4r8Actagn9IVrJO++KeXICy6RqZKKqZWJZEKks7sDZJA+VSABQFbk2RzLSyB3ZT8pVRbKoJPA8uQp7z9gK+auzcRIBkQ6KaM6SX0RldJarrUGJutyvjY4l/xm6VeX62qsCWm0n5mtfcmxFpqt7I553vHb4zkMmWGkg6WVrXhlYdri9wL2rkEEYpl6XMSQEO3lTa81842r642GRyimPSxDJoWIEfmosxI992IH2vzjE3ZYxN2WPzBRuQbA/548XuK3Hn/peNfmfhPuIR0v8ARq3GxobizsL498coPg2QldTqnjttje98bDzz7Y59lcfx5M6mXLsqxgsSaAA5/wCx5xaRfDoLBfWgV/06wT9trxYfEvSzl8uEhVtJJEjcswoEfKdlu9sZBOnSkaooZJAnc3pqLUDkqDQdq/Ld4duro7edN30r4QVDqlYtTAaUBokkc2Nxxfj640j5kMX0vZUjVVHRQJuqtr0kbf04OKPpHxHBmY0kR3UuQI0lHcGBK6ikZsqSwFnbYYu4YQpcxqo1MSxFkk7UaPO5N+P6k47yaemY6c4o0RyaVGckn2fUW0rbbhr7iAOT9cQ+oZRSJFY+n6hRy35PWHaAzEbhhQvwVF1Yv3mJYg8ZKK1y+mSu9SXqDGmrnu0kEjY7ViO/WHj9LUsUMet1cOwWlFaWGor51DYNZG2xvEtibntWZLprxyoxI0qwYrqUt2kNQVSSbIrbGkRWCKjlQX1l+4qabUx0VywJFn+uM5F8RRaoXM+p0EnqrBG7hvAsountOmydhf1x4aaVEUJlpHaH1WBkZYgSgDMpQF2simrbUdRsA1iTjwzNTwuoOoQRLEsWplKSFNN0dJLMKP5iQ1be/viH1X4gdUJYpl1aESK8jV32LTdTuRY+Ukc17cF6XmnPpmVIAjPEoy6dysYvXQ+tJZIYc0B98SemfCkTFiqajIqku5Mj+lPCVILMbOmRdVn3IGLrK+F1lVB1H+KzDp/CgtIZV7pUMcXrImtl7yHsgWKCitrO1cunZZpkjbqg0CRlb0lGmARTAxhwF2SZJSCS5ugfpj9P/wAkOSxLBSTDJqG/4sfa5rbZkVVv2JxM/wAkwhSCoIpwdW40SHWy/wB2/HjGph9dJ0+Gd6Z0qQ0DGoo6jsVUsbhzKih8jqFlX3J+mNF0zpgi31MzFVDE+Sg0hz/OVoE+dIxFi6WFGrJyemP0DvhP/wBOxo/3Cv1vEzIZmViVli0EfmVgyNf6Tsw+zKOeTjckjpJImgVj7j5eF4qvuGGGAYYYYCD16PVlp1HJicD76TWKvqGd9REA8hWAJeEsSLBjnHaWo7L581if8QZwxxPoGuQoxVAQGYKO4Jq2LAG6OPzz4d60H6ZFKyiKH09LKy/xMBCdtSItNliwW9u3uHJ2xMrwzldPvxX1Uq3prtmmYKsjAwTRLzqkKjRmIQLFg6TxRN49/Cfw6qDcN6eoNpdhKsjgbSrVBDwdgeavkYrfhvLNPIZWJR5apL9YRZfciIh91U83Yrt2xsMwQtRxmOMoNQZjtGp5dyfl3J2u233G5HCc3bzz9rt8zzK4USF1twQq/M1CwoAvXvv2nagbFYnZTokz00rCLzpTuYEiiNTWqD+VQfuccshmoYr9COSeQ7GTT6a1+lXYBVj+kYI28nHp+oZtwCHiiFmwI2kIA2+Z3QV9dJ8HHTj268e3vqXw+scbOmYlQqCbkf1EPmmVvBP6aPtisyUyGaGXMJY9MngyenKa3dasbBlDVQKnjVv0ky02YlEZkZ2W2JdV0RgmkcIlB3NHSGsjnaqPXrmSbLCJ1mlfuIZW0mwEYgrQAUggc2DdYX7Il+yOOajjaSVwumIhGA0EboS0kqjbQTqTu2J9OxdXjlkI3CrM7kaq7AoZnB+UOz6nLG70g9u43q8Ss10OWOFpnfWdNyQKo0aACCqUNWpVJo33HwLFRs1DII41icM3pMI2NDUaUAj+f09de+5xOUv+vB69GrBDIl2dVK7qpJ3uS/ryAQMWInVgASqkglTYZWBFalPDjfjkecfniIRtRGmhRH78/X9sa/pMIXLwCXT3TO666+QKVJ32otx98ZxytZxytWRyEfcWSMX7qvAH1HPne8Dmo/8AarWxoG6N2e72OwrwBWOeqEdyxFv5liJ/9LI+2J0MisoKEFTwRjTaJk0i1O0bgljZ3JI3LEAE9oJJOw2O/tj7KDpruQsuwUrQYg3R21EXqP2H9avq3VkdjHDGkrq2lpGICRmtRJcbsyqCxVePJG11zQtIobMyNKbNK1pHdUAYR8wUEMwbUdRVBviXJi5fFjJ16CFdDTGRlDalUeqQL+bSuo1dAAtsCLxFn+IXqo8rI1FtBdoo6YME2A1VRfQLHv7HHjLxqoEaDSFAXtA7aJIAA7dQNsfDP/LEcfZcqWBaloAgJfzaQQI13t9ibrc6n8v2Z3U3Vf1LPzOq6ospHuChp5GDEGijAoUbTorTR/FQcmsQ8z1PMxxJJ/FOzLL6MkOhFmaqZlicBmYi6og+5OO3VM2IqadfVMgJih1BW1glCXato+5yXPadS0BpFWfS+hS+ocxmDrzZer4EMyH1FjSthHLGQt87i+cSbqTdrM9L6S0xkeeWeIGL18vE0rH1QCSR6hAVzoA2TcBhxWNjH8MwJI8ccSanWZI3YaidarNDuf01IoPsmNLlejLIoDhWiEjSIrKDcUqkmNlbinYn/dX2x1g6CYKOVkIpVTRMWlUql6QGJ1p8zcEgX8uOs6cdselIpW6aZQzRqR6scmg1Q/8AERJJv9pIefFjGjh6UNTM/mT1APYmMRMp9wdzt9MfI+pMoUSwsjk6QFZXU9pYlWte0BT8wU/TBfiPLEX6q1yOdxvuBVkdp+/9ca1I3JjExMhGKIQWKIP1UaVN+4BrHdUA4AGK3/L8H+0HKjhty3y1tvvt9POPL/EeWA7pANrohgavTdEXV7Yu4u4tseJkJUgGiRV8/wCGK89eguvUW7o1ZqzW/sLFWfp74l5HOpMgeNtSnzv4++LuLuVUJ8LoCSZJDqBtSbFltZYA3R/Lftj6PhoDcSyXZIO2xNb1xfaN/P22xfYYmonbGePwsviWStOkD2BYOaPvY2J4s495f4aCMrCaVtL+pTNqtueeQL1bDbuP0xfYYah2wwwwxVMDhiH1SbTE57wK3KC2UfqA81zX084Ch6jm/UbTQe90j1aC6qb1xOa0zpuGS/HjnGC6iiytHlUBaPLjXM4QpJpLUmXmi2U03cfFAkBRudL1bqSLC7y+mylfUKk1FOBv62XkG8c1USl8/wDGc58PdOMhRJSDJLc8uppBJ3DYB/zaY3Sr86q33HHO74efqXfDVdBy7emskgPqOKsCiAQNytBQSVB2X9N3yZTBGlPajSLySm+gflDnbVqI87A/1xJzCXYqwVK7sQN6oEDm/fkf1x809xJB5BvYDYc2DZA+v0oYulk408oLIA8Ct7JXYEgtquyDt9sRoIkjQGiqbnuTcLuXDeFUhR4HjyRiTmWcIaXWwAIo6QWsexsDz9tsR826syJIdIIEk1sSBGhvTttbPpTjuGrmsFXvRoRBAZJaRmuSUnYLtwT7KoC/7uM31zMNOrybqdP4SaSToFyb/oaQxjngKoO5rFjm53zBDMrCIEFYjsWP+0kB8DkJ4qzvQXhl8yG+R2aiAzUK07tZ4ABA02BfGNW+otvpqhIGj1DcMtj7EXjI9N0mCJW3GiOtqq1FU3uCpNjcbYn9DzYTLzRahqgViu9/gtqaJvqukab90OIEWUBjiVtgsQUCxbdo1bEdrDSKYGxZ4wt8Lld6df4S2vVGxXYl4kdt99yKN0RzvjqkW4Yn1GOxYkbKLOwGwFjgf+mOgYk+FJpq2v6gjj2FgnHCaUroKRswYhSPlCjc2V3o/t9xiMuySE0RpZWN2DVLVgjnVvXHveKPrc+lmhjJUMBJMQ1FVPaFT2eQqRfhQzeMXug3YCk7AeKXaxe9+T48ffFJPnFjzUiSjaRUeNjXKAqVAPJUjVXjVZrnGamXhC6f04gDSFjiFmwQoNb0oPA7QSTdBEG+lrsnysaDXK+kKQASfTVV2BIZjx3fNdnfeycTFkU7iQ0xBA9geAP7zce42G2I2dzaJG2oq5ILMl6QUNK71yU1WdW/PNb4SSJJI+wzxpFrjVSES/w+8kCwwU7AntHngcAVjPdW6yAgOn+JdgJMtHGCZK/M0gjXtTizZ1EEg1VUY6QmXzjJ0/8A0iWQNGlj0owQWKSAjsPFIps6d9u3F/8ADeVGVPq5jszDnUuZlYBWlA0SZWRx8i2tgMorkatIJnm8Jruup4S+kdN9J5ZpyZ8wVLysAzLNk5ALWJePw2A7Rvt/OMbTpHTqAZzqNBbuw6KbikIr5wDz7/0r30rpwTfhfmRDR9LUO9FYHdCd64HjYAC0GOuOOnbHHRhhhjTbxJCpIJAJF1fi9j/hiIOjw1XpJVVx4HG/irOJ2GAyGZzUEUrKcqe2QFXYGjuSzglTSoTXsCRxjpkczFOyKcmNMg+YrY0VqG+ncAjSRtRqrvGqK4ViaZ7UNulQmvwk23+Uc7n29zeJGWy6ooVAFUcAY64YrRhhhgGGGGAYYYYAcUGfk9RtSozhSVWWBxrRuGVkYixYG3cDtY2vF3OW0nQAW8Amh/UgGv2xkusS63OuDKtIByGeZx/upGpA+rMoxKmVZD4qjuWGBiVWaT1Ji0T5cMkQ9QmRGHpk7C5E0n3BGNB8OK+mQswUMwC9/qUbJK0QKotQ8kVxQxk+oGOPMRz7aNLxyUA6qJFKmQIGYEKSNVO23Nedb0vMGGkbeNm/Da9RayFBUC7TfVqJJ7vuF4T+nmn9Lgx7tSruQTvzwCTtyKFfbxjjlw9sWdXUtQAoaRZu/c7gEfy/XHyOJWf1UIclSAdQq9lNUPJUA7mq43OO7Gru607kVS0PpvZs/t4x0dH02K1Gu7YDYEHYA35+1cYj/wAGnqCRkX1dAUPd793aAT41E3X5secrCIkoXoC2bvUWNEnUKBFewG+Pc+VViocHtNJ3MdWwJ1V/c8/p+uATEC2OnbQtm0tr239u4UNxdjHKPOg6giO4YtTKqgbAXpsgyb+QDziJ1bPBlcC9KOiyEURoL6XBF9vm73rfg4zHV8w7SMs4GpW073sLoKoFAIK2ocHyd8Zyy0xllpqM7C8g1QP36Wjb1O1QrAKyOgFg7axtsV9mxYeppjBA9SgAune1IA1fbzte3F4quhTHVFYotEysf1LEwVHN8miRf0xbKPOxvsJQVVE+dVgDcfc/tY1HtGYgFho7QTuCQeSvFV9f/nGVbqOaXM68uRNknvWWBLQsAGtNJ1SIQwOncjuG2nGnhEnqOWoR8KNjv+rjYe4JO/FDn36qhlQsuo2yjjYckDzVjcYsqyubZkkoYlDq9HWD26dqIIu9jY+3OHU8tE8bCdVMY7jq8VvqB5BHuN8Uv8YylZMqhaKXUWjIK/ieWQEUjH5iCQrDcUbJpJfiNJNEkIfNTxxsZFUChGNX+ebZUID9yqDfsKFZtS5RNzfTogrqskyxmJnDvM9Wb1amZbH6SS13sRXNdlM3LmvSjyKtFURuUs34hj+dIGawXGtxqY/m+l4lL8OSynTnZBpRlURRE+lH6ouGbfeUepaHVfk8DGryWUZ6aJFQ6vVofLHmYj6c0Z22WRbFgeGPnEmNrMw2q+hdEjhj0R2QSpdhuzK7a8vm6/XGxKt/dY+AMbTIZLl5FAdwPUUUVLrtrH1IoX7Ae2OuU6ekdECyC1E7lQ51MoP6b8fQYl47Sad8cZGc6tEmUCvCzRF30CNQHjZyCQDGxAS65QruReJn9ooASupiwLKQEY7r83iqF1fGLSWFW2YA/cXzsecRM5DFGjSGNPw1ZvlHGncDbyABhyt2jf2kg2tiLqrVhZO4G452qvfbnBPiXLGqkG9VzvdVXv8AMPtv7HECDPykt/4MAtRJIIDEMFUk6OKN77jSdq3xejIRmiY0uq+UftxxhzUltc+j9TTMRiSO9JJA+tGrFcjE3HmOMKKUAD2ArHrFaMMMMAwwwwDDDDAMMMMAwwwwFD8RSkkJoVxWoqYpJPoPlpP6MwxQs7Op7qiA3VRHS+5LD8BKP6jIfYXja5rJpIAJEVwDYDCxfvRxxfpiM+p+/SbRWA0pQrtWqvnc774lm2bjtjMxlXKaIwEWbbtsvNxds3fIK/OxRQPDAgYpct8MzwqTlJQVZjF6LgmOV22k9KqaJFAa3HzEMQoAAP6HN09/xWv8SUhNQ/JCDwpP5q1H+83sMcc1lWXV6S6RHGIYdtlL0C/91QE/4Wxi4SsXpyvzzMZ8x202XmiBQxh0/Hj9OOS5n1LUoDeWP383iwyvXoy6j+MRQZVJWQlGEarsumRRRbtsf1vFrO5n1w5W9LFcustfhpHENT0eZSSHU6dtgCQcQOgfBg0Fs4wzeYnzGl5ZBY9KI7hVPyqfS0mubHjGey/Wfx31U/JZ2clAVDqxYkrRoAdoDISvzcA7kEexx8yvVjUVxaRIjyNpvbTZsAqCQaG5o2y7e0T+w+UeUFIvTV8w9+mzRgQxxlCO0j/WgG/5jiLD8Jj0gVmzQYw6x+O/zyvphsX4UG/fD9k1kvIc6ZDDcezhidywFBhamqZSB5rZloYzXVMsrRqWQ6X1BX+ZowAKpiAZIgD3Id1COVOwxPj+DE9UA5jNspzDILnb5EhLHgDcSKf2rEPLfBcMvo+o8zh0y5OqVjbyCRpCbPlVWvbEsyvpLMr6XfSIXQoJQoaLKxqKO27P582EX98RYuukiAzPHFq1eoCygAj5T3kOLoVt5P0xjOt/BBHpPlrZdCiVGJa1cPpdQGBMg9IgAbElRW1Y2OQ+GcoGVo4YjG0sbA6Qbinh9MCyNx6hJGLrL0usvSDD8VxqIQ2YEsodwyREyMVvahEuljpFAGq1XypxHyGamZIRlMswCsNEuYYRqBMT6bGOMksD7+5+uNVken6RA6ruqwg0PzRO0Lm12J0yn9sS+n9Gf0gh2/C0WbFNFKWjNc1uT9gMJhb5Oy3zWOT4ekkjVs1KTGIxP/Dxr6UVCT8eNlXdyAR55ONHlvh4wvqykaq8UjxMp7Uky0g9QA15W1UNRI00bGNRF0mMXYLWzmjuAJN3Wv0n2xOAoY6TCR1x6cjO9DyiSRqratUUZy8kbVq02NAk/mAUEMpo6iQSDeNCqAcYgdR6frIkjb05lFK9WCOdDi+9D7cjkEHfE6Mmhqq63ri/NfTGtN6e8MMMAwwwwHysfcMMAwwwwDDDDAMMMMAwwwwDDDDAMMMMAxHOej1MutdS/ML4459vmH74kYzHXIcojyCQOWlAd1WzrIDaLHF9rAf3RfGJUrQHNpwXW/7w8c4rGyXrb5mRWTkRIajrnv8AMu3vS/y+cUsT5EJ+dSe7YEnU5Vjvp7iulbu/PO+Psn+TlFnUAAP10QiltQ97RiSRyCLxO5O5rIpU2ClfIABHjkAfTHpMuoqlA03X0vc/vjPdDymUMwMRdpI112xP+sBFn3Yj33/c402LLtZUNenIF0iwAhjG/wCU8/1JA3x7XIoDYHlT/wAIpRXgD298ScMVUFenClsmwXNjbdydR+/ccIelopUi+0IBZ/QGVTX2Y4nYYGlevR4hVKdtHk/6pi6fsWP3xWrko8o4pB/DOVHF+lIGtD/5ZZif5WN8MdOiOM+/xFAylZVIRkshgHBRhfcFvamGx/UPricROIvwBj7WM9kevZeNAnqSEICLcEkBWrSTW5UFRZ3Io2dziR/afLaiuvcCz2tsBQ9v5gfteG4d0XOGIXTupxzF/TN6Dpbat6vY+ecTcVVL1Dpczy+pHII6AArexYvUCPYEc+Qdq3ixdMztnVmAPkqiT8uoHahyNJI4JJ8CjpMMTSdrPt0rNUKzO4B5vckUSTyK2I9jf2x5/wAkZvb/AMUR8t0NV6V0tz8uqyduCB9caLDDR2xB6Rl5USppPUcsTY4APCi96xOwwxVMMMMAwwwwDDDDAMMMMAwwwwDDDDAMMMMAxwnyyMbZFY1W4B2PI38H2wwwHlcnGNxGl++keNh48A1j0uWQCgi1d1pFWeTXvucMMVSHLohOhFW+aUC62F1zjvhhiIYYYYBhhhgBxEmyETimjQitPyjgjSR9iBX2wwwUOQiqvSjrYVoXgcDjgYSZCIrpMaFTsQVFVsOK9gP2GGGFNR2y+XVNkVVvc0ALPvt5x1wwwKYYYYIYYYYBhhhgGGGGAYYYYBhhhgGGGGAYYYYBhhhgGGGGA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8197" name="Picture 8" descr="http://festival.1september.ru/articles/569124/img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13" y="2963863"/>
            <a:ext cx="6072187" cy="389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ukrapk.com/photos/articles/2012/05/90691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614863" cy="324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4" descr="http://biokem.ru/wp-content/uploads/2010/11/%D1%84%D0%BB%D0%BE%D1%8D%D0%BC%D0%B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098550"/>
            <a:ext cx="4572000" cy="575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троение ядра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642938" y="257175"/>
            <a:ext cx="8037512" cy="64293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</TotalTime>
  <Words>1036</Words>
  <Application>Microsoft Office PowerPoint</Application>
  <PresentationFormat>Экран (4:3)</PresentationFormat>
  <Paragraphs>197</Paragraphs>
  <Slides>39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3" baseType="lpstr">
      <vt:lpstr>Arial</vt:lpstr>
      <vt:lpstr>Calibri</vt:lpstr>
      <vt:lpstr>Times New Roman</vt:lpstr>
      <vt:lpstr>Тема Office</vt:lpstr>
      <vt:lpstr>Слайд 1</vt:lpstr>
      <vt:lpstr>Слайд 2</vt:lpstr>
      <vt:lpstr>Строение и функции ядра. </vt:lpstr>
      <vt:lpstr>Слайд 4</vt:lpstr>
      <vt:lpstr>Слайд 5</vt:lpstr>
      <vt:lpstr>Слайд 6</vt:lpstr>
      <vt:lpstr>Слайд 7</vt:lpstr>
      <vt:lpstr>Слайд 8</vt:lpstr>
      <vt:lpstr>Слайд 9</vt:lpstr>
      <vt:lpstr>Функции ядра </vt:lpstr>
      <vt:lpstr>Слайд 11</vt:lpstr>
      <vt:lpstr>Слайд 12</vt:lpstr>
      <vt:lpstr>Слайд 13</vt:lpstr>
      <vt:lpstr>Ядерная мембрана.</vt:lpstr>
      <vt:lpstr>Поры </vt:lpstr>
      <vt:lpstr>Поровый комплекс</vt:lpstr>
      <vt:lpstr>Слайд 17</vt:lpstr>
      <vt:lpstr> Содержимое ядра  </vt:lpstr>
      <vt:lpstr>Слайд 19</vt:lpstr>
      <vt:lpstr>Слайд 20</vt:lpstr>
      <vt:lpstr>Содержимое ядра.</vt:lpstr>
      <vt:lpstr>Ядрышко </vt:lpstr>
      <vt:lpstr>Слайд 23</vt:lpstr>
      <vt:lpstr>Подводим итог</vt:lpstr>
      <vt:lpstr>Слайд 25</vt:lpstr>
      <vt:lpstr>Роль ядра </vt:lpstr>
      <vt:lpstr>Тесты.</vt:lpstr>
      <vt:lpstr>Слайд 28</vt:lpstr>
      <vt:lpstr>Слайд 29</vt:lpstr>
      <vt:lpstr>Слайд 30</vt:lpstr>
      <vt:lpstr>Слайд 31</vt:lpstr>
      <vt:lpstr>Слайд 32</vt:lpstr>
      <vt:lpstr>Слайд 33</vt:lpstr>
      <vt:lpstr>Выбрать три ответа. </vt:lpstr>
      <vt:lpstr>Слайд 35</vt:lpstr>
      <vt:lpstr>Слайд 36</vt:lpstr>
      <vt:lpstr> Дать ответ на вопрос. </vt:lpstr>
      <vt:lpstr>Слайд 38</vt:lpstr>
      <vt:lpstr>Слайд 39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Ядро</dc:title>
  <dc:creator>Зина</dc:creator>
  <cp:lastModifiedBy>Зина</cp:lastModifiedBy>
  <cp:revision>152</cp:revision>
  <dcterms:created xsi:type="dcterms:W3CDTF">2011-11-27T18:00:03Z</dcterms:created>
  <dcterms:modified xsi:type="dcterms:W3CDTF">2014-01-12T11:39:20Z</dcterms:modified>
</cp:coreProperties>
</file>