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7"/>
  </p:notesMasterIdLst>
  <p:sldIdLst>
    <p:sldId id="34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05" r:id="rId19"/>
    <p:sldId id="299" r:id="rId20"/>
    <p:sldId id="284" r:id="rId21"/>
    <p:sldId id="318" r:id="rId22"/>
    <p:sldId id="311" r:id="rId23"/>
    <p:sldId id="298" r:id="rId24"/>
    <p:sldId id="297" r:id="rId25"/>
    <p:sldId id="312" r:id="rId26"/>
    <p:sldId id="302" r:id="rId27"/>
    <p:sldId id="303" r:id="rId28"/>
    <p:sldId id="313" r:id="rId29"/>
    <p:sldId id="288" r:id="rId30"/>
    <p:sldId id="329" r:id="rId31"/>
    <p:sldId id="330" r:id="rId32"/>
    <p:sldId id="287" r:id="rId33"/>
    <p:sldId id="306" r:id="rId34"/>
    <p:sldId id="316" r:id="rId35"/>
    <p:sldId id="331" r:id="rId36"/>
    <p:sldId id="321" r:id="rId37"/>
    <p:sldId id="292" r:id="rId38"/>
    <p:sldId id="328" r:id="rId39"/>
    <p:sldId id="289" r:id="rId40"/>
    <p:sldId id="332" r:id="rId41"/>
    <p:sldId id="333" r:id="rId42"/>
    <p:sldId id="345" r:id="rId43"/>
    <p:sldId id="344" r:id="rId44"/>
    <p:sldId id="343" r:id="rId45"/>
    <p:sldId id="342" r:id="rId46"/>
    <p:sldId id="341" r:id="rId47"/>
    <p:sldId id="340" r:id="rId48"/>
    <p:sldId id="339" r:id="rId49"/>
    <p:sldId id="338" r:id="rId50"/>
    <p:sldId id="337" r:id="rId51"/>
    <p:sldId id="336" r:id="rId52"/>
    <p:sldId id="335" r:id="rId53"/>
    <p:sldId id="334" r:id="rId54"/>
    <p:sldId id="325" r:id="rId55"/>
    <p:sldId id="326" r:id="rId5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FF"/>
    <a:srgbClr val="5A064E"/>
    <a:srgbClr val="3E0CF4"/>
    <a:srgbClr val="43BD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4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8DACA5-AA29-4FE8-B318-AAE11E47CD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4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6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6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46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2C8E06-4121-4F32-93F6-3FB31023A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A57E7-58D1-48C6-AD7A-2AC018902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F701C-089C-4C8C-9AE7-9747BFB5D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314A4-1926-4B38-89DC-D9899D6A9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F265-276E-43FA-BEDA-E93D58755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10589-CCEC-43E6-BE7D-805FEFA53F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EA18-27AF-4B0C-8231-AE4F990782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12143-15BA-44B8-8B2B-12F2D4C3B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3192-B480-4D5E-9CBB-2CE99654F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93A7-0F1D-4E55-8867-AFC7A4F2C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FE14E-DFD1-4955-9387-6E2DED9F2B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36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913288-94EC-4869-8A3D-FB1C6EB24E9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Рисунок 2" descr="890f2ebadd4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83534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9. Кто совершал набеги на Древнюю Русь?</a:t>
            </a:r>
          </a:p>
        </p:txBody>
      </p:sp>
      <p:graphicFrame>
        <p:nvGraphicFramePr>
          <p:cNvPr id="164058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10. Что брали для сооружения частокола? </a:t>
            </a:r>
          </a:p>
        </p:txBody>
      </p:sp>
      <p:graphicFrame>
        <p:nvGraphicFramePr>
          <p:cNvPr id="165082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11. Писчий материал из телячьей кожи? </a:t>
            </a:r>
          </a:p>
        </p:txBody>
      </p:sp>
      <p:graphicFrame>
        <p:nvGraphicFramePr>
          <p:cNvPr id="166106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12. Запись важнейших событий. </a:t>
            </a:r>
          </a:p>
        </p:txBody>
      </p:sp>
      <p:graphicFrame>
        <p:nvGraphicFramePr>
          <p:cNvPr id="167130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13. Как называли добрых молодцев, служивших на заставах?</a:t>
            </a:r>
          </a:p>
        </p:txBody>
      </p:sp>
      <p:graphicFrame>
        <p:nvGraphicFramePr>
          <p:cNvPr id="168154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14. Кто были советниками и помощниками князя? </a:t>
            </a:r>
          </a:p>
        </p:txBody>
      </p:sp>
      <p:graphicFrame>
        <p:nvGraphicFramePr>
          <p:cNvPr id="169178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0" i="1">
                <a:solidFill>
                  <a:srgbClr val="00B050"/>
                </a:solidFill>
              </a:rPr>
              <a:t>Теперь в клетках по горизонтали вы можете прочитать тему урока.</a:t>
            </a:r>
          </a:p>
        </p:txBody>
      </p:sp>
      <p:graphicFrame>
        <p:nvGraphicFramePr>
          <p:cNvPr id="170202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0" i="1">
                <a:solidFill>
                  <a:srgbClr val="00B050"/>
                </a:solidFill>
              </a:rPr>
              <a:t>Сегодня мы начнем знакомиться с героическими страницами истории Отечества и тема нашего урока «Нашествие Батыя».</a:t>
            </a:r>
          </a:p>
        </p:txBody>
      </p:sp>
      <p:graphicFrame>
        <p:nvGraphicFramePr>
          <p:cNvPr id="171226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5" descr="Resize of Ландшафты Аз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Freeform 6"/>
          <p:cNvSpPr>
            <a:spLocks/>
          </p:cNvSpPr>
          <p:nvPr/>
        </p:nvSpPr>
        <p:spPr bwMode="auto">
          <a:xfrm>
            <a:off x="107950" y="1916113"/>
            <a:ext cx="8978900" cy="4787900"/>
          </a:xfrm>
          <a:custGeom>
            <a:avLst/>
            <a:gdLst>
              <a:gd name="T0" fmla="*/ 2147483647 w 5656"/>
              <a:gd name="T1" fmla="*/ 2147483647 h 3016"/>
              <a:gd name="T2" fmla="*/ 2147483647 w 5656"/>
              <a:gd name="T3" fmla="*/ 2147483647 h 3016"/>
              <a:gd name="T4" fmla="*/ 2147483647 w 5656"/>
              <a:gd name="T5" fmla="*/ 2147483647 h 3016"/>
              <a:gd name="T6" fmla="*/ 2147483647 w 5656"/>
              <a:gd name="T7" fmla="*/ 2147483647 h 3016"/>
              <a:gd name="T8" fmla="*/ 2147483647 w 5656"/>
              <a:gd name="T9" fmla="*/ 2147483647 h 3016"/>
              <a:gd name="T10" fmla="*/ 2147483647 w 5656"/>
              <a:gd name="T11" fmla="*/ 2147483647 h 3016"/>
              <a:gd name="T12" fmla="*/ 2147483647 w 5656"/>
              <a:gd name="T13" fmla="*/ 2147483647 h 3016"/>
              <a:gd name="T14" fmla="*/ 2147483647 w 5656"/>
              <a:gd name="T15" fmla="*/ 2147483647 h 3016"/>
              <a:gd name="T16" fmla="*/ 2147483647 w 5656"/>
              <a:gd name="T17" fmla="*/ 2147483647 h 3016"/>
              <a:gd name="T18" fmla="*/ 2147483647 w 5656"/>
              <a:gd name="T19" fmla="*/ 2147483647 h 3016"/>
              <a:gd name="T20" fmla="*/ 2147483647 w 5656"/>
              <a:gd name="T21" fmla="*/ 2147483647 h 3016"/>
              <a:gd name="T22" fmla="*/ 2147483647 w 5656"/>
              <a:gd name="T23" fmla="*/ 2147483647 h 3016"/>
              <a:gd name="T24" fmla="*/ 2147483647 w 5656"/>
              <a:gd name="T25" fmla="*/ 2147483647 h 3016"/>
              <a:gd name="T26" fmla="*/ 2147483647 w 5656"/>
              <a:gd name="T27" fmla="*/ 2147483647 h 3016"/>
              <a:gd name="T28" fmla="*/ 2147483647 w 5656"/>
              <a:gd name="T29" fmla="*/ 2147483647 h 3016"/>
              <a:gd name="T30" fmla="*/ 2147483647 w 5656"/>
              <a:gd name="T31" fmla="*/ 2147483647 h 3016"/>
              <a:gd name="T32" fmla="*/ 2147483647 w 5656"/>
              <a:gd name="T33" fmla="*/ 2147483647 h 3016"/>
              <a:gd name="T34" fmla="*/ 2147483647 w 5656"/>
              <a:gd name="T35" fmla="*/ 2147483647 h 3016"/>
              <a:gd name="T36" fmla="*/ 2147483647 w 5656"/>
              <a:gd name="T37" fmla="*/ 2147483647 h 3016"/>
              <a:gd name="T38" fmla="*/ 2147483647 w 5656"/>
              <a:gd name="T39" fmla="*/ 2147483647 h 3016"/>
              <a:gd name="T40" fmla="*/ 2147483647 w 5656"/>
              <a:gd name="T41" fmla="*/ 2147483647 h 3016"/>
              <a:gd name="T42" fmla="*/ 2147483647 w 5656"/>
              <a:gd name="T43" fmla="*/ 2147483647 h 3016"/>
              <a:gd name="T44" fmla="*/ 2147483647 w 5656"/>
              <a:gd name="T45" fmla="*/ 2147483647 h 3016"/>
              <a:gd name="T46" fmla="*/ 2147483647 w 5656"/>
              <a:gd name="T47" fmla="*/ 2147483647 h 3016"/>
              <a:gd name="T48" fmla="*/ 2147483647 w 5656"/>
              <a:gd name="T49" fmla="*/ 2147483647 h 3016"/>
              <a:gd name="T50" fmla="*/ 2147483647 w 5656"/>
              <a:gd name="T51" fmla="*/ 2147483647 h 3016"/>
              <a:gd name="T52" fmla="*/ 2147483647 w 5656"/>
              <a:gd name="T53" fmla="*/ 2147483647 h 3016"/>
              <a:gd name="T54" fmla="*/ 2147483647 w 5656"/>
              <a:gd name="T55" fmla="*/ 2147483647 h 3016"/>
              <a:gd name="T56" fmla="*/ 2147483647 w 5656"/>
              <a:gd name="T57" fmla="*/ 2147483647 h 3016"/>
              <a:gd name="T58" fmla="*/ 2147483647 w 5656"/>
              <a:gd name="T59" fmla="*/ 2147483647 h 3016"/>
              <a:gd name="T60" fmla="*/ 2147483647 w 5656"/>
              <a:gd name="T61" fmla="*/ 2147483647 h 3016"/>
              <a:gd name="T62" fmla="*/ 2147483647 w 5656"/>
              <a:gd name="T63" fmla="*/ 2147483647 h 3016"/>
              <a:gd name="T64" fmla="*/ 2147483647 w 5656"/>
              <a:gd name="T65" fmla="*/ 2147483647 h 3016"/>
              <a:gd name="T66" fmla="*/ 2147483647 w 5656"/>
              <a:gd name="T67" fmla="*/ 2147483647 h 3016"/>
              <a:gd name="T68" fmla="*/ 2147483647 w 5656"/>
              <a:gd name="T69" fmla="*/ 2147483647 h 3016"/>
              <a:gd name="T70" fmla="*/ 2147483647 w 5656"/>
              <a:gd name="T71" fmla="*/ 2147483647 h 3016"/>
              <a:gd name="T72" fmla="*/ 2147483647 w 5656"/>
              <a:gd name="T73" fmla="*/ 2147483647 h 3016"/>
              <a:gd name="T74" fmla="*/ 2147483647 w 5656"/>
              <a:gd name="T75" fmla="*/ 2147483647 h 3016"/>
              <a:gd name="T76" fmla="*/ 2147483647 w 5656"/>
              <a:gd name="T77" fmla="*/ 2147483647 h 3016"/>
              <a:gd name="T78" fmla="*/ 2147483647 w 5656"/>
              <a:gd name="T79" fmla="*/ 2147483647 h 3016"/>
              <a:gd name="T80" fmla="*/ 2147483647 w 5656"/>
              <a:gd name="T81" fmla="*/ 2147483647 h 3016"/>
              <a:gd name="T82" fmla="*/ 2147483647 w 5656"/>
              <a:gd name="T83" fmla="*/ 2147483647 h 3016"/>
              <a:gd name="T84" fmla="*/ 2147483647 w 5656"/>
              <a:gd name="T85" fmla="*/ 2147483647 h 3016"/>
              <a:gd name="T86" fmla="*/ 2147483647 w 5656"/>
              <a:gd name="T87" fmla="*/ 2147483647 h 3016"/>
              <a:gd name="T88" fmla="*/ 2147483647 w 5656"/>
              <a:gd name="T89" fmla="*/ 2147483647 h 3016"/>
              <a:gd name="T90" fmla="*/ 2147483647 w 5656"/>
              <a:gd name="T91" fmla="*/ 2147483647 h 3016"/>
              <a:gd name="T92" fmla="*/ 2147483647 w 5656"/>
              <a:gd name="T93" fmla="*/ 2147483647 h 3016"/>
              <a:gd name="T94" fmla="*/ 2147483647 w 5656"/>
              <a:gd name="T95" fmla="*/ 2147483647 h 3016"/>
              <a:gd name="T96" fmla="*/ 2147483647 w 5656"/>
              <a:gd name="T97" fmla="*/ 2147483647 h 3016"/>
              <a:gd name="T98" fmla="*/ 2147483647 w 5656"/>
              <a:gd name="T99" fmla="*/ 2147483647 h 3016"/>
              <a:gd name="T100" fmla="*/ 2147483647 w 5656"/>
              <a:gd name="T101" fmla="*/ 2147483647 h 3016"/>
              <a:gd name="T102" fmla="*/ 2147483647 w 5656"/>
              <a:gd name="T103" fmla="*/ 2147483647 h 3016"/>
              <a:gd name="T104" fmla="*/ 2147483647 w 5656"/>
              <a:gd name="T105" fmla="*/ 2147483647 h 30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56"/>
              <a:gd name="T160" fmla="*/ 0 h 3016"/>
              <a:gd name="T161" fmla="*/ 5656 w 5656"/>
              <a:gd name="T162" fmla="*/ 3016 h 30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56" h="3016">
                <a:moveTo>
                  <a:pt x="1493" y="192"/>
                </a:moveTo>
                <a:cubicBezTo>
                  <a:pt x="1507" y="197"/>
                  <a:pt x="1522" y="198"/>
                  <a:pt x="1534" y="206"/>
                </a:cubicBezTo>
                <a:cubicBezTo>
                  <a:pt x="1550" y="217"/>
                  <a:pt x="1556" y="242"/>
                  <a:pt x="1575" y="247"/>
                </a:cubicBezTo>
                <a:cubicBezTo>
                  <a:pt x="1633" y="261"/>
                  <a:pt x="1694" y="256"/>
                  <a:pt x="1753" y="261"/>
                </a:cubicBezTo>
                <a:cubicBezTo>
                  <a:pt x="1793" y="275"/>
                  <a:pt x="1818" y="291"/>
                  <a:pt x="1863" y="261"/>
                </a:cubicBezTo>
                <a:cubicBezTo>
                  <a:pt x="1906" y="233"/>
                  <a:pt x="1845" y="208"/>
                  <a:pt x="1904" y="192"/>
                </a:cubicBezTo>
                <a:cubicBezTo>
                  <a:pt x="1944" y="181"/>
                  <a:pt x="1987" y="183"/>
                  <a:pt x="2028" y="179"/>
                </a:cubicBezTo>
                <a:cubicBezTo>
                  <a:pt x="2032" y="165"/>
                  <a:pt x="2031" y="147"/>
                  <a:pt x="2041" y="137"/>
                </a:cubicBezTo>
                <a:cubicBezTo>
                  <a:pt x="2051" y="127"/>
                  <a:pt x="2068" y="126"/>
                  <a:pt x="2082" y="124"/>
                </a:cubicBezTo>
                <a:cubicBezTo>
                  <a:pt x="2123" y="117"/>
                  <a:pt x="2165" y="115"/>
                  <a:pt x="2206" y="110"/>
                </a:cubicBezTo>
                <a:cubicBezTo>
                  <a:pt x="2272" y="10"/>
                  <a:pt x="2183" y="122"/>
                  <a:pt x="2384" y="55"/>
                </a:cubicBezTo>
                <a:cubicBezTo>
                  <a:pt x="2398" y="50"/>
                  <a:pt x="2388" y="24"/>
                  <a:pt x="2398" y="14"/>
                </a:cubicBezTo>
                <a:cubicBezTo>
                  <a:pt x="2408" y="4"/>
                  <a:pt x="2425" y="5"/>
                  <a:pt x="2439" y="0"/>
                </a:cubicBezTo>
                <a:cubicBezTo>
                  <a:pt x="2447" y="1"/>
                  <a:pt x="2549" y="15"/>
                  <a:pt x="2562" y="28"/>
                </a:cubicBezTo>
                <a:cubicBezTo>
                  <a:pt x="2635" y="101"/>
                  <a:pt x="2508" y="46"/>
                  <a:pt x="2617" y="83"/>
                </a:cubicBezTo>
                <a:cubicBezTo>
                  <a:pt x="2679" y="174"/>
                  <a:pt x="2759" y="142"/>
                  <a:pt x="2878" y="151"/>
                </a:cubicBezTo>
                <a:cubicBezTo>
                  <a:pt x="2955" y="204"/>
                  <a:pt x="2981" y="195"/>
                  <a:pt x="3070" y="165"/>
                </a:cubicBezTo>
                <a:cubicBezTo>
                  <a:pt x="3111" y="170"/>
                  <a:pt x="3197" y="161"/>
                  <a:pt x="3234" y="206"/>
                </a:cubicBezTo>
                <a:cubicBezTo>
                  <a:pt x="3266" y="245"/>
                  <a:pt x="3225" y="250"/>
                  <a:pt x="3276" y="275"/>
                </a:cubicBezTo>
                <a:cubicBezTo>
                  <a:pt x="3302" y="288"/>
                  <a:pt x="3331" y="293"/>
                  <a:pt x="3358" y="302"/>
                </a:cubicBezTo>
                <a:cubicBezTo>
                  <a:pt x="3372" y="307"/>
                  <a:pt x="3399" y="316"/>
                  <a:pt x="3399" y="316"/>
                </a:cubicBezTo>
                <a:cubicBezTo>
                  <a:pt x="3404" y="302"/>
                  <a:pt x="3405" y="287"/>
                  <a:pt x="3413" y="275"/>
                </a:cubicBezTo>
                <a:cubicBezTo>
                  <a:pt x="3469" y="197"/>
                  <a:pt x="3478" y="219"/>
                  <a:pt x="3577" y="206"/>
                </a:cubicBezTo>
                <a:cubicBezTo>
                  <a:pt x="3591" y="201"/>
                  <a:pt x="3608" y="202"/>
                  <a:pt x="3618" y="192"/>
                </a:cubicBezTo>
                <a:cubicBezTo>
                  <a:pt x="3628" y="182"/>
                  <a:pt x="3618" y="155"/>
                  <a:pt x="3632" y="151"/>
                </a:cubicBezTo>
                <a:cubicBezTo>
                  <a:pt x="3674" y="139"/>
                  <a:pt x="3767" y="178"/>
                  <a:pt x="3810" y="192"/>
                </a:cubicBezTo>
                <a:cubicBezTo>
                  <a:pt x="3851" y="188"/>
                  <a:pt x="3895" y="194"/>
                  <a:pt x="3934" y="179"/>
                </a:cubicBezTo>
                <a:cubicBezTo>
                  <a:pt x="3958" y="170"/>
                  <a:pt x="3964" y="132"/>
                  <a:pt x="3989" y="124"/>
                </a:cubicBezTo>
                <a:cubicBezTo>
                  <a:pt x="4003" y="119"/>
                  <a:pt x="4016" y="115"/>
                  <a:pt x="4030" y="110"/>
                </a:cubicBezTo>
                <a:cubicBezTo>
                  <a:pt x="4124" y="129"/>
                  <a:pt x="4081" y="107"/>
                  <a:pt x="4153" y="179"/>
                </a:cubicBezTo>
                <a:cubicBezTo>
                  <a:pt x="4162" y="188"/>
                  <a:pt x="4181" y="206"/>
                  <a:pt x="4181" y="206"/>
                </a:cubicBezTo>
                <a:cubicBezTo>
                  <a:pt x="4185" y="220"/>
                  <a:pt x="4182" y="239"/>
                  <a:pt x="4194" y="247"/>
                </a:cubicBezTo>
                <a:cubicBezTo>
                  <a:pt x="4218" y="264"/>
                  <a:pt x="4277" y="275"/>
                  <a:pt x="4277" y="275"/>
                </a:cubicBezTo>
                <a:cubicBezTo>
                  <a:pt x="4369" y="263"/>
                  <a:pt x="4431" y="250"/>
                  <a:pt x="4510" y="302"/>
                </a:cubicBezTo>
                <a:cubicBezTo>
                  <a:pt x="4533" y="368"/>
                  <a:pt x="4548" y="345"/>
                  <a:pt x="4606" y="384"/>
                </a:cubicBezTo>
                <a:cubicBezTo>
                  <a:pt x="4638" y="380"/>
                  <a:pt x="4675" y="388"/>
                  <a:pt x="4702" y="371"/>
                </a:cubicBezTo>
                <a:cubicBezTo>
                  <a:pt x="4718" y="361"/>
                  <a:pt x="4698" y="323"/>
                  <a:pt x="4716" y="316"/>
                </a:cubicBezTo>
                <a:cubicBezTo>
                  <a:pt x="4746" y="304"/>
                  <a:pt x="4780" y="325"/>
                  <a:pt x="4812" y="329"/>
                </a:cubicBezTo>
                <a:cubicBezTo>
                  <a:pt x="4881" y="353"/>
                  <a:pt x="4912" y="360"/>
                  <a:pt x="4962" y="412"/>
                </a:cubicBezTo>
                <a:cubicBezTo>
                  <a:pt x="4990" y="407"/>
                  <a:pt x="5021" y="412"/>
                  <a:pt x="5045" y="398"/>
                </a:cubicBezTo>
                <a:cubicBezTo>
                  <a:pt x="5050" y="395"/>
                  <a:pt x="5067" y="317"/>
                  <a:pt x="5072" y="302"/>
                </a:cubicBezTo>
                <a:cubicBezTo>
                  <a:pt x="5080" y="274"/>
                  <a:pt x="5100" y="220"/>
                  <a:pt x="5100" y="220"/>
                </a:cubicBezTo>
                <a:cubicBezTo>
                  <a:pt x="5196" y="252"/>
                  <a:pt x="5173" y="274"/>
                  <a:pt x="5196" y="206"/>
                </a:cubicBezTo>
                <a:cubicBezTo>
                  <a:pt x="5211" y="36"/>
                  <a:pt x="5160" y="39"/>
                  <a:pt x="5305" y="69"/>
                </a:cubicBezTo>
                <a:cubicBezTo>
                  <a:pt x="5319" y="72"/>
                  <a:pt x="5332" y="78"/>
                  <a:pt x="5346" y="83"/>
                </a:cubicBezTo>
                <a:cubicBezTo>
                  <a:pt x="5355" y="92"/>
                  <a:pt x="5363" y="103"/>
                  <a:pt x="5374" y="110"/>
                </a:cubicBezTo>
                <a:cubicBezTo>
                  <a:pt x="5386" y="117"/>
                  <a:pt x="5405" y="114"/>
                  <a:pt x="5415" y="124"/>
                </a:cubicBezTo>
                <a:cubicBezTo>
                  <a:pt x="5425" y="134"/>
                  <a:pt x="5423" y="152"/>
                  <a:pt x="5429" y="165"/>
                </a:cubicBezTo>
                <a:cubicBezTo>
                  <a:pt x="5436" y="180"/>
                  <a:pt x="5445" y="194"/>
                  <a:pt x="5456" y="206"/>
                </a:cubicBezTo>
                <a:cubicBezTo>
                  <a:pt x="5555" y="322"/>
                  <a:pt x="5476" y="208"/>
                  <a:pt x="5538" y="302"/>
                </a:cubicBezTo>
                <a:cubicBezTo>
                  <a:pt x="5549" y="397"/>
                  <a:pt x="5565" y="473"/>
                  <a:pt x="5593" y="563"/>
                </a:cubicBezTo>
                <a:cubicBezTo>
                  <a:pt x="5598" y="627"/>
                  <a:pt x="5656" y="879"/>
                  <a:pt x="5538" y="919"/>
                </a:cubicBezTo>
                <a:cubicBezTo>
                  <a:pt x="5475" y="940"/>
                  <a:pt x="5511" y="930"/>
                  <a:pt x="5429" y="947"/>
                </a:cubicBezTo>
                <a:cubicBezTo>
                  <a:pt x="5411" y="1171"/>
                  <a:pt x="5456" y="1129"/>
                  <a:pt x="5264" y="1152"/>
                </a:cubicBezTo>
                <a:cubicBezTo>
                  <a:pt x="5259" y="1166"/>
                  <a:pt x="5259" y="1181"/>
                  <a:pt x="5250" y="1193"/>
                </a:cubicBezTo>
                <a:cubicBezTo>
                  <a:pt x="5231" y="1219"/>
                  <a:pt x="5182" y="1262"/>
                  <a:pt x="5182" y="1262"/>
                </a:cubicBezTo>
                <a:cubicBezTo>
                  <a:pt x="5168" y="1302"/>
                  <a:pt x="5178" y="1351"/>
                  <a:pt x="5154" y="1385"/>
                </a:cubicBezTo>
                <a:cubicBezTo>
                  <a:pt x="5143" y="1400"/>
                  <a:pt x="5118" y="1394"/>
                  <a:pt x="5100" y="1399"/>
                </a:cubicBezTo>
                <a:cubicBezTo>
                  <a:pt x="5096" y="1411"/>
                  <a:pt x="5083" y="1468"/>
                  <a:pt x="5058" y="1468"/>
                </a:cubicBezTo>
                <a:cubicBezTo>
                  <a:pt x="5045" y="1468"/>
                  <a:pt x="5040" y="1449"/>
                  <a:pt x="5031" y="1440"/>
                </a:cubicBezTo>
                <a:cubicBezTo>
                  <a:pt x="5026" y="1413"/>
                  <a:pt x="5034" y="1380"/>
                  <a:pt x="5017" y="1358"/>
                </a:cubicBezTo>
                <a:cubicBezTo>
                  <a:pt x="5008" y="1347"/>
                  <a:pt x="4981" y="1359"/>
                  <a:pt x="4976" y="1372"/>
                </a:cubicBezTo>
                <a:cubicBezTo>
                  <a:pt x="4961" y="1410"/>
                  <a:pt x="4983" y="1460"/>
                  <a:pt x="4962" y="1495"/>
                </a:cubicBezTo>
                <a:cubicBezTo>
                  <a:pt x="4950" y="1515"/>
                  <a:pt x="4917" y="1504"/>
                  <a:pt x="4894" y="1509"/>
                </a:cubicBezTo>
                <a:cubicBezTo>
                  <a:pt x="4841" y="1560"/>
                  <a:pt x="4858" y="1584"/>
                  <a:pt x="4921" y="1605"/>
                </a:cubicBezTo>
                <a:cubicBezTo>
                  <a:pt x="4986" y="1670"/>
                  <a:pt x="4951" y="1668"/>
                  <a:pt x="5017" y="1646"/>
                </a:cubicBezTo>
                <a:cubicBezTo>
                  <a:pt x="5046" y="1560"/>
                  <a:pt x="5103" y="1593"/>
                  <a:pt x="5182" y="1605"/>
                </a:cubicBezTo>
                <a:cubicBezTo>
                  <a:pt x="5165" y="1655"/>
                  <a:pt x="5136" y="1719"/>
                  <a:pt x="5100" y="1756"/>
                </a:cubicBezTo>
                <a:cubicBezTo>
                  <a:pt x="5110" y="1886"/>
                  <a:pt x="5076" y="1927"/>
                  <a:pt x="5182" y="1961"/>
                </a:cubicBezTo>
                <a:cubicBezTo>
                  <a:pt x="5191" y="1975"/>
                  <a:pt x="5195" y="1994"/>
                  <a:pt x="5209" y="2003"/>
                </a:cubicBezTo>
                <a:cubicBezTo>
                  <a:pt x="5234" y="2018"/>
                  <a:pt x="5292" y="2030"/>
                  <a:pt x="5292" y="2030"/>
                </a:cubicBezTo>
                <a:cubicBezTo>
                  <a:pt x="5301" y="2044"/>
                  <a:pt x="5306" y="2061"/>
                  <a:pt x="5319" y="2071"/>
                </a:cubicBezTo>
                <a:cubicBezTo>
                  <a:pt x="5386" y="2125"/>
                  <a:pt x="5343" y="2036"/>
                  <a:pt x="5374" y="2126"/>
                </a:cubicBezTo>
                <a:cubicBezTo>
                  <a:pt x="5362" y="2221"/>
                  <a:pt x="5367" y="2244"/>
                  <a:pt x="5305" y="2304"/>
                </a:cubicBezTo>
                <a:cubicBezTo>
                  <a:pt x="5279" y="2387"/>
                  <a:pt x="5307" y="2482"/>
                  <a:pt x="5278" y="2565"/>
                </a:cubicBezTo>
                <a:cubicBezTo>
                  <a:pt x="5265" y="2603"/>
                  <a:pt x="5258" y="2698"/>
                  <a:pt x="5221" y="2710"/>
                </a:cubicBezTo>
                <a:cubicBezTo>
                  <a:pt x="5205" y="2762"/>
                  <a:pt x="5165" y="2754"/>
                  <a:pt x="5126" y="2794"/>
                </a:cubicBezTo>
                <a:cubicBezTo>
                  <a:pt x="5096" y="2881"/>
                  <a:pt x="5103" y="2803"/>
                  <a:pt x="4949" y="2825"/>
                </a:cubicBezTo>
                <a:cubicBezTo>
                  <a:pt x="4930" y="2828"/>
                  <a:pt x="4912" y="2834"/>
                  <a:pt x="4894" y="2839"/>
                </a:cubicBezTo>
                <a:cubicBezTo>
                  <a:pt x="4822" y="2821"/>
                  <a:pt x="4742" y="2838"/>
                  <a:pt x="4688" y="2784"/>
                </a:cubicBezTo>
                <a:cubicBezTo>
                  <a:pt x="4562" y="2800"/>
                  <a:pt x="4372" y="2760"/>
                  <a:pt x="4290" y="2839"/>
                </a:cubicBezTo>
                <a:cubicBezTo>
                  <a:pt x="4281" y="2868"/>
                  <a:pt x="4280" y="2893"/>
                  <a:pt x="4249" y="2908"/>
                </a:cubicBezTo>
                <a:cubicBezTo>
                  <a:pt x="4223" y="2921"/>
                  <a:pt x="4167" y="2935"/>
                  <a:pt x="4167" y="2935"/>
                </a:cubicBezTo>
                <a:cubicBezTo>
                  <a:pt x="4089" y="3016"/>
                  <a:pt x="3995" y="2970"/>
                  <a:pt x="3879" y="2963"/>
                </a:cubicBezTo>
                <a:cubicBezTo>
                  <a:pt x="3788" y="2869"/>
                  <a:pt x="3903" y="2754"/>
                  <a:pt x="3783" y="2716"/>
                </a:cubicBezTo>
                <a:cubicBezTo>
                  <a:pt x="3769" y="2707"/>
                  <a:pt x="3757" y="2695"/>
                  <a:pt x="3742" y="2688"/>
                </a:cubicBezTo>
                <a:cubicBezTo>
                  <a:pt x="3716" y="2676"/>
                  <a:pt x="3660" y="2661"/>
                  <a:pt x="3660" y="2661"/>
                </a:cubicBezTo>
                <a:cubicBezTo>
                  <a:pt x="3424" y="2681"/>
                  <a:pt x="3214" y="2684"/>
                  <a:pt x="2974" y="2675"/>
                </a:cubicBezTo>
                <a:cubicBezTo>
                  <a:pt x="2909" y="2631"/>
                  <a:pt x="2830" y="2611"/>
                  <a:pt x="2754" y="2592"/>
                </a:cubicBezTo>
                <a:cubicBezTo>
                  <a:pt x="2688" y="2491"/>
                  <a:pt x="2707" y="2495"/>
                  <a:pt x="2590" y="2455"/>
                </a:cubicBezTo>
                <a:cubicBezTo>
                  <a:pt x="2507" y="2427"/>
                  <a:pt x="2591" y="2455"/>
                  <a:pt x="2508" y="2428"/>
                </a:cubicBezTo>
                <a:cubicBezTo>
                  <a:pt x="2494" y="2423"/>
                  <a:pt x="2466" y="2414"/>
                  <a:pt x="2466" y="2414"/>
                </a:cubicBezTo>
                <a:cubicBezTo>
                  <a:pt x="2438" y="2330"/>
                  <a:pt x="2452" y="2318"/>
                  <a:pt x="2370" y="2291"/>
                </a:cubicBezTo>
                <a:cubicBezTo>
                  <a:pt x="2356" y="2287"/>
                  <a:pt x="2343" y="2282"/>
                  <a:pt x="2329" y="2277"/>
                </a:cubicBezTo>
                <a:cubicBezTo>
                  <a:pt x="2281" y="2228"/>
                  <a:pt x="2296" y="2163"/>
                  <a:pt x="2247" y="2112"/>
                </a:cubicBezTo>
                <a:cubicBezTo>
                  <a:pt x="2242" y="2098"/>
                  <a:pt x="2245" y="2079"/>
                  <a:pt x="2233" y="2071"/>
                </a:cubicBezTo>
                <a:cubicBezTo>
                  <a:pt x="2210" y="2054"/>
                  <a:pt x="2151" y="2044"/>
                  <a:pt x="2151" y="2044"/>
                </a:cubicBezTo>
                <a:cubicBezTo>
                  <a:pt x="2142" y="2035"/>
                  <a:pt x="2137" y="2018"/>
                  <a:pt x="2124" y="2016"/>
                </a:cubicBezTo>
                <a:cubicBezTo>
                  <a:pt x="2026" y="1999"/>
                  <a:pt x="2072" y="2110"/>
                  <a:pt x="2041" y="2153"/>
                </a:cubicBezTo>
                <a:cubicBezTo>
                  <a:pt x="2030" y="2168"/>
                  <a:pt x="2004" y="2162"/>
                  <a:pt x="1986" y="2167"/>
                </a:cubicBezTo>
                <a:cubicBezTo>
                  <a:pt x="1967" y="2227"/>
                  <a:pt x="1966" y="2210"/>
                  <a:pt x="1986" y="2291"/>
                </a:cubicBezTo>
                <a:cubicBezTo>
                  <a:pt x="1993" y="2319"/>
                  <a:pt x="2014" y="2373"/>
                  <a:pt x="2014" y="2373"/>
                </a:cubicBezTo>
                <a:cubicBezTo>
                  <a:pt x="2019" y="2419"/>
                  <a:pt x="2021" y="2465"/>
                  <a:pt x="2028" y="2510"/>
                </a:cubicBezTo>
                <a:cubicBezTo>
                  <a:pt x="2035" y="2558"/>
                  <a:pt x="2056" y="2598"/>
                  <a:pt x="1986" y="2606"/>
                </a:cubicBezTo>
                <a:cubicBezTo>
                  <a:pt x="1922" y="2614"/>
                  <a:pt x="1858" y="2615"/>
                  <a:pt x="1794" y="2620"/>
                </a:cubicBezTo>
                <a:cubicBezTo>
                  <a:pt x="1770" y="2694"/>
                  <a:pt x="1775" y="2731"/>
                  <a:pt x="1698" y="2757"/>
                </a:cubicBezTo>
                <a:cubicBezTo>
                  <a:pt x="1601" y="2724"/>
                  <a:pt x="1640" y="2745"/>
                  <a:pt x="1575" y="2702"/>
                </a:cubicBezTo>
                <a:cubicBezTo>
                  <a:pt x="1483" y="2721"/>
                  <a:pt x="1480" y="2731"/>
                  <a:pt x="1383" y="2716"/>
                </a:cubicBezTo>
                <a:cubicBezTo>
                  <a:pt x="1356" y="2707"/>
                  <a:pt x="1322" y="2708"/>
                  <a:pt x="1301" y="2688"/>
                </a:cubicBezTo>
                <a:cubicBezTo>
                  <a:pt x="1292" y="2679"/>
                  <a:pt x="1285" y="2667"/>
                  <a:pt x="1273" y="2661"/>
                </a:cubicBezTo>
                <a:cubicBezTo>
                  <a:pt x="1209" y="2629"/>
                  <a:pt x="1165" y="2629"/>
                  <a:pt x="1095" y="2620"/>
                </a:cubicBezTo>
                <a:cubicBezTo>
                  <a:pt x="1086" y="2611"/>
                  <a:pt x="1071" y="2605"/>
                  <a:pt x="1068" y="2592"/>
                </a:cubicBezTo>
                <a:cubicBezTo>
                  <a:pt x="1057" y="2552"/>
                  <a:pt x="1076" y="2504"/>
                  <a:pt x="1054" y="2469"/>
                </a:cubicBezTo>
                <a:cubicBezTo>
                  <a:pt x="1044" y="2453"/>
                  <a:pt x="1017" y="2478"/>
                  <a:pt x="999" y="2483"/>
                </a:cubicBezTo>
                <a:cubicBezTo>
                  <a:pt x="992" y="2482"/>
                  <a:pt x="897" y="2470"/>
                  <a:pt x="876" y="2455"/>
                </a:cubicBezTo>
                <a:cubicBezTo>
                  <a:pt x="855" y="2440"/>
                  <a:pt x="821" y="2400"/>
                  <a:pt x="821" y="2400"/>
                </a:cubicBezTo>
                <a:cubicBezTo>
                  <a:pt x="816" y="2382"/>
                  <a:pt x="820" y="2358"/>
                  <a:pt x="807" y="2345"/>
                </a:cubicBezTo>
                <a:cubicBezTo>
                  <a:pt x="794" y="2332"/>
                  <a:pt x="769" y="2340"/>
                  <a:pt x="752" y="2332"/>
                </a:cubicBezTo>
                <a:cubicBezTo>
                  <a:pt x="740" y="2326"/>
                  <a:pt x="734" y="2313"/>
                  <a:pt x="725" y="2304"/>
                </a:cubicBezTo>
                <a:cubicBezTo>
                  <a:pt x="720" y="2245"/>
                  <a:pt x="725" y="2184"/>
                  <a:pt x="711" y="2126"/>
                </a:cubicBezTo>
                <a:cubicBezTo>
                  <a:pt x="706" y="2107"/>
                  <a:pt x="681" y="2101"/>
                  <a:pt x="670" y="2085"/>
                </a:cubicBezTo>
                <a:cubicBezTo>
                  <a:pt x="662" y="2073"/>
                  <a:pt x="661" y="2058"/>
                  <a:pt x="656" y="2044"/>
                </a:cubicBezTo>
                <a:cubicBezTo>
                  <a:pt x="665" y="2035"/>
                  <a:pt x="681" y="2029"/>
                  <a:pt x="684" y="2016"/>
                </a:cubicBezTo>
                <a:cubicBezTo>
                  <a:pt x="688" y="1994"/>
                  <a:pt x="660" y="1957"/>
                  <a:pt x="642" y="1948"/>
                </a:cubicBezTo>
                <a:cubicBezTo>
                  <a:pt x="616" y="1935"/>
                  <a:pt x="560" y="1920"/>
                  <a:pt x="560" y="1920"/>
                </a:cubicBezTo>
                <a:cubicBezTo>
                  <a:pt x="555" y="1902"/>
                  <a:pt x="546" y="1884"/>
                  <a:pt x="546" y="1865"/>
                </a:cubicBezTo>
                <a:cubicBezTo>
                  <a:pt x="546" y="1776"/>
                  <a:pt x="589" y="1711"/>
                  <a:pt x="478" y="1673"/>
                </a:cubicBezTo>
                <a:cubicBezTo>
                  <a:pt x="473" y="1646"/>
                  <a:pt x="464" y="1619"/>
                  <a:pt x="464" y="1591"/>
                </a:cubicBezTo>
                <a:cubicBezTo>
                  <a:pt x="464" y="1501"/>
                  <a:pt x="508" y="1499"/>
                  <a:pt x="464" y="1399"/>
                </a:cubicBezTo>
                <a:cubicBezTo>
                  <a:pt x="458" y="1386"/>
                  <a:pt x="436" y="1391"/>
                  <a:pt x="423" y="1385"/>
                </a:cubicBezTo>
                <a:cubicBezTo>
                  <a:pt x="408" y="1378"/>
                  <a:pt x="394" y="1369"/>
                  <a:pt x="382" y="1358"/>
                </a:cubicBezTo>
                <a:cubicBezTo>
                  <a:pt x="362" y="1341"/>
                  <a:pt x="327" y="1303"/>
                  <a:pt x="327" y="1303"/>
                </a:cubicBezTo>
                <a:cubicBezTo>
                  <a:pt x="336" y="1289"/>
                  <a:pt x="357" y="1278"/>
                  <a:pt x="354" y="1262"/>
                </a:cubicBezTo>
                <a:cubicBezTo>
                  <a:pt x="351" y="1246"/>
                  <a:pt x="326" y="1245"/>
                  <a:pt x="313" y="1235"/>
                </a:cubicBezTo>
                <a:cubicBezTo>
                  <a:pt x="303" y="1227"/>
                  <a:pt x="295" y="1216"/>
                  <a:pt x="286" y="1207"/>
                </a:cubicBezTo>
                <a:cubicBezTo>
                  <a:pt x="263" y="1138"/>
                  <a:pt x="267" y="1124"/>
                  <a:pt x="327" y="1084"/>
                </a:cubicBezTo>
                <a:cubicBezTo>
                  <a:pt x="349" y="1020"/>
                  <a:pt x="336" y="974"/>
                  <a:pt x="300" y="919"/>
                </a:cubicBezTo>
                <a:cubicBezTo>
                  <a:pt x="287" y="819"/>
                  <a:pt x="290" y="756"/>
                  <a:pt x="204" y="700"/>
                </a:cubicBezTo>
                <a:cubicBezTo>
                  <a:pt x="179" y="627"/>
                  <a:pt x="210" y="682"/>
                  <a:pt x="149" y="645"/>
                </a:cubicBezTo>
                <a:cubicBezTo>
                  <a:pt x="138" y="638"/>
                  <a:pt x="132" y="625"/>
                  <a:pt x="121" y="617"/>
                </a:cubicBezTo>
                <a:cubicBezTo>
                  <a:pt x="1" y="527"/>
                  <a:pt x="73" y="598"/>
                  <a:pt x="12" y="535"/>
                </a:cubicBezTo>
                <a:cubicBezTo>
                  <a:pt x="16" y="476"/>
                  <a:pt x="0" y="411"/>
                  <a:pt x="25" y="357"/>
                </a:cubicBezTo>
                <a:cubicBezTo>
                  <a:pt x="37" y="331"/>
                  <a:pt x="108" y="329"/>
                  <a:pt x="108" y="329"/>
                </a:cubicBezTo>
                <a:cubicBezTo>
                  <a:pt x="140" y="363"/>
                  <a:pt x="150" y="400"/>
                  <a:pt x="176" y="439"/>
                </a:cubicBezTo>
                <a:cubicBezTo>
                  <a:pt x="199" y="434"/>
                  <a:pt x="226" y="438"/>
                  <a:pt x="245" y="425"/>
                </a:cubicBezTo>
                <a:cubicBezTo>
                  <a:pt x="257" y="417"/>
                  <a:pt x="244" y="388"/>
                  <a:pt x="258" y="384"/>
                </a:cubicBezTo>
                <a:cubicBezTo>
                  <a:pt x="306" y="368"/>
                  <a:pt x="359" y="375"/>
                  <a:pt x="409" y="371"/>
                </a:cubicBezTo>
                <a:cubicBezTo>
                  <a:pt x="446" y="375"/>
                  <a:pt x="484" y="373"/>
                  <a:pt x="519" y="384"/>
                </a:cubicBezTo>
                <a:cubicBezTo>
                  <a:pt x="560" y="396"/>
                  <a:pt x="550" y="458"/>
                  <a:pt x="588" y="480"/>
                </a:cubicBezTo>
                <a:cubicBezTo>
                  <a:pt x="629" y="504"/>
                  <a:pt x="753" y="507"/>
                  <a:pt x="766" y="508"/>
                </a:cubicBezTo>
                <a:cubicBezTo>
                  <a:pt x="896" y="551"/>
                  <a:pt x="723" y="497"/>
                  <a:pt x="903" y="480"/>
                </a:cubicBezTo>
                <a:cubicBezTo>
                  <a:pt x="944" y="453"/>
                  <a:pt x="955" y="384"/>
                  <a:pt x="985" y="343"/>
                </a:cubicBezTo>
                <a:cubicBezTo>
                  <a:pt x="1015" y="307"/>
                  <a:pt x="1056" y="263"/>
                  <a:pt x="1081" y="261"/>
                </a:cubicBezTo>
                <a:cubicBezTo>
                  <a:pt x="1098" y="262"/>
                  <a:pt x="1118" y="309"/>
                  <a:pt x="1136" y="329"/>
                </a:cubicBezTo>
                <a:cubicBezTo>
                  <a:pt x="1154" y="349"/>
                  <a:pt x="1171" y="391"/>
                  <a:pt x="1191" y="384"/>
                </a:cubicBezTo>
                <a:cubicBezTo>
                  <a:pt x="1260" y="362"/>
                  <a:pt x="1227" y="385"/>
                  <a:pt x="1260" y="288"/>
                </a:cubicBezTo>
                <a:cubicBezTo>
                  <a:pt x="1273" y="249"/>
                  <a:pt x="1342" y="279"/>
                  <a:pt x="1383" y="275"/>
                </a:cubicBezTo>
                <a:cubicBezTo>
                  <a:pt x="1401" y="257"/>
                  <a:pt x="1413" y="228"/>
                  <a:pt x="1438" y="220"/>
                </a:cubicBezTo>
                <a:cubicBezTo>
                  <a:pt x="1485" y="204"/>
                  <a:pt x="1469" y="216"/>
                  <a:pt x="1493" y="192"/>
                </a:cubicBezTo>
                <a:close/>
              </a:path>
            </a:pathLst>
          </a:custGeom>
          <a:solidFill>
            <a:srgbClr val="FFCC00">
              <a:alpha val="20000"/>
            </a:srgbClr>
          </a:solidFill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250825" y="836613"/>
            <a:ext cx="2622550" cy="1978025"/>
          </a:xfrm>
          <a:custGeom>
            <a:avLst/>
            <a:gdLst>
              <a:gd name="T0" fmla="*/ 2147483647 w 1652"/>
              <a:gd name="T1" fmla="*/ 0 h 1246"/>
              <a:gd name="T2" fmla="*/ 2147483647 w 1652"/>
              <a:gd name="T3" fmla="*/ 2147483647 h 1246"/>
              <a:gd name="T4" fmla="*/ 2147483647 w 1652"/>
              <a:gd name="T5" fmla="*/ 2147483647 h 1246"/>
              <a:gd name="T6" fmla="*/ 2147483647 w 1652"/>
              <a:gd name="T7" fmla="*/ 2147483647 h 1246"/>
              <a:gd name="T8" fmla="*/ 2147483647 w 1652"/>
              <a:gd name="T9" fmla="*/ 2147483647 h 1246"/>
              <a:gd name="T10" fmla="*/ 2147483647 w 1652"/>
              <a:gd name="T11" fmla="*/ 2147483647 h 1246"/>
              <a:gd name="T12" fmla="*/ 2147483647 w 1652"/>
              <a:gd name="T13" fmla="*/ 2147483647 h 1246"/>
              <a:gd name="T14" fmla="*/ 2147483647 w 1652"/>
              <a:gd name="T15" fmla="*/ 2147483647 h 1246"/>
              <a:gd name="T16" fmla="*/ 2147483647 w 1652"/>
              <a:gd name="T17" fmla="*/ 2147483647 h 1246"/>
              <a:gd name="T18" fmla="*/ 2147483647 w 1652"/>
              <a:gd name="T19" fmla="*/ 2147483647 h 1246"/>
              <a:gd name="T20" fmla="*/ 2147483647 w 1652"/>
              <a:gd name="T21" fmla="*/ 2147483647 h 1246"/>
              <a:gd name="T22" fmla="*/ 2147483647 w 1652"/>
              <a:gd name="T23" fmla="*/ 2147483647 h 1246"/>
              <a:gd name="T24" fmla="*/ 2147483647 w 1652"/>
              <a:gd name="T25" fmla="*/ 2147483647 h 1246"/>
              <a:gd name="T26" fmla="*/ 2147483647 w 1652"/>
              <a:gd name="T27" fmla="*/ 2147483647 h 1246"/>
              <a:gd name="T28" fmla="*/ 2147483647 w 1652"/>
              <a:gd name="T29" fmla="*/ 2147483647 h 1246"/>
              <a:gd name="T30" fmla="*/ 2147483647 w 1652"/>
              <a:gd name="T31" fmla="*/ 2147483647 h 1246"/>
              <a:gd name="T32" fmla="*/ 2147483647 w 1652"/>
              <a:gd name="T33" fmla="*/ 2147483647 h 1246"/>
              <a:gd name="T34" fmla="*/ 2147483647 w 1652"/>
              <a:gd name="T35" fmla="*/ 2147483647 h 1246"/>
              <a:gd name="T36" fmla="*/ 2147483647 w 1652"/>
              <a:gd name="T37" fmla="*/ 2147483647 h 1246"/>
              <a:gd name="T38" fmla="*/ 2147483647 w 1652"/>
              <a:gd name="T39" fmla="*/ 2147483647 h 1246"/>
              <a:gd name="T40" fmla="*/ 2147483647 w 1652"/>
              <a:gd name="T41" fmla="*/ 2147483647 h 1246"/>
              <a:gd name="T42" fmla="*/ 2147483647 w 1652"/>
              <a:gd name="T43" fmla="*/ 2147483647 h 1246"/>
              <a:gd name="T44" fmla="*/ 2147483647 w 1652"/>
              <a:gd name="T45" fmla="*/ 2147483647 h 1246"/>
              <a:gd name="T46" fmla="*/ 2147483647 w 1652"/>
              <a:gd name="T47" fmla="*/ 2147483647 h 1246"/>
              <a:gd name="T48" fmla="*/ 2147483647 w 1652"/>
              <a:gd name="T49" fmla="*/ 2147483647 h 1246"/>
              <a:gd name="T50" fmla="*/ 2147483647 w 1652"/>
              <a:gd name="T51" fmla="*/ 2147483647 h 1246"/>
              <a:gd name="T52" fmla="*/ 2147483647 w 1652"/>
              <a:gd name="T53" fmla="*/ 2147483647 h 1246"/>
              <a:gd name="T54" fmla="*/ 2147483647 w 1652"/>
              <a:gd name="T55" fmla="*/ 2147483647 h 1246"/>
              <a:gd name="T56" fmla="*/ 2147483647 w 1652"/>
              <a:gd name="T57" fmla="*/ 2147483647 h 1246"/>
              <a:gd name="T58" fmla="*/ 2147483647 w 1652"/>
              <a:gd name="T59" fmla="*/ 2147483647 h 1246"/>
              <a:gd name="T60" fmla="*/ 2147483647 w 1652"/>
              <a:gd name="T61" fmla="*/ 2147483647 h 1246"/>
              <a:gd name="T62" fmla="*/ 2147483647 w 1652"/>
              <a:gd name="T63" fmla="*/ 2147483647 h 1246"/>
              <a:gd name="T64" fmla="*/ 2147483647 w 1652"/>
              <a:gd name="T65" fmla="*/ 2147483647 h 1246"/>
              <a:gd name="T66" fmla="*/ 2147483647 w 1652"/>
              <a:gd name="T67" fmla="*/ 2147483647 h 1246"/>
              <a:gd name="T68" fmla="*/ 2147483647 w 1652"/>
              <a:gd name="T69" fmla="*/ 2147483647 h 1246"/>
              <a:gd name="T70" fmla="*/ 2147483647 w 1652"/>
              <a:gd name="T71" fmla="*/ 2147483647 h 1246"/>
              <a:gd name="T72" fmla="*/ 2147483647 w 1652"/>
              <a:gd name="T73" fmla="*/ 2147483647 h 1246"/>
              <a:gd name="T74" fmla="*/ 2147483647 w 1652"/>
              <a:gd name="T75" fmla="*/ 2147483647 h 1246"/>
              <a:gd name="T76" fmla="*/ 2147483647 w 1652"/>
              <a:gd name="T77" fmla="*/ 2147483647 h 1246"/>
              <a:gd name="T78" fmla="*/ 2147483647 w 1652"/>
              <a:gd name="T79" fmla="*/ 2147483647 h 1246"/>
              <a:gd name="T80" fmla="*/ 2147483647 w 1652"/>
              <a:gd name="T81" fmla="*/ 2147483647 h 1246"/>
              <a:gd name="T82" fmla="*/ 2147483647 w 1652"/>
              <a:gd name="T83" fmla="*/ 2147483647 h 1246"/>
              <a:gd name="T84" fmla="*/ 2147483647 w 1652"/>
              <a:gd name="T85" fmla="*/ 2147483647 h 1246"/>
              <a:gd name="T86" fmla="*/ 2147483647 w 1652"/>
              <a:gd name="T87" fmla="*/ 2147483647 h 1246"/>
              <a:gd name="T88" fmla="*/ 2147483647 w 1652"/>
              <a:gd name="T89" fmla="*/ 2147483647 h 1246"/>
              <a:gd name="T90" fmla="*/ 2147483647 w 1652"/>
              <a:gd name="T91" fmla="*/ 2147483647 h 1246"/>
              <a:gd name="T92" fmla="*/ 2147483647 w 1652"/>
              <a:gd name="T93" fmla="*/ 2147483647 h 1246"/>
              <a:gd name="T94" fmla="*/ 2147483647 w 1652"/>
              <a:gd name="T95" fmla="*/ 2147483647 h 1246"/>
              <a:gd name="T96" fmla="*/ 2147483647 w 1652"/>
              <a:gd name="T97" fmla="*/ 2147483647 h 1246"/>
              <a:gd name="T98" fmla="*/ 2147483647 w 1652"/>
              <a:gd name="T99" fmla="*/ 2147483647 h 1246"/>
              <a:gd name="T100" fmla="*/ 2147483647 w 1652"/>
              <a:gd name="T101" fmla="*/ 2147483647 h 1246"/>
              <a:gd name="T102" fmla="*/ 2147483647 w 1652"/>
              <a:gd name="T103" fmla="*/ 2147483647 h 1246"/>
              <a:gd name="T104" fmla="*/ 2147483647 w 1652"/>
              <a:gd name="T105" fmla="*/ 2147483647 h 1246"/>
              <a:gd name="T106" fmla="*/ 2147483647 w 1652"/>
              <a:gd name="T107" fmla="*/ 2147483647 h 1246"/>
              <a:gd name="T108" fmla="*/ 2147483647 w 1652"/>
              <a:gd name="T109" fmla="*/ 2147483647 h 1246"/>
              <a:gd name="T110" fmla="*/ 2147483647 w 1652"/>
              <a:gd name="T111" fmla="*/ 2147483647 h 1246"/>
              <a:gd name="T112" fmla="*/ 2147483647 w 1652"/>
              <a:gd name="T113" fmla="*/ 2147483647 h 1246"/>
              <a:gd name="T114" fmla="*/ 2147483647 w 1652"/>
              <a:gd name="T115" fmla="*/ 2147483647 h 1246"/>
              <a:gd name="T116" fmla="*/ 2147483647 w 1652"/>
              <a:gd name="T117" fmla="*/ 2147483647 h 1246"/>
              <a:gd name="T118" fmla="*/ 2147483647 w 1652"/>
              <a:gd name="T119" fmla="*/ 2147483647 h 1246"/>
              <a:gd name="T120" fmla="*/ 2147483647 w 1652"/>
              <a:gd name="T121" fmla="*/ 2147483647 h 1246"/>
              <a:gd name="T122" fmla="*/ 2147483647 w 1652"/>
              <a:gd name="T123" fmla="*/ 2147483647 h 1246"/>
              <a:gd name="T124" fmla="*/ 2147483647 w 1652"/>
              <a:gd name="T125" fmla="*/ 0 h 12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52"/>
              <a:gd name="T190" fmla="*/ 0 h 1246"/>
              <a:gd name="T191" fmla="*/ 1652 w 1652"/>
              <a:gd name="T192" fmla="*/ 1246 h 12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52" h="1246">
                <a:moveTo>
                  <a:pt x="1419" y="0"/>
                </a:moveTo>
                <a:cubicBezTo>
                  <a:pt x="1397" y="8"/>
                  <a:pt x="1374" y="13"/>
                  <a:pt x="1357" y="32"/>
                </a:cubicBezTo>
                <a:cubicBezTo>
                  <a:pt x="1341" y="51"/>
                  <a:pt x="1340" y="90"/>
                  <a:pt x="1315" y="94"/>
                </a:cubicBezTo>
                <a:cubicBezTo>
                  <a:pt x="1294" y="98"/>
                  <a:pt x="1273" y="101"/>
                  <a:pt x="1252" y="105"/>
                </a:cubicBezTo>
                <a:cubicBezTo>
                  <a:pt x="1245" y="115"/>
                  <a:pt x="1242" y="130"/>
                  <a:pt x="1231" y="136"/>
                </a:cubicBezTo>
                <a:cubicBezTo>
                  <a:pt x="1148" y="177"/>
                  <a:pt x="1179" y="112"/>
                  <a:pt x="1158" y="178"/>
                </a:cubicBezTo>
                <a:cubicBezTo>
                  <a:pt x="1085" y="171"/>
                  <a:pt x="1037" y="154"/>
                  <a:pt x="969" y="168"/>
                </a:cubicBezTo>
                <a:cubicBezTo>
                  <a:pt x="967" y="172"/>
                  <a:pt x="930" y="220"/>
                  <a:pt x="938" y="231"/>
                </a:cubicBezTo>
                <a:cubicBezTo>
                  <a:pt x="947" y="242"/>
                  <a:pt x="966" y="238"/>
                  <a:pt x="980" y="241"/>
                </a:cubicBezTo>
                <a:cubicBezTo>
                  <a:pt x="976" y="262"/>
                  <a:pt x="987" y="293"/>
                  <a:pt x="969" y="304"/>
                </a:cubicBezTo>
                <a:cubicBezTo>
                  <a:pt x="948" y="317"/>
                  <a:pt x="921" y="293"/>
                  <a:pt x="896" y="293"/>
                </a:cubicBezTo>
                <a:cubicBezTo>
                  <a:pt x="885" y="293"/>
                  <a:pt x="875" y="300"/>
                  <a:pt x="864" y="304"/>
                </a:cubicBezTo>
                <a:cubicBezTo>
                  <a:pt x="856" y="328"/>
                  <a:pt x="859" y="357"/>
                  <a:pt x="843" y="377"/>
                </a:cubicBezTo>
                <a:cubicBezTo>
                  <a:pt x="836" y="386"/>
                  <a:pt x="822" y="383"/>
                  <a:pt x="812" y="388"/>
                </a:cubicBezTo>
                <a:cubicBezTo>
                  <a:pt x="801" y="394"/>
                  <a:pt x="791" y="402"/>
                  <a:pt x="781" y="409"/>
                </a:cubicBezTo>
                <a:cubicBezTo>
                  <a:pt x="774" y="430"/>
                  <a:pt x="767" y="450"/>
                  <a:pt x="760" y="471"/>
                </a:cubicBezTo>
                <a:cubicBezTo>
                  <a:pt x="752" y="495"/>
                  <a:pt x="728" y="436"/>
                  <a:pt x="707" y="450"/>
                </a:cubicBezTo>
                <a:cubicBezTo>
                  <a:pt x="663" y="479"/>
                  <a:pt x="627" y="473"/>
                  <a:pt x="571" y="482"/>
                </a:cubicBezTo>
                <a:cubicBezTo>
                  <a:pt x="536" y="535"/>
                  <a:pt x="532" y="530"/>
                  <a:pt x="477" y="566"/>
                </a:cubicBezTo>
                <a:cubicBezTo>
                  <a:pt x="457" y="628"/>
                  <a:pt x="453" y="619"/>
                  <a:pt x="393" y="608"/>
                </a:cubicBezTo>
                <a:cubicBezTo>
                  <a:pt x="386" y="598"/>
                  <a:pt x="395" y="665"/>
                  <a:pt x="383" y="660"/>
                </a:cubicBezTo>
                <a:cubicBezTo>
                  <a:pt x="368" y="654"/>
                  <a:pt x="328" y="686"/>
                  <a:pt x="320" y="691"/>
                </a:cubicBezTo>
                <a:cubicBezTo>
                  <a:pt x="278" y="681"/>
                  <a:pt x="251" y="673"/>
                  <a:pt x="215" y="649"/>
                </a:cubicBezTo>
                <a:cubicBezTo>
                  <a:pt x="201" y="653"/>
                  <a:pt x="182" y="649"/>
                  <a:pt x="173" y="660"/>
                </a:cubicBezTo>
                <a:cubicBezTo>
                  <a:pt x="159" y="677"/>
                  <a:pt x="170" y="711"/>
                  <a:pt x="152" y="723"/>
                </a:cubicBezTo>
                <a:cubicBezTo>
                  <a:pt x="142" y="730"/>
                  <a:pt x="131" y="737"/>
                  <a:pt x="121" y="744"/>
                </a:cubicBezTo>
                <a:cubicBezTo>
                  <a:pt x="104" y="808"/>
                  <a:pt x="173" y="804"/>
                  <a:pt x="121" y="838"/>
                </a:cubicBezTo>
                <a:cubicBezTo>
                  <a:pt x="87" y="890"/>
                  <a:pt x="76" y="885"/>
                  <a:pt x="58" y="943"/>
                </a:cubicBezTo>
                <a:cubicBezTo>
                  <a:pt x="27" y="953"/>
                  <a:pt x="0" y="1030"/>
                  <a:pt x="27" y="1047"/>
                </a:cubicBezTo>
                <a:cubicBezTo>
                  <a:pt x="46" y="1059"/>
                  <a:pt x="100" y="1100"/>
                  <a:pt x="100" y="1100"/>
                </a:cubicBezTo>
                <a:cubicBezTo>
                  <a:pt x="121" y="1096"/>
                  <a:pt x="145" y="1100"/>
                  <a:pt x="163" y="1089"/>
                </a:cubicBezTo>
                <a:cubicBezTo>
                  <a:pt x="172" y="1084"/>
                  <a:pt x="165" y="1066"/>
                  <a:pt x="173" y="1058"/>
                </a:cubicBezTo>
                <a:cubicBezTo>
                  <a:pt x="181" y="1050"/>
                  <a:pt x="235" y="1083"/>
                  <a:pt x="246" y="1079"/>
                </a:cubicBezTo>
                <a:cubicBezTo>
                  <a:pt x="310" y="1087"/>
                  <a:pt x="311" y="1040"/>
                  <a:pt x="330" y="1100"/>
                </a:cubicBezTo>
                <a:cubicBezTo>
                  <a:pt x="363" y="1094"/>
                  <a:pt x="412" y="1078"/>
                  <a:pt x="445" y="1100"/>
                </a:cubicBezTo>
                <a:cubicBezTo>
                  <a:pt x="465" y="1113"/>
                  <a:pt x="460" y="1175"/>
                  <a:pt x="508" y="1184"/>
                </a:cubicBezTo>
                <a:cubicBezTo>
                  <a:pt x="553" y="1192"/>
                  <a:pt x="599" y="1191"/>
                  <a:pt x="644" y="1194"/>
                </a:cubicBezTo>
                <a:cubicBezTo>
                  <a:pt x="724" y="1246"/>
                  <a:pt x="814" y="1129"/>
                  <a:pt x="884" y="1105"/>
                </a:cubicBezTo>
                <a:cubicBezTo>
                  <a:pt x="898" y="1050"/>
                  <a:pt x="843" y="1127"/>
                  <a:pt x="857" y="1132"/>
                </a:cubicBezTo>
                <a:cubicBezTo>
                  <a:pt x="904" y="1148"/>
                  <a:pt x="913" y="986"/>
                  <a:pt x="925" y="968"/>
                </a:cubicBezTo>
                <a:cubicBezTo>
                  <a:pt x="932" y="958"/>
                  <a:pt x="957" y="947"/>
                  <a:pt x="967" y="940"/>
                </a:cubicBezTo>
                <a:cubicBezTo>
                  <a:pt x="998" y="943"/>
                  <a:pt x="1035" y="927"/>
                  <a:pt x="1053" y="1037"/>
                </a:cubicBezTo>
                <a:cubicBezTo>
                  <a:pt x="1066" y="1036"/>
                  <a:pt x="1061" y="1091"/>
                  <a:pt x="1074" y="1089"/>
                </a:cubicBezTo>
                <a:cubicBezTo>
                  <a:pt x="1094" y="1086"/>
                  <a:pt x="1138" y="1030"/>
                  <a:pt x="1158" y="1037"/>
                </a:cubicBezTo>
                <a:cubicBezTo>
                  <a:pt x="1189" y="990"/>
                  <a:pt x="1169" y="998"/>
                  <a:pt x="1179" y="953"/>
                </a:cubicBezTo>
                <a:cubicBezTo>
                  <a:pt x="1184" y="933"/>
                  <a:pt x="1216" y="979"/>
                  <a:pt x="1231" y="964"/>
                </a:cubicBezTo>
                <a:cubicBezTo>
                  <a:pt x="1246" y="949"/>
                  <a:pt x="1273" y="957"/>
                  <a:pt x="1294" y="953"/>
                </a:cubicBezTo>
                <a:cubicBezTo>
                  <a:pt x="1352" y="914"/>
                  <a:pt x="1353" y="903"/>
                  <a:pt x="1419" y="880"/>
                </a:cubicBezTo>
                <a:cubicBezTo>
                  <a:pt x="1416" y="852"/>
                  <a:pt x="1472" y="814"/>
                  <a:pt x="1472" y="786"/>
                </a:cubicBezTo>
                <a:cubicBezTo>
                  <a:pt x="1472" y="748"/>
                  <a:pt x="1516" y="720"/>
                  <a:pt x="1535" y="691"/>
                </a:cubicBezTo>
                <a:cubicBezTo>
                  <a:pt x="1524" y="660"/>
                  <a:pt x="1505" y="669"/>
                  <a:pt x="1535" y="639"/>
                </a:cubicBezTo>
                <a:cubicBezTo>
                  <a:pt x="1551" y="623"/>
                  <a:pt x="1587" y="545"/>
                  <a:pt x="1587" y="545"/>
                </a:cubicBezTo>
                <a:cubicBezTo>
                  <a:pt x="1652" y="501"/>
                  <a:pt x="1620" y="452"/>
                  <a:pt x="1597" y="388"/>
                </a:cubicBezTo>
                <a:cubicBezTo>
                  <a:pt x="1601" y="343"/>
                  <a:pt x="1578" y="349"/>
                  <a:pt x="1587" y="304"/>
                </a:cubicBezTo>
                <a:cubicBezTo>
                  <a:pt x="1611" y="180"/>
                  <a:pt x="1610" y="455"/>
                  <a:pt x="1576" y="231"/>
                </a:cubicBezTo>
                <a:cubicBezTo>
                  <a:pt x="1562" y="234"/>
                  <a:pt x="1567" y="169"/>
                  <a:pt x="1556" y="178"/>
                </a:cubicBezTo>
                <a:cubicBezTo>
                  <a:pt x="1547" y="185"/>
                  <a:pt x="1576" y="184"/>
                  <a:pt x="1566" y="189"/>
                </a:cubicBezTo>
                <a:cubicBezTo>
                  <a:pt x="1540" y="201"/>
                  <a:pt x="1510" y="196"/>
                  <a:pt x="1482" y="199"/>
                </a:cubicBezTo>
                <a:cubicBezTo>
                  <a:pt x="1450" y="152"/>
                  <a:pt x="1447" y="146"/>
                  <a:pt x="1398" y="178"/>
                </a:cubicBezTo>
                <a:cubicBezTo>
                  <a:pt x="1388" y="175"/>
                  <a:pt x="1375" y="176"/>
                  <a:pt x="1367" y="168"/>
                </a:cubicBezTo>
                <a:cubicBezTo>
                  <a:pt x="1352" y="152"/>
                  <a:pt x="1356" y="108"/>
                  <a:pt x="1367" y="94"/>
                </a:cubicBezTo>
                <a:cubicBezTo>
                  <a:pt x="1374" y="85"/>
                  <a:pt x="1388" y="87"/>
                  <a:pt x="1398" y="84"/>
                </a:cubicBezTo>
                <a:cubicBezTo>
                  <a:pt x="1415" y="36"/>
                  <a:pt x="1407" y="64"/>
                  <a:pt x="1419" y="0"/>
                </a:cubicBezTo>
                <a:close/>
              </a:path>
            </a:pathLst>
          </a:custGeom>
          <a:solidFill>
            <a:schemeClr val="accent1">
              <a:alpha val="29019"/>
            </a:schemeClr>
          </a:solidFill>
          <a:ln w="1270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195589" name="WordArt 8"/>
          <p:cNvSpPr>
            <a:spLocks noChangeArrowheads="1" noChangeShapeType="1" noTextEdit="1"/>
          </p:cNvSpPr>
          <p:nvPr/>
        </p:nvSpPr>
        <p:spPr bwMode="auto">
          <a:xfrm rot="-1138836">
            <a:off x="1249363" y="1649413"/>
            <a:ext cx="129698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Русь</a:t>
            </a:r>
          </a:p>
        </p:txBody>
      </p:sp>
      <p:sp>
        <p:nvSpPr>
          <p:cNvPr id="195590" name="WordArt 9"/>
          <p:cNvSpPr>
            <a:spLocks noChangeArrowheads="1" noChangeShapeType="1" noTextEdit="1"/>
          </p:cNvSpPr>
          <p:nvPr/>
        </p:nvSpPr>
        <p:spPr bwMode="auto">
          <a:xfrm>
            <a:off x="2411413" y="3644900"/>
            <a:ext cx="5256212" cy="10271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держава монголов</a:t>
            </a:r>
          </a:p>
        </p:txBody>
      </p:sp>
      <p:sp>
        <p:nvSpPr>
          <p:cNvPr id="195591" name="AutoShape 11"/>
          <p:cNvSpPr>
            <a:spLocks noChangeArrowheads="1"/>
          </p:cNvSpPr>
          <p:nvPr/>
        </p:nvSpPr>
        <p:spPr bwMode="auto">
          <a:xfrm rot="-8073352">
            <a:off x="2197101" y="1916112"/>
            <a:ext cx="12954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740692 h 21600"/>
              <a:gd name="T4" fmla="*/ 2147483647 w 21600"/>
              <a:gd name="T5" fmla="*/ 691478816 h 21600"/>
              <a:gd name="T6" fmla="*/ 2147483647 w 21600"/>
              <a:gd name="T7" fmla="*/ 3457406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195592" name="AutoShape 12"/>
          <p:cNvSpPr>
            <a:spLocks noChangeArrowheads="1"/>
          </p:cNvSpPr>
          <p:nvPr/>
        </p:nvSpPr>
        <p:spPr bwMode="auto">
          <a:xfrm rot="-8073352">
            <a:off x="1044576" y="2708275"/>
            <a:ext cx="12954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740692 h 21600"/>
              <a:gd name="T4" fmla="*/ 2147483647 w 21600"/>
              <a:gd name="T5" fmla="*/ 691478816 h 21600"/>
              <a:gd name="T6" fmla="*/ 2147483647 w 21600"/>
              <a:gd name="T7" fmla="*/ 3457406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195593" name="AutoShape 13"/>
          <p:cNvSpPr>
            <a:spLocks noChangeArrowheads="1"/>
          </p:cNvSpPr>
          <p:nvPr/>
        </p:nvSpPr>
        <p:spPr bwMode="auto">
          <a:xfrm rot="-8073352">
            <a:off x="2989263" y="3284537"/>
            <a:ext cx="12954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740692 h 21600"/>
              <a:gd name="T4" fmla="*/ 2147483647 w 21600"/>
              <a:gd name="T5" fmla="*/ 691478816 h 21600"/>
              <a:gd name="T6" fmla="*/ 2147483647 w 21600"/>
              <a:gd name="T7" fmla="*/ 3457406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latin typeface="Arial" charset="0"/>
            </a:endParaRPr>
          </a:p>
        </p:txBody>
      </p:sp>
      <p:sp>
        <p:nvSpPr>
          <p:cNvPr id="195594" name="AutoShape 14"/>
          <p:cNvSpPr>
            <a:spLocks noChangeArrowheads="1"/>
          </p:cNvSpPr>
          <p:nvPr/>
        </p:nvSpPr>
        <p:spPr bwMode="auto">
          <a:xfrm rot="-8073352">
            <a:off x="1692276" y="2419350"/>
            <a:ext cx="12954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740692 h 21600"/>
              <a:gd name="T4" fmla="*/ 2147483647 w 21600"/>
              <a:gd name="T5" fmla="*/ 691478816 h 21600"/>
              <a:gd name="T6" fmla="*/ 2147483647 w 21600"/>
              <a:gd name="T7" fmla="*/ 3457406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3322638" cy="1143000"/>
          </a:xfrm>
        </p:spPr>
        <p:txBody>
          <a:bodyPr/>
          <a:lstStyle/>
          <a:p>
            <a:endParaRPr lang="ru-RU" altLang="en-US" sz="3600" i="1">
              <a:latin typeface="Arial" charset="0"/>
            </a:endParaRPr>
          </a:p>
        </p:txBody>
      </p:sp>
      <p:pic>
        <p:nvPicPr>
          <p:cNvPr id="189443" name="Picture 5" descr="Монголы улуш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46164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1. Создатель «Повести временных лет».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858963"/>
          <a:ext cx="8229600" cy="4449765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79838" y="260350"/>
            <a:ext cx="5040312" cy="6408738"/>
          </a:xfrm>
        </p:spPr>
      </p:pic>
      <p:sp>
        <p:nvSpPr>
          <p:cNvPr id="17203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348038" y="333375"/>
            <a:ext cx="4860925" cy="6769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	</a:t>
            </a:r>
            <a:endParaRPr lang="ru-RU" sz="280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49275"/>
            <a:ext cx="87137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476250"/>
            <a:ext cx="4357688" cy="2770188"/>
          </a:xfr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929063"/>
            <a:ext cx="43148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4" descr="Юрта монголов ВС 5 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831532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Монголка ВС 05 0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713"/>
            <a:ext cx="34925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Монгол ВС 05 06 cop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1412875"/>
            <a:ext cx="3276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76250"/>
            <a:ext cx="85693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4" descr="Монголы ВС 5 06 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60425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Rectangle 5"/>
          <p:cNvSpPr>
            <a:spLocks noChangeArrowheads="1"/>
          </p:cNvSpPr>
          <p:nvPr/>
        </p:nvSpPr>
        <p:spPr bwMode="auto">
          <a:xfrm>
            <a:off x="2411413" y="476250"/>
            <a:ext cx="445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800">
                <a:solidFill>
                  <a:srgbClr val="FFECD1"/>
                </a:solidFill>
                <a:latin typeface="Arial" charset="0"/>
              </a:rPr>
              <a:t>МОНГОЛЬСКАЯ  ТЯЖЁЛАЯ  КОННИЦА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5" descr="Монгол ИР БГ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323850" y="1268413"/>
            <a:ext cx="36353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0" name="Picture 6" descr="Оружие татар 1380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4284663" y="528638"/>
            <a:ext cx="4608512" cy="45561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571875"/>
            <a:ext cx="39290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6250"/>
            <a:ext cx="41798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95513" y="1989138"/>
            <a:ext cx="5761037" cy="2087562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>
                <a:solidFill>
                  <a:srgbClr val="CC00FF"/>
                </a:solidFill>
                <a:latin typeface="Comic Sans MS" pitchFamily="66" charset="0"/>
              </a:rPr>
              <a:t>Рассмотрите рисунок воинов: русских и монгольского.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>
                <a:solidFill>
                  <a:srgbClr val="FF00FF"/>
                </a:solidFill>
                <a:latin typeface="Comic Sans MS" pitchFamily="66" charset="0"/>
              </a:rPr>
              <a:t>Сравните их.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28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2880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Работа в парах</a:t>
            </a:r>
          </a:p>
        </p:txBody>
      </p:sp>
      <p:pic>
        <p:nvPicPr>
          <p:cNvPr id="10" name="Содержимое 9" descr="Interesno.pn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1727200" cy="1573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2. Кто вел записи важнейших событий?</a:t>
            </a:r>
          </a:p>
        </p:txBody>
      </p:sp>
      <p:graphicFrame>
        <p:nvGraphicFramePr>
          <p:cNvPr id="156890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Русские и Монгольские воины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404813"/>
            <a:ext cx="8280400" cy="6132512"/>
          </a:xfrm>
          <a:noFill/>
          <a:ln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229600" cy="1250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600" b="1" i="1">
                <a:solidFill>
                  <a:srgbClr val="33CCFF"/>
                </a:solidFill>
              </a:rPr>
              <a:t>Физкультминутка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915816" y="188640"/>
            <a:ext cx="5897456" cy="4536504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23850" y="5229225"/>
            <a:ext cx="8497888" cy="13684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accent1"/>
                </a:solidFill>
              </a:rPr>
              <a:t>Бату́ (в русской традиции Баты́й)— монгольский полководец и государственный деятель, правитель улуса Джучи (Золотой Орды), внук Чингисхана.</a:t>
            </a: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33375"/>
            <a:ext cx="31067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66838"/>
          </a:xfrm>
        </p:spPr>
        <p:txBody>
          <a:bodyPr/>
          <a:lstStyle/>
          <a:p>
            <a:r>
              <a:rPr lang="ru-RU" altLang="en-US" sz="3600">
                <a:solidFill>
                  <a:srgbClr val="D8285A"/>
                </a:solidFill>
              </a:rPr>
              <a:t>Осенью 1237 г. </a:t>
            </a:r>
            <a:r>
              <a:rPr lang="ru-RU" altLang="en-US" sz="3600">
                <a:solidFill>
                  <a:srgbClr val="D8285A"/>
                </a:solidFill>
                <a:latin typeface="Arial" charset="0"/>
              </a:rPr>
              <a:t>п</a:t>
            </a:r>
            <a:r>
              <a:rPr lang="ru-RU" altLang="en-US" sz="3600">
                <a:solidFill>
                  <a:srgbClr val="D8285A"/>
                </a:solidFill>
              </a:rPr>
              <a:t>олчища Батыя подступили к Рязанскому княжеству.</a:t>
            </a:r>
          </a:p>
        </p:txBody>
      </p:sp>
      <p:pic>
        <p:nvPicPr>
          <p:cNvPr id="196611" name="Picture 5" descr="Ново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628775"/>
            <a:ext cx="57610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357188"/>
            <a:ext cx="8715375" cy="911225"/>
          </a:xfrm>
        </p:spPr>
        <p:txBody>
          <a:bodyPr/>
          <a:lstStyle/>
          <a:p>
            <a:pPr algn="l"/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r>
              <a:rPr lang="ru-RU" sz="2800">
                <a:cs typeface="Times New Roman" pitchFamily="18" charset="0"/>
              </a:rPr>
              <a:t>Осада Владимира                     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/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                                                             Падение Киева   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/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                                   </a:t>
            </a:r>
            <a:endParaRPr lang="ru-RU"/>
          </a:p>
        </p:txBody>
      </p:sp>
      <p:sp>
        <p:nvSpPr>
          <p:cNvPr id="206851" name="Содержимое 2"/>
          <p:cNvSpPr>
            <a:spLocks noGrp="1"/>
          </p:cNvSpPr>
          <p:nvPr>
            <p:ph idx="4294967295"/>
          </p:nvPr>
        </p:nvSpPr>
        <p:spPr>
          <a:xfrm>
            <a:off x="357188" y="0"/>
            <a:ext cx="8786812" cy="126841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Вслед за Рязанью монголо – татары заняли</a:t>
            </a:r>
          </a:p>
          <a:p>
            <a:pPr algn="just"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Коломну, Москву, Тверь, Владимир Киев.</a:t>
            </a:r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42093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789363"/>
            <a:ext cx="40005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3779838" cy="5726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en-US" sz="3600">
                <a:solidFill>
                  <a:srgbClr val="FF0000"/>
                </a:solidFill>
              </a:rPr>
              <a:t>25 марта 1237 г.</a:t>
            </a:r>
            <a:endParaRPr lang="en-US" altLang="en-US" sz="3600"/>
          </a:p>
          <a:p>
            <a:pPr>
              <a:buFont typeface="Wingdings" pitchFamily="2" charset="2"/>
              <a:buNone/>
            </a:pPr>
            <a:r>
              <a:rPr lang="ru-RU" altLang="en-US" sz="3600">
                <a:latin typeface="Arial" charset="0"/>
              </a:rPr>
              <a:t>м</a:t>
            </a:r>
            <a:r>
              <a:rPr lang="ru-RU" altLang="en-US" sz="3600"/>
              <a:t>онголо – татары</a:t>
            </a:r>
            <a:endParaRPr lang="en-US" altLang="en-US" sz="3600"/>
          </a:p>
          <a:p>
            <a:pPr>
              <a:buFont typeface="Wingdings" pitchFamily="2" charset="2"/>
              <a:buNone/>
            </a:pPr>
            <a:r>
              <a:rPr lang="ru-RU" altLang="en-US" sz="3600"/>
              <a:t>подошли к городу </a:t>
            </a:r>
            <a:r>
              <a:rPr lang="ru-RU" altLang="en-US" sz="3600">
                <a:solidFill>
                  <a:srgbClr val="FF0000"/>
                </a:solidFill>
              </a:rPr>
              <a:t>КОЗЕЛЬСКУ.</a:t>
            </a:r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223239" name="Picture 5" descr="с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260350"/>
            <a:ext cx="51117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05263"/>
            <a:ext cx="2881313" cy="2016125"/>
          </a:xfrm>
        </p:spPr>
        <p:txBody>
          <a:bodyPr/>
          <a:lstStyle/>
          <a:p>
            <a:r>
              <a:rPr lang="ru-RU" sz="2400"/>
              <a:t>Сбор  дани</a:t>
            </a:r>
            <a:br>
              <a:rPr lang="ru-RU" sz="2400"/>
            </a:br>
            <a:r>
              <a:rPr lang="ru-RU" sz="2400"/>
              <a:t>монголо-татарами</a:t>
            </a:r>
            <a:br>
              <a:rPr lang="ru-RU" sz="2400"/>
            </a:br>
            <a:r>
              <a:rPr lang="ru-RU" sz="2400"/>
              <a:t>с русских земель 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4406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908050"/>
            <a:ext cx="3657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3357563"/>
            <a:ext cx="51752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0">
                <a:solidFill>
                  <a:srgbClr val="FF0000"/>
                </a:solidFill>
              </a:rPr>
              <a:t>Иван </a:t>
            </a:r>
            <a:r>
              <a:rPr lang="en-US" sz="4000" b="0">
                <a:solidFill>
                  <a:srgbClr val="FF0000"/>
                </a:solidFill>
              </a:rPr>
              <a:t>III</a:t>
            </a:r>
            <a:r>
              <a:rPr lang="ru-RU" sz="4000" b="0">
                <a:solidFill>
                  <a:srgbClr val="FF0000"/>
                </a:solidFill>
              </a:rPr>
              <a:t> (1440 – 1505 годы)</a:t>
            </a:r>
          </a:p>
        </p:txBody>
      </p:sp>
      <p:pic>
        <p:nvPicPr>
          <p:cNvPr id="141320" name="Picture 8" descr="Великий князь Иоан 3 разрывает ханскую грамоту с требованием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3068638"/>
            <a:ext cx="4165600" cy="3455987"/>
          </a:xfrm>
          <a:noFill/>
          <a:ln>
            <a:solidFill>
              <a:srgbClr val="CC0000"/>
            </a:solidFill>
          </a:ln>
        </p:spPr>
      </p:pic>
      <p:pic>
        <p:nvPicPr>
          <p:cNvPr id="141321" name="Picture 9" descr="Иван 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412875"/>
            <a:ext cx="3581400" cy="4348163"/>
          </a:xfrm>
          <a:noFill/>
          <a:ln>
            <a:solidFill>
              <a:srgbClr val="CC0000"/>
            </a:solidFill>
          </a:ln>
        </p:spPr>
      </p:pic>
      <p:sp>
        <p:nvSpPr>
          <p:cNvPr id="141322" name="WordArt 10"/>
          <p:cNvSpPr>
            <a:spLocks noChangeArrowheads="1" noChangeShapeType="1" noTextEdit="1"/>
          </p:cNvSpPr>
          <p:nvPr/>
        </p:nvSpPr>
        <p:spPr bwMode="auto">
          <a:xfrm>
            <a:off x="4500563" y="2205038"/>
            <a:ext cx="42481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 Царь разрывает письмо хана Ахмата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288" y="1700213"/>
            <a:ext cx="8207375" cy="4535487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4000">
                <a:solidFill>
                  <a:srgbClr val="CC00FF"/>
                </a:solidFill>
                <a:latin typeface="Comic Sans MS" pitchFamily="66" charset="0"/>
              </a:rPr>
              <a:t>По карте на странице 61 учебника проследите нашествие Батыя на Русь.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4000">
                <a:solidFill>
                  <a:srgbClr val="002060"/>
                </a:solidFill>
                <a:latin typeface="Comic Sans MS" pitchFamily="66" charset="0"/>
              </a:rPr>
              <a:t>Назовите какие еще города оказали упорное сопротивление войскам монгольских ханов.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z="400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2880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Работа в парах</a:t>
            </a:r>
          </a:p>
        </p:txBody>
      </p:sp>
      <p:pic>
        <p:nvPicPr>
          <p:cNvPr id="10" name="Содержимое 9" descr="Interesno.pn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1727200" cy="1573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та 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88913"/>
            <a:ext cx="8280400" cy="6438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3. </a:t>
            </a:r>
            <a:r>
              <a:rPr lang="en-US" sz="3200"/>
              <a:t>Одно из фантастических существ, которое почиталось древними славянами.</a:t>
            </a:r>
            <a:endParaRPr lang="ru-RU" sz="3200"/>
          </a:p>
        </p:txBody>
      </p:sp>
      <p:graphicFrame>
        <p:nvGraphicFramePr>
          <p:cNvPr id="157914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5761037"/>
          </a:xfrm>
        </p:spPr>
        <p:txBody>
          <a:bodyPr/>
          <a:lstStyle/>
          <a:p>
            <a:r>
              <a:rPr lang="ru-RU"/>
              <a:t>Проверим были вы внимательны на уроке или нет.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Ответьте на следующие 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1. Кто напал на Русь в </a:t>
            </a:r>
            <a:r>
              <a:rPr lang="en-US" sz="4400"/>
              <a:t> XIII</a:t>
            </a:r>
            <a:r>
              <a:rPr lang="ru-RU" sz="4400"/>
              <a:t> веке?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2. </a:t>
            </a:r>
            <a:r>
              <a:rPr lang="ru-RU" sz="4400"/>
              <a:t>Кто возглавил поход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монголо-татар на Русь?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3. Какой город был первым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на их пути?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4. Сколько дней оборонялись жители Рязани?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5. Какой город оказал Батыю самое серьезное сопротивление?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6. Какой город был разграблен и разрушен в 1240 году?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7. Как стало называться основанное Батыем государство монголо-татар?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8. Как называется жилище монголо-татр из жердей и войлока?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9. Какой город был центром Золотой Орды?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4. Как  на Руси называли укрепленный центр города? </a:t>
            </a:r>
          </a:p>
        </p:txBody>
      </p:sp>
      <p:graphicFrame>
        <p:nvGraphicFramePr>
          <p:cNvPr id="158938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10. Кто назначал князей на Руси в период зависимости от Золотой Орды?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11. При каком князе Русь освободилась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от чужеземного ига?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12. Какое ханство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продержалось дольше всех?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13. Чье правительство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принудило последнего хана сложить с себя власть?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Подведём итоги:</a:t>
            </a:r>
            <a:endParaRPr lang="ru-RU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6600" y="3716338"/>
            <a:ext cx="5400675" cy="2016125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2800" i="1">
                <a:solidFill>
                  <a:srgbClr val="000099"/>
                </a:solidFill>
                <a:latin typeface="Calibri" pitchFamily="34" charset="0"/>
              </a:rPr>
              <a:t>Какое испытание обрушились на Русь в </a:t>
            </a:r>
            <a:r>
              <a:rPr lang="en-US" sz="2800" i="1">
                <a:solidFill>
                  <a:srgbClr val="000099"/>
                </a:solidFill>
                <a:latin typeface="Calibri" pitchFamily="34" charset="0"/>
              </a:rPr>
              <a:t>XIII </a:t>
            </a:r>
            <a:r>
              <a:rPr lang="ru-RU" sz="2800" i="1">
                <a:solidFill>
                  <a:srgbClr val="000099"/>
                </a:solidFill>
                <a:latin typeface="Calibri" pitchFamily="34" charset="0"/>
              </a:rPr>
              <a:t>веке?</a:t>
            </a:r>
            <a:endParaRPr lang="ru-RU" sz="2800" i="1">
              <a:solidFill>
                <a:srgbClr val="006600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CC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00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  <a:buFontTx/>
              <a:buAutoNum type="arabicPeriod" startAt="3"/>
            </a:pPr>
            <a:endParaRPr lang="ru-RU" sz="2800">
              <a:solidFill>
                <a:srgbClr val="00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A50021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FF0066"/>
              </a:solidFill>
              <a:latin typeface="Calibri" pitchFamily="34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50825" y="1557338"/>
            <a:ext cx="3025775" cy="2217737"/>
            <a:chOff x="251520" y="1988840"/>
            <a:chExt cx="3387549" cy="2506786"/>
          </a:xfrm>
        </p:grpSpPr>
        <p:pic>
          <p:nvPicPr>
            <p:cNvPr id="216069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1988840"/>
              <a:ext cx="3387549" cy="250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70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3720" y="3359848"/>
              <a:ext cx="648000" cy="86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9750" y="333375"/>
            <a:ext cx="8280400" cy="6165850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/>
            <a:r>
              <a:rPr lang="ru-RU" sz="4000" i="1">
                <a:solidFill>
                  <a:srgbClr val="3E0CF4"/>
                </a:solidFill>
                <a:latin typeface="Calibri" pitchFamily="34" charset="0"/>
              </a:rPr>
              <a:t>2. Поделитесь своими впечатлениями об уроке, используя такие слова: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Сегодня на уроке я…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– научился…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–было интересно…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–больше всего понравилось…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–понял, что…</a:t>
            </a:r>
          </a:p>
          <a:p>
            <a:pPr marL="609600" indent="-609600" algn="l"/>
            <a:r>
              <a:rPr lang="ru-RU" sz="4000" i="1">
                <a:solidFill>
                  <a:srgbClr val="43BD5A"/>
                </a:solidFill>
                <a:latin typeface="Calibri" pitchFamily="34" charset="0"/>
              </a:rPr>
              <a:t>–мне захотелось…</a:t>
            </a:r>
          </a:p>
          <a:p>
            <a:pPr marL="609600" indent="-609600" algn="l">
              <a:spcBef>
                <a:spcPct val="20000"/>
              </a:spcBef>
            </a:pPr>
            <a:endParaRPr lang="ru-RU" sz="4000" i="1">
              <a:solidFill>
                <a:srgbClr val="CC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00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  <a:buFontTx/>
              <a:buAutoNum type="arabicPeriod" startAt="3"/>
            </a:pPr>
            <a:endParaRPr lang="ru-RU" sz="2800">
              <a:solidFill>
                <a:srgbClr val="0000CC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A50021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FF0066"/>
              </a:solidFill>
              <a:latin typeface="Calibri" pitchFamily="34" charset="0"/>
            </a:endParaRPr>
          </a:p>
          <a:p>
            <a:pPr marL="609600" indent="-609600" algn="l">
              <a:spcBef>
                <a:spcPct val="20000"/>
              </a:spcBef>
            </a:pPr>
            <a:endParaRPr lang="ru-RU" sz="280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5. Как назывались заостренные палочки для письма? </a:t>
            </a:r>
          </a:p>
        </p:txBody>
      </p:sp>
      <p:graphicFrame>
        <p:nvGraphicFramePr>
          <p:cNvPr id="159962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6. </a:t>
            </a:r>
            <a:r>
              <a:rPr lang="en-US" sz="3200"/>
              <a:t>Что служило материалом для первых книг на Руси? </a:t>
            </a:r>
            <a:endParaRPr lang="ru-RU" sz="3200"/>
          </a:p>
        </p:txBody>
      </p:sp>
      <p:graphicFrame>
        <p:nvGraphicFramePr>
          <p:cNvPr id="160986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7. Как называлось собрание всех горожан?</a:t>
            </a:r>
          </a:p>
        </p:txBody>
      </p:sp>
      <p:graphicFrame>
        <p:nvGraphicFramePr>
          <p:cNvPr id="162010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/>
              <a:t>8. От какого имени произошло название славянской азбуки?</a:t>
            </a:r>
          </a:p>
        </p:txBody>
      </p:sp>
      <p:graphicFrame>
        <p:nvGraphicFramePr>
          <p:cNvPr id="163034" name="Group 218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457700"/>
        </p:xfrm>
        <a:graphic>
          <a:graphicData uri="http://schemas.openxmlformats.org/drawingml/2006/table">
            <a:tbl>
              <a:tblPr/>
              <a:tblGrid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  <a:gridCol w="587375"/>
                <a:gridCol w="588963"/>
                <a:gridCol w="587375"/>
                <a:gridCol w="587375"/>
                <a:gridCol w="587375"/>
                <a:gridCol w="588962"/>
                <a:gridCol w="587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1439</Words>
  <Application>Microsoft Office PowerPoint</Application>
  <PresentationFormat>Экран (4:3)</PresentationFormat>
  <Paragraphs>1067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Times New Roman</vt:lpstr>
      <vt:lpstr>Wingdings</vt:lpstr>
      <vt:lpstr>Comic Sans MS</vt:lpstr>
      <vt:lpstr>Calibri</vt:lpstr>
      <vt:lpstr>Snap ITC</vt:lpstr>
      <vt:lpstr>Tahoma</vt:lpstr>
      <vt:lpstr>Клен</vt:lpstr>
      <vt:lpstr>Слайд 1</vt:lpstr>
      <vt:lpstr>1. Создатель «Повести временных лет».</vt:lpstr>
      <vt:lpstr>2. Кто вел записи важнейших событий?</vt:lpstr>
      <vt:lpstr>3. Одно из фантастических существ, которое почиталось древними славянами.</vt:lpstr>
      <vt:lpstr>4. Как  на Руси называли укрепленный центр города? </vt:lpstr>
      <vt:lpstr>5. Как назывались заостренные палочки для письма? </vt:lpstr>
      <vt:lpstr>6. Что служило материалом для первых книг на Руси? </vt:lpstr>
      <vt:lpstr>7. Как называлось собрание всех горожан?</vt:lpstr>
      <vt:lpstr>8. От какого имени произошло название славянской азбуки?</vt:lpstr>
      <vt:lpstr>9. Кто совершал набеги на Древнюю Русь?</vt:lpstr>
      <vt:lpstr>10. Что брали для сооружения частокола? </vt:lpstr>
      <vt:lpstr>11. Писчий материал из телячьей кожи? </vt:lpstr>
      <vt:lpstr>12. Запись важнейших событий. </vt:lpstr>
      <vt:lpstr>13. Как называли добрых молодцев, служивших на заставах?</vt:lpstr>
      <vt:lpstr>14. Кто были советниками и помощниками князя? </vt:lpstr>
      <vt:lpstr>Теперь в клетках по горизонтали вы можете прочитать тему урока.</vt:lpstr>
      <vt:lpstr>Сегодня мы начнем знакомиться с героическими страницами истории Отечества и тема нашего урока «Нашествие Батыя».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Осенью 1237 г. полчища Батыя подступили к Рязанскому княжеству.</vt:lpstr>
      <vt:lpstr>         Осада Владимира                                                                                    Падение Киева                                        </vt:lpstr>
      <vt:lpstr>Слайд 35</vt:lpstr>
      <vt:lpstr>Сбор  дани монголо-татарами с русских земель </vt:lpstr>
      <vt:lpstr>Иван III (1440 – 1505 годы)</vt:lpstr>
      <vt:lpstr>Слайд 38</vt:lpstr>
      <vt:lpstr>Слайд 39</vt:lpstr>
      <vt:lpstr>Проверим были вы внимательны на уроке или нет.   Ответьте на следующие вопросы: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Подведём итоги:</vt:lpstr>
      <vt:lpstr>Слайд 55</vt:lpstr>
    </vt:vector>
  </TitlesOfParts>
  <Company>ГОУ СОШ №1100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Создатель «Повести временных лет».</dc:title>
  <dc:creator>USER</dc:creator>
  <cp:lastModifiedBy>re</cp:lastModifiedBy>
  <cp:revision>9</cp:revision>
  <dcterms:created xsi:type="dcterms:W3CDTF">2014-01-09T11:09:19Z</dcterms:created>
  <dcterms:modified xsi:type="dcterms:W3CDTF">2014-03-05T18:48:11Z</dcterms:modified>
</cp:coreProperties>
</file>