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  <p:sldId id="280" r:id="rId27"/>
    <p:sldId id="281" r:id="rId28"/>
    <p:sldId id="282" r:id="rId29"/>
    <p:sldId id="283" r:id="rId30"/>
    <p:sldId id="285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Freeform 158"/>
          <p:cNvSpPr>
            <a:spLocks/>
          </p:cNvSpPr>
          <p:nvPr/>
        </p:nvSpPr>
        <p:spPr bwMode="gray">
          <a:xfrm>
            <a:off x="5321300" y="115888"/>
            <a:ext cx="3822700" cy="6765925"/>
          </a:xfrm>
          <a:custGeom>
            <a:avLst/>
            <a:gdLst/>
            <a:ahLst/>
            <a:cxnLst>
              <a:cxn ang="0">
                <a:pos x="882" y="17"/>
              </a:cxn>
              <a:cxn ang="0">
                <a:pos x="2105" y="2560"/>
              </a:cxn>
              <a:cxn ang="0">
                <a:pos x="0" y="4344"/>
              </a:cxn>
              <a:cxn ang="0">
                <a:pos x="1242" y="4352"/>
              </a:cxn>
              <a:cxn ang="0">
                <a:pos x="2336" y="2584"/>
              </a:cxn>
              <a:cxn ang="0">
                <a:pos x="1186" y="0"/>
              </a:cxn>
              <a:cxn ang="0">
                <a:pos x="882" y="17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99FA72">
                  <a:gamma/>
                  <a:tint val="27451"/>
                  <a:invGamma/>
                </a:srgbClr>
              </a:gs>
              <a:gs pos="100000">
                <a:srgbClr val="99FA7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31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5" name="Line 8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5" name="Group 8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315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9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316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9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316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0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1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0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3174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317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" name="Line 10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2" name="Line 11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3184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" name="Line 11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" name="Line 11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" name="Line 11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3189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" name="Line 11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" name="Line 12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3194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" name="Line 12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7" name="Line 12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3199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0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1" name="Line 12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2" name="Line 13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99FA7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49" name="Picture 77" descr="b699cfd5b71900647f3ef56417be1aa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</p:spPr>
      </p:pic>
      <p:pic>
        <p:nvPicPr>
          <p:cNvPr id="3225" name="Picture 153" descr="j0152694"/>
          <p:cNvPicPr preferRelativeResize="0">
            <a:picLocks noChangeArrowheads="1" noChangeShapeType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nimBg="1"/>
      <p:bldP spid="3100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DABE7EFE-03E6-48E3-A837-63A4DFAA6528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4BAC9757-DEAA-4BF8-A550-7491BBF97F5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64" name="Picture 40" descr="j0152694"/>
          <p:cNvPicPr preferRelativeResize="0">
            <a:picLocks noChangeArrowheads="1" noChangeShapeType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omik.ua/novosti/samye-dorogie-i-neobychnye-dengi-v-mire-n68642.html" TargetMode="External"/><Relationship Id="rId7" Type="http://schemas.openxmlformats.org/officeDocument/2006/relationships/hyperlink" Target="http://dengivsetakipahnyt.com/bumazhnye-dengi/" TargetMode="External"/><Relationship Id="rId2" Type="http://schemas.openxmlformats.org/officeDocument/2006/relationships/hyperlink" Target="http://www.vokrugsvet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trakhanklad.ru/viewtopic.php?f=12&amp;t=114" TargetMode="External"/><Relationship Id="rId5" Type="http://schemas.openxmlformats.org/officeDocument/2006/relationships/hyperlink" Target="http://bestmoney.su/moneystory-the-first-money.html" TargetMode="External"/><Relationship Id="rId4" Type="http://schemas.openxmlformats.org/officeDocument/2006/relationships/hyperlink" Target="http://www.epochtimes.ru/content/view/57929/4/?photos=1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214818"/>
            <a:ext cx="4811713" cy="57626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Выполнила: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учитель начальных классов ГБОУ СОШ №2026 г.Москвы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Бабкина Л.В.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16832"/>
            <a:ext cx="6883474" cy="1470025"/>
          </a:xfrm>
        </p:spPr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</a:rPr>
              <a:t>Что такое деньги.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29" name="Picture 5" descr="http://img0.liveinternet.ru/images/attach/c/2/69/528/69528888_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84984"/>
            <a:ext cx="3419872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1268760"/>
            <a:ext cx="4669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Урок  окружающего мира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314324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(Составлен на основе учебника А.А. Плешакова «Окружающий мир для 3 класса» УМК «Школа России»)</a:t>
            </a:r>
            <a:endParaRPr 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Для всех мы в обилии рождаемся на свет.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У одних нас много, у других нас нет.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4005064"/>
            <a:ext cx="8229600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Маленькая,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кругленькая,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baseline="0" dirty="0" smtClean="0">
                <a:solidFill>
                  <a:schemeClr val="bg1">
                    <a:lumMod val="50000"/>
                  </a:schemeClr>
                </a:solidFill>
              </a:rPr>
              <a:t>Из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 кармана в карман скачет.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2996952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ДЕНЬГИ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5733256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МОНЕТА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деньги?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3392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«Деньги – металлические и бумажные знаки, являющиеся мерой стоимости при купле-продаже, средством платежей и предметом накопления».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       Из словаря С.И.Ожегова.</a:t>
            </a:r>
          </a:p>
          <a:p>
            <a:pPr>
              <a:lnSpc>
                <a:spcPct val="150000"/>
              </a:lnSpc>
              <a:buNone/>
            </a:pP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Натуральный обмен</a:t>
            </a:r>
            <a:endParaRPr lang="ru-RU" dirty="0"/>
          </a:p>
        </p:txBody>
      </p:sp>
      <p:pic>
        <p:nvPicPr>
          <p:cNvPr id="1027" name="Picture 3" descr="C:\Users\1\Desktop\урок\гонча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520" y="1196752"/>
            <a:ext cx="1870231" cy="2767356"/>
          </a:xfrm>
          <a:prstGeom prst="rect">
            <a:avLst/>
          </a:prstGeom>
          <a:noFill/>
        </p:spPr>
      </p:pic>
      <p:pic>
        <p:nvPicPr>
          <p:cNvPr id="1031" name="Picture 7" descr="C:\Users\1\Desktop\урок\кувшины и горшк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412776"/>
            <a:ext cx="2931196" cy="2210122"/>
          </a:xfrm>
          <a:prstGeom prst="rect">
            <a:avLst/>
          </a:prstGeom>
          <a:noFill/>
        </p:spPr>
      </p:pic>
      <p:pic>
        <p:nvPicPr>
          <p:cNvPr id="1033" name="Picture 9" descr="C:\Users\1\Desktop\урок\кузнец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3789040"/>
            <a:ext cx="1434999" cy="2780928"/>
          </a:xfrm>
          <a:prstGeom prst="rect">
            <a:avLst/>
          </a:prstGeom>
          <a:noFill/>
        </p:spPr>
      </p:pic>
      <p:pic>
        <p:nvPicPr>
          <p:cNvPr id="1034" name="Picture 10" descr="C:\Users\1\Desktop\урок\нож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970809"/>
            <a:ext cx="3345532" cy="2509149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2267744" y="2132856"/>
            <a:ext cx="20882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059832" y="5013176"/>
            <a:ext cx="20882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Натуральный обмен</a:t>
            </a:r>
            <a:endParaRPr lang="ru-RU" dirty="0"/>
          </a:p>
        </p:txBody>
      </p:sp>
      <p:pic>
        <p:nvPicPr>
          <p:cNvPr id="4" name="Picture 4" descr="C:\Users\1\Desktop\урок\земледелец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3168352" cy="2376264"/>
          </a:xfrm>
          <a:prstGeom prst="rect">
            <a:avLst/>
          </a:prstGeom>
          <a:noFill/>
        </p:spPr>
      </p:pic>
      <p:pic>
        <p:nvPicPr>
          <p:cNvPr id="5" name="Picture 5" descr="C:\Users\1\Desktop\урок\зерн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484784"/>
            <a:ext cx="2582356" cy="1728192"/>
          </a:xfrm>
          <a:prstGeom prst="rect">
            <a:avLst/>
          </a:prstGeom>
          <a:noFill/>
        </p:spPr>
      </p:pic>
      <p:pic>
        <p:nvPicPr>
          <p:cNvPr id="6" name="Picture 6" descr="C:\Users\1\Desktop\урок\кож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29412" y="4725144"/>
            <a:ext cx="2414588" cy="1809750"/>
          </a:xfrm>
          <a:prstGeom prst="rect">
            <a:avLst/>
          </a:prstGeom>
          <a:noFill/>
        </p:spPr>
      </p:pic>
      <p:pic>
        <p:nvPicPr>
          <p:cNvPr id="2050" name="Picture 2" descr="C:\Users\1\Desktop\урок\масл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1916832"/>
            <a:ext cx="2195736" cy="2014501"/>
          </a:xfrm>
          <a:prstGeom prst="rect">
            <a:avLst/>
          </a:prstGeom>
          <a:noFill/>
        </p:spPr>
      </p:pic>
      <p:pic>
        <p:nvPicPr>
          <p:cNvPr id="2051" name="Picture 3" descr="C:\Users\1\Desktop\урок\пастух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933056"/>
            <a:ext cx="3252353" cy="2463403"/>
          </a:xfrm>
          <a:prstGeom prst="rect">
            <a:avLst/>
          </a:prstGeom>
          <a:noFill/>
        </p:spPr>
      </p:pic>
      <p:pic>
        <p:nvPicPr>
          <p:cNvPr id="2052" name="Picture 4" descr="C:\Users\1\Desktop\урок\шерсть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4221088"/>
            <a:ext cx="2100337" cy="1500241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491880" y="2348880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63888" y="4869160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Ценность вещей</a:t>
            </a:r>
            <a:endParaRPr lang="ru-RU" dirty="0"/>
          </a:p>
        </p:txBody>
      </p:sp>
      <p:pic>
        <p:nvPicPr>
          <p:cNvPr id="3075" name="Picture 3" descr="C:\Users\1\Desktop\урок\овц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1700808"/>
            <a:ext cx="3736306" cy="3736306"/>
          </a:xfrm>
          <a:prstGeom prst="rect">
            <a:avLst/>
          </a:prstGeom>
          <a:noFill/>
        </p:spPr>
      </p:pic>
      <p:pic>
        <p:nvPicPr>
          <p:cNvPr id="3076" name="Picture 4" descr="C:\Users\1\Desktop\урок\топор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235858">
            <a:off x="4912965" y="2178460"/>
            <a:ext cx="2423272" cy="836019"/>
          </a:xfrm>
          <a:prstGeom prst="rect">
            <a:avLst/>
          </a:prstGeom>
          <a:noFill/>
        </p:spPr>
      </p:pic>
      <p:pic>
        <p:nvPicPr>
          <p:cNvPr id="7" name="Picture 4" descr="C:\Users\1\Desktop\урок\топор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235858">
            <a:off x="5921076" y="2322476"/>
            <a:ext cx="2423272" cy="836019"/>
          </a:xfrm>
          <a:prstGeom prst="rect">
            <a:avLst/>
          </a:prstGeom>
          <a:noFill/>
        </p:spPr>
      </p:pic>
      <p:pic>
        <p:nvPicPr>
          <p:cNvPr id="3077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4509120"/>
            <a:ext cx="1584176" cy="1584176"/>
          </a:xfrm>
          <a:prstGeom prst="rect">
            <a:avLst/>
          </a:prstGeom>
          <a:noFill/>
        </p:spPr>
      </p:pic>
      <p:pic>
        <p:nvPicPr>
          <p:cNvPr id="9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509120"/>
            <a:ext cx="1584176" cy="1584176"/>
          </a:xfrm>
          <a:prstGeom prst="rect">
            <a:avLst/>
          </a:prstGeom>
          <a:noFill/>
        </p:spPr>
      </p:pic>
      <p:pic>
        <p:nvPicPr>
          <p:cNvPr id="10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4509120"/>
            <a:ext cx="1584176" cy="1584176"/>
          </a:xfrm>
          <a:prstGeom prst="rect">
            <a:avLst/>
          </a:prstGeom>
          <a:noFill/>
        </p:spPr>
      </p:pic>
      <p:pic>
        <p:nvPicPr>
          <p:cNvPr id="11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4509120"/>
            <a:ext cx="1584176" cy="1584176"/>
          </a:xfrm>
          <a:prstGeom prst="rect">
            <a:avLst/>
          </a:prstGeom>
          <a:noFill/>
        </p:spPr>
      </p:pic>
      <p:sp>
        <p:nvSpPr>
          <p:cNvPr id="12" name="Равно 11"/>
          <p:cNvSpPr/>
          <p:nvPr/>
        </p:nvSpPr>
        <p:spPr>
          <a:xfrm rot="20149435">
            <a:off x="3335932" y="2515582"/>
            <a:ext cx="1656184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 rot="1902286">
            <a:off x="3263922" y="3739718"/>
            <a:ext cx="1656184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Товаро-деньги</a:t>
            </a:r>
            <a:endParaRPr lang="ru-RU" dirty="0"/>
          </a:p>
        </p:txBody>
      </p:sp>
      <p:pic>
        <p:nvPicPr>
          <p:cNvPr id="4098" name="Picture 2" descr="C:\Users\1\Desktop\урок\ча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96752"/>
            <a:ext cx="2926560" cy="2580903"/>
          </a:xfrm>
          <a:prstGeom prst="rect">
            <a:avLst/>
          </a:prstGeom>
          <a:noFill/>
        </p:spPr>
      </p:pic>
      <p:pic>
        <p:nvPicPr>
          <p:cNvPr id="4099" name="Picture 3" descr="C:\Users\1\Desktop\урок\камн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933056"/>
            <a:ext cx="3592785" cy="24058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2276872"/>
            <a:ext cx="3399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 Древней Монголии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5661248"/>
            <a:ext cx="414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На Каролинских островах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мировые деньги</a:t>
            </a:r>
            <a:endParaRPr lang="ru-RU" dirty="0"/>
          </a:p>
        </p:txBody>
      </p:sp>
      <p:pic>
        <p:nvPicPr>
          <p:cNvPr id="5123" name="Picture 3" descr="C:\Users\1\Desktop\урок\бус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4869160"/>
            <a:ext cx="1533644" cy="1583760"/>
          </a:xfrm>
          <a:prstGeom prst="rect">
            <a:avLst/>
          </a:prstGeom>
          <a:noFill/>
        </p:spPr>
      </p:pic>
      <p:pic>
        <p:nvPicPr>
          <p:cNvPr id="5126" name="Picture 6" descr="C:\Users\1\Desktop\урок\ракушки каур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12776"/>
            <a:ext cx="3528392" cy="2520280"/>
          </a:xfrm>
          <a:prstGeom prst="rect">
            <a:avLst/>
          </a:prstGeom>
          <a:noFill/>
        </p:spPr>
      </p:pic>
      <p:pic>
        <p:nvPicPr>
          <p:cNvPr id="5127" name="Picture 7" descr="C:\Users\1\Desktop\урок\раковин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268760"/>
            <a:ext cx="3312368" cy="26373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40050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Раковины каури с Мальдивских островов в Индийском океане.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89240"/>
            <a:ext cx="5004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Служили деньгами во многих странах Азии,  Африки  и Европы. 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8" name="Picture 8" descr="C:\Users\1\Desktop\урок\украшен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4869160"/>
            <a:ext cx="1607578" cy="16267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Металлические деньги</a:t>
            </a:r>
            <a:endParaRPr lang="ru-RU" dirty="0"/>
          </a:p>
        </p:txBody>
      </p:sp>
      <p:pic>
        <p:nvPicPr>
          <p:cNvPr id="6147" name="Picture 3" descr="C:\Users\1\Desktop\урок\металлические деньги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3" y="1345569"/>
            <a:ext cx="3672407" cy="571263"/>
          </a:xfrm>
          <a:prstGeom prst="rect">
            <a:avLst/>
          </a:prstGeom>
          <a:noFill/>
        </p:spPr>
      </p:pic>
      <p:pic>
        <p:nvPicPr>
          <p:cNvPr id="6151" name="Picture 7" descr="C:\Users\1\Desktop\урок\металлические деньги\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6926" y="4941168"/>
            <a:ext cx="4167074" cy="792088"/>
          </a:xfrm>
          <a:prstGeom prst="rect">
            <a:avLst/>
          </a:prstGeom>
          <a:noFill/>
        </p:spPr>
      </p:pic>
      <p:pic>
        <p:nvPicPr>
          <p:cNvPr id="6152" name="Picture 8" descr="C:\Users\1\Desktop\урок\металлические деньги\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509120"/>
            <a:ext cx="1306537" cy="1318748"/>
          </a:xfrm>
          <a:prstGeom prst="rect">
            <a:avLst/>
          </a:prstGeom>
          <a:noFill/>
        </p:spPr>
      </p:pic>
      <p:pic>
        <p:nvPicPr>
          <p:cNvPr id="6153" name="Picture 9" descr="C:\Users\1\Desktop\урок\металлические деньги\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2780928"/>
            <a:ext cx="2520280" cy="1506689"/>
          </a:xfrm>
          <a:prstGeom prst="rect">
            <a:avLst/>
          </a:prstGeom>
          <a:noFill/>
        </p:spPr>
      </p:pic>
      <p:pic>
        <p:nvPicPr>
          <p:cNvPr id="6155" name="Picture 11" descr="C:\Users\1\Desktop\урок\шарик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4437112"/>
            <a:ext cx="1296144" cy="13219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83568" y="2051556"/>
            <a:ext cx="32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Римский слиток с клеймом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57" name="Picture 13" descr="C:\Users\1\Desktop\урок\кольц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2636912"/>
            <a:ext cx="3024725" cy="136815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11560" y="4077072"/>
            <a:ext cx="373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Серебряные кольца – в Египте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64088" y="4437112"/>
            <a:ext cx="3458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Бронзовый слиток из Микен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11760" y="5733256"/>
            <a:ext cx="271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Свинцовый шарик из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Северной Америки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5733256"/>
            <a:ext cx="1978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Медный слиток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из Италии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2420888"/>
            <a:ext cx="3203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Серебряный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лям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из Китая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14490" y="5877272"/>
            <a:ext cx="3829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Железные прутья из Греции.</a:t>
            </a:r>
          </a:p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По-гречески «горсть» - драхма. 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59" name="Picture 15" descr="C:\Users\1\Desktop\урок\серебряный лям в Китае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176" y="1268760"/>
            <a:ext cx="1730009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Русские деньги</a:t>
            </a:r>
            <a:endParaRPr lang="ru-RU" dirty="0"/>
          </a:p>
        </p:txBody>
      </p:sp>
      <p:pic>
        <p:nvPicPr>
          <p:cNvPr id="7172" name="Picture 4" descr="http://bankreferatov.com.ua/download/referat/grosh/html/5643422/img/5643422_001_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24744"/>
            <a:ext cx="3456384" cy="17230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2636912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Куны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700808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25 кун = гривна</a:t>
            </a:r>
            <a:endParaRPr lang="ru-RU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4" name="Picture 6" descr="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996952"/>
            <a:ext cx="3810000" cy="7524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3789040"/>
            <a:ext cx="2926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Новгородская гривна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6" name="Picture 8" descr="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21089"/>
            <a:ext cx="5338663" cy="12961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5589240"/>
            <a:ext cx="3391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 Серебряники и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</a:rPr>
              <a:t>златники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8" name="Picture 10" descr="Изображен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4221088"/>
            <a:ext cx="2876550" cy="1466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84168" y="5733256"/>
            <a:ext cx="249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Копейные деньги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1534 года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Бумажные деньги</a:t>
            </a:r>
            <a:endParaRPr lang="ru-RU" dirty="0"/>
          </a:p>
        </p:txBody>
      </p:sp>
      <p:pic>
        <p:nvPicPr>
          <p:cNvPr id="31746" name="Picture 2" descr="C:\Users\1\Desktop\урок\бумажная распис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13" y="1700808"/>
            <a:ext cx="4205776" cy="3168352"/>
          </a:xfrm>
          <a:prstGeom prst="rect">
            <a:avLst/>
          </a:prstGeom>
          <a:noFill/>
        </p:spPr>
      </p:pic>
      <p:pic>
        <p:nvPicPr>
          <p:cNvPr id="31747" name="Picture 3" descr="C:\Users\1\Desktop\урок\расписка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28800"/>
            <a:ext cx="4250615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5301208"/>
            <a:ext cx="383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Бумажные расписки</a:t>
            </a:r>
            <a:endParaRPr lang="ru-RU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Познакомить с ролью денег в экономике.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Планируемые результаты: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3861048"/>
            <a:ext cx="8748464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Учащиеся научатся понимать роль денег в экономике,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</a:t>
            </a:r>
            <a:r>
              <a:rPr lang="ru-RU" sz="3200" b="1" noProof="0" dirty="0" smtClean="0">
                <a:solidFill>
                  <a:schemeClr val="bg1">
                    <a:lumMod val="50000"/>
                  </a:schemeClr>
                </a:solidFill>
              </a:rPr>
              <a:t>бъяснять, что такое деньги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, различать денежные единицы некоторых стран, анализировать, сравнивать, обобщать, делать выводы.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381"/>
            <a:ext cx="8101013" cy="8683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Первые бумажные деньги в Китае</a:t>
            </a:r>
            <a:endParaRPr lang="ru-RU" sz="36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8747" y="1628800"/>
            <a:ext cx="2793413" cy="40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1556792"/>
            <a:ext cx="270778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6234" y="1628800"/>
            <a:ext cx="2933597" cy="428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Бумажные деньги мира</a:t>
            </a:r>
            <a:endParaRPr lang="ru-RU" dirty="0"/>
          </a:p>
        </p:txBody>
      </p:sp>
      <p:pic>
        <p:nvPicPr>
          <p:cNvPr id="33794" name="Picture 2" descr="C:\Users\1\Desktop\урок\деньги ми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4660"/>
            <a:ext cx="7560840" cy="51086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Работа по учебнику</a:t>
            </a:r>
            <a:endParaRPr lang="ru-RU" dirty="0"/>
          </a:p>
        </p:txBody>
      </p:sp>
      <p:pic>
        <p:nvPicPr>
          <p:cNvPr id="34818" name="Picture 2" descr="http://static.ozone.ru/multimedia/books_covers/10047462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1988655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1412776"/>
            <a:ext cx="4561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Прочитайте  текст  с. 66 – 68.</a:t>
            </a:r>
            <a:endParaRPr lang="ru-RU" sz="24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916832"/>
            <a:ext cx="4918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Назовите два способа обмена.</a:t>
            </a:r>
            <a:endParaRPr lang="ru-RU" sz="24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2492896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Бартер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– прямой обмен одних товаров на другие.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284984"/>
            <a:ext cx="579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Купля-продажа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– обмен, в котором участвуют деньги.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325034"/>
            <a:ext cx="7373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Цена товара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– стоимость одной вещи, одного предмета.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9715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Деньги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– особый товар, который можно обменять на любые товары и услуги.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589240"/>
            <a:ext cx="4582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Монеты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– металлические деньги. 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6021288"/>
            <a:ext cx="421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Банкноты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– бумажные деньги. 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2" name="Picture 4" descr="http://img0.liveinternet.ru/images/attach/c/3/75/463/75463970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91071" y="4725144"/>
            <a:ext cx="1452929" cy="18275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35844" name="Picture 4" descr="C:\Users\1\Desktop\урок\1 копейка реверс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268760"/>
            <a:ext cx="2305050" cy="2286000"/>
          </a:xfrm>
          <a:prstGeom prst="rect">
            <a:avLst/>
          </a:prstGeom>
          <a:noFill/>
        </p:spPr>
      </p:pic>
      <p:pic>
        <p:nvPicPr>
          <p:cNvPr id="35845" name="Picture 5" descr="C:\Users\1\Desktop\урок\1 копейка аверс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268760"/>
            <a:ext cx="2310331" cy="22818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3501008"/>
            <a:ext cx="3297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Реверс или «решка»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5847" name="Picture 7" descr="C:\Users\1\Desktop\урок\решка Петр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3429000"/>
            <a:ext cx="2880320" cy="29213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25427" y="5589240"/>
            <a:ext cx="3218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Серебряный рубль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Петра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501008"/>
            <a:ext cx="295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Аверс или «орёл»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159918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Легенда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5848" name="Picture 8" descr="C:\Users\1\Desktop\урок\гурт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123728" y="4005064"/>
            <a:ext cx="647311" cy="23575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5517232"/>
            <a:ext cx="2378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Ребро монеты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 «гурт»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9696094">
            <a:off x="2550260" y="2166903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563614">
            <a:off x="5236664" y="2254017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5" grpId="0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36866" name="Picture 2" descr="C:\Users\1\Desktop\урок\1 рубль 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1916832"/>
            <a:ext cx="1999339" cy="2016000"/>
          </a:xfrm>
          <a:prstGeom prst="rect">
            <a:avLst/>
          </a:prstGeom>
          <a:noFill/>
        </p:spPr>
      </p:pic>
      <p:pic>
        <p:nvPicPr>
          <p:cNvPr id="36867" name="Picture 3" descr="C:\Users\1\Desktop\урок\1 рубль аверс (2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844824"/>
            <a:ext cx="2160240" cy="2160240"/>
          </a:xfrm>
          <a:prstGeom prst="rect">
            <a:avLst/>
          </a:prstGeom>
          <a:noFill/>
        </p:spPr>
      </p:pic>
      <p:pic>
        <p:nvPicPr>
          <p:cNvPr id="36868" name="Picture 4" descr="C:\Users\1\Desktop\урок\10 реверс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3762000"/>
            <a:ext cx="2686585" cy="3096000"/>
          </a:xfrm>
          <a:prstGeom prst="rect">
            <a:avLst/>
          </a:prstGeom>
          <a:noFill/>
        </p:spPr>
      </p:pic>
      <p:pic>
        <p:nvPicPr>
          <p:cNvPr id="36869" name="Picture 5" descr="C:\Users\1\Desktop\урок\10 аверс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3760788"/>
            <a:ext cx="2735263" cy="30972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1340768"/>
            <a:ext cx="1451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Реверс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340768"/>
            <a:ext cx="1281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Аверс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3645024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Легенда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9696094">
            <a:off x="2766286" y="4350849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705888">
            <a:off x="5173787" y="4463893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520716">
            <a:off x="3022066" y="3155748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860193">
            <a:off x="5138384" y="3161149"/>
            <a:ext cx="1307174" cy="176757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Сравните</a:t>
            </a:r>
            <a:endParaRPr lang="ru-RU" dirty="0"/>
          </a:p>
        </p:txBody>
      </p:sp>
      <p:pic>
        <p:nvPicPr>
          <p:cNvPr id="7172" name="Picture 4" descr="http://newzz.in.ua/uploads/posts/2009-01/1232481378_p3.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4701040" cy="2304256"/>
          </a:xfrm>
          <a:prstGeom prst="rect">
            <a:avLst/>
          </a:prstGeom>
          <a:noFill/>
        </p:spPr>
      </p:pic>
      <p:pic>
        <p:nvPicPr>
          <p:cNvPr id="7176" name="Picture 8" descr="http://eizbori.com/wp-content/uploads/2012/03/10-evr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412776"/>
            <a:ext cx="4211789" cy="2232248"/>
          </a:xfrm>
          <a:prstGeom prst="rect">
            <a:avLst/>
          </a:prstGeom>
          <a:noFill/>
        </p:spPr>
      </p:pic>
      <p:pic>
        <p:nvPicPr>
          <p:cNvPr id="1034" name="Picture 10" descr="http://kolyan.net/uploads/posts/2010-02/1265798329_0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3861048"/>
            <a:ext cx="4824536" cy="24283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0173"/>
            <a:ext cx="8604448" cy="59858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Графический диктант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283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b="1" dirty="0" smtClean="0"/>
              <a:t>Прямой обмен одних товаров на другие – это сбережения.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Плата за работу – заработная плата.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Деньги, которые откладывают на будущее, - сбережения.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Оборотная сторона монеты – гурт.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Надпись на монете называется легендой.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517232"/>
            <a:ext cx="5910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Проверка:  –,  +,  +,  –,  +.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(если высказывание верное, поставьте знак «+», если неверное – «-»)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C:\Users\1\Desktop\урок\сапог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05926" y="4365104"/>
            <a:ext cx="1458162" cy="1944216"/>
          </a:xfrm>
          <a:prstGeom prst="rect">
            <a:avLst/>
          </a:prstGeom>
          <a:noFill/>
        </p:spPr>
      </p:pic>
      <p:pic>
        <p:nvPicPr>
          <p:cNvPr id="1033" name="Picture 9" descr="C:\Users\1\Desktop\резерв\кувшин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4437112"/>
            <a:ext cx="1835348" cy="1835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Обсудим!</a:t>
            </a:r>
            <a:endParaRPr lang="ru-RU" dirty="0"/>
          </a:p>
        </p:txBody>
      </p:sp>
      <p:pic>
        <p:nvPicPr>
          <p:cNvPr id="1028" name="Picture 4" descr="C:\Users\1\Desktop\урок\сапожник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24744"/>
            <a:ext cx="2690836" cy="2952328"/>
          </a:xfrm>
          <a:prstGeom prst="rect">
            <a:avLst/>
          </a:prstGeom>
          <a:noFill/>
        </p:spPr>
      </p:pic>
      <p:pic>
        <p:nvPicPr>
          <p:cNvPr id="1029" name="Picture 5" descr="C:\Users\1\Desktop\урок\гончар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1196752"/>
            <a:ext cx="3043212" cy="2921694"/>
          </a:xfrm>
          <a:prstGeom prst="rect">
            <a:avLst/>
          </a:prstGeom>
          <a:noFill/>
        </p:spPr>
      </p:pic>
      <p:pic>
        <p:nvPicPr>
          <p:cNvPr id="1030" name="Picture 6" descr="C:\Users\1\Desktop\урок\портной 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38527" y="980728"/>
            <a:ext cx="2905473" cy="3096344"/>
          </a:xfrm>
          <a:prstGeom prst="rect">
            <a:avLst/>
          </a:prstGeom>
          <a:noFill/>
        </p:spPr>
      </p:pic>
      <p:pic>
        <p:nvPicPr>
          <p:cNvPr id="1031" name="Picture 7" descr="C:\Users\1\Desktop\урок\рубаш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6256" y="4005064"/>
            <a:ext cx="1901876" cy="2377454"/>
          </a:xfrm>
          <a:prstGeom prst="rect">
            <a:avLst/>
          </a:prstGeom>
          <a:noFill/>
        </p:spPr>
      </p:pic>
      <p:pic>
        <p:nvPicPr>
          <p:cNvPr id="1032" name="Picture 8" descr="C:\Users\1\Desktop\урок\сапог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365104"/>
            <a:ext cx="1458162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3533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0278 L -0.38177 -0.00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0532 L 0.39184 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3849 0.005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Подведение итогов: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75687" cy="473392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Что такое деньги?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Что нового вы узнали о деньгах?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Как вы думаете, будут ли деньги меняться?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bg1">
                    <a:lumMod val="50000"/>
                  </a:schemeClr>
                </a:solidFill>
              </a:rPr>
              <a:t>Вывод: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деньги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– особый товар, который можно обменивать на любые другие товары и услуги.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6" name="Picture 8" descr="http://www.irecommend.ru/sites/default/files/product-images/66184/kosh0-13534064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4725144"/>
            <a:ext cx="2520280" cy="17003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496944" cy="2807642"/>
          </a:xfrm>
        </p:spPr>
        <p:txBody>
          <a:bodyPr/>
          <a:lstStyle/>
          <a:p>
            <a:r>
              <a:rPr lang="ru-RU" b="1" u="sng" dirty="0" smtClean="0"/>
              <a:t>Учебник:</a:t>
            </a:r>
            <a:r>
              <a:rPr lang="ru-RU" b="1" dirty="0" smtClean="0"/>
              <a:t> прочитать текст с.67 – 70, ответить на вопросы раздела «Проверь себя» на с.69.</a:t>
            </a:r>
          </a:p>
          <a:p>
            <a:r>
              <a:rPr lang="ru-RU" b="1" u="sng" dirty="0" smtClean="0"/>
              <a:t>Рабочая тетрадь:</a:t>
            </a:r>
            <a:r>
              <a:rPr lang="ru-RU" b="1" dirty="0" smtClean="0"/>
              <a:t> с.39 № 3 – 4.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340768"/>
            <a:ext cx="8568952" cy="8926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1. Что даёт нам добывающая промышленность?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369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полезные ископаемые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010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мебель 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365104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лес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22920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рыбу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Литература: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А.А.Плешаков «Окружающий мир. 3 класс. Учеб. для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общеобразоват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учреждений» - М.: Просвещение, 2012г.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Н.Ю.Васильева. Поурочные разработки по курсу «Окружающий мир» к УМК А.А.Плешакова. – М.: «ВАКО», 2013г.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Контрольно-измерительные материалы. Окружающий мир: 3 класс. Сост.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И.Ф.Яценко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– М.: «ВАКО», 2013г.</a:t>
            </a:r>
          </a:p>
          <a:p>
            <a:pPr>
              <a:buNone/>
            </a:pPr>
            <a:r>
              <a:rPr lang="ru-RU" sz="2400" b="1" dirty="0" smtClean="0"/>
              <a:t>Ресурсы интернет:</a:t>
            </a:r>
          </a:p>
          <a:p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http://www.vokrugsveta.ru/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http://domik.ua/novosti/samye-dorogie-i-neobychnye-dengi-v-mire-n68642.html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http://www.epochtimes.ru/content/view/57929/4/?photos=1#start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http://bestmoney.su/moneystory-the-first-money.html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http://astrakhanklad.ru/viewtopic.php?f=12&amp;t=114</a:t>
            </a:r>
            <a:endParaRPr lang="ru-RU" sz="16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http://bestmoney.su/moneystory-the-first-money.html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http://dengivsetakipahnyt.com/bumazhnye-dengi/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006" y="2492896"/>
            <a:ext cx="737413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556792"/>
            <a:ext cx="8568952" cy="892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. Что производит электроэнергия?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электрические приборы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73016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электрическую энергию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электростанции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012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нефть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412776"/>
            <a:ext cx="8568952" cy="8926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3. Что производит химическая промышленность?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машины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73016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краски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военную технику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012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продукты питания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8926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4. Что производит лёгкая промышленность?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автомобили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73016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лекарства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ткани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012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топливо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8926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5. Что производит добывающая промышленность для химической?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энергию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73016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продукты питания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станки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012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нефть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892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6. Где производят электроэнергию?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в карьерах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73016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на шахтах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на электростанциях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01208"/>
            <a:ext cx="62646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на заводах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412776"/>
            <a:ext cx="8568952" cy="8926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7. Какие отрасли промышленности участвуют в изготовлении кастрюль?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36912"/>
            <a:ext cx="67687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1) добывающая промышленность</a:t>
            </a:r>
            <a:endParaRPr lang="ru-RU" sz="30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645024"/>
            <a:ext cx="67687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пищевая промышленность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509120"/>
            <a:ext cx="67687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3) металлургия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73216"/>
            <a:ext cx="68407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4) машиностроение</a:t>
            </a: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4">
  <a:themeElements>
    <a:clrScheme name="Другая 5">
      <a:dk1>
        <a:srgbClr val="808080"/>
      </a:dk1>
      <a:lt1>
        <a:srgbClr val="DDE89A"/>
      </a:lt1>
      <a:dk2>
        <a:srgbClr val="329A2A"/>
      </a:dk2>
      <a:lt2>
        <a:srgbClr val="25731F"/>
      </a:lt2>
      <a:accent1>
        <a:srgbClr val="80CB35"/>
      </a:accent1>
      <a:accent2>
        <a:srgbClr val="518CD3"/>
      </a:accent2>
      <a:accent3>
        <a:srgbClr val="ADCAAC"/>
      </a:accent3>
      <a:accent4>
        <a:srgbClr val="1B5617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601</TotalTime>
  <Words>733</Words>
  <Application>Microsoft Office PowerPoint</Application>
  <PresentationFormat>Экран (4:3)</PresentationFormat>
  <Paragraphs>147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Тема4</vt:lpstr>
      <vt:lpstr>Что такое деньги.</vt:lpstr>
      <vt:lpstr>Цель</vt:lpstr>
      <vt:lpstr>ТЕСТ</vt:lpstr>
      <vt:lpstr>ТЕСТ</vt:lpstr>
      <vt:lpstr>ТЕСТ</vt:lpstr>
      <vt:lpstr>ТЕСТ</vt:lpstr>
      <vt:lpstr>ТЕСТ</vt:lpstr>
      <vt:lpstr>ТЕСТ</vt:lpstr>
      <vt:lpstr>ТЕСТ</vt:lpstr>
      <vt:lpstr>Загадки</vt:lpstr>
      <vt:lpstr>Что такое деньги?</vt:lpstr>
      <vt:lpstr>Натуральный обмен</vt:lpstr>
      <vt:lpstr>Натуральный обмен</vt:lpstr>
      <vt:lpstr>Ценность вещей</vt:lpstr>
      <vt:lpstr>Товаро-деньги</vt:lpstr>
      <vt:lpstr>Первые мировые деньги</vt:lpstr>
      <vt:lpstr>Металлические деньги</vt:lpstr>
      <vt:lpstr>Русские деньги</vt:lpstr>
      <vt:lpstr>Бумажные деньги</vt:lpstr>
      <vt:lpstr>Первые бумажные деньги в Китае</vt:lpstr>
      <vt:lpstr>Бумажные деньги мира</vt:lpstr>
      <vt:lpstr>Работа по учебнику</vt:lpstr>
      <vt:lpstr>Практическая работа</vt:lpstr>
      <vt:lpstr>Практическая работа</vt:lpstr>
      <vt:lpstr>Сравните</vt:lpstr>
      <vt:lpstr>Графический диктант </vt:lpstr>
      <vt:lpstr>Обсудим!</vt:lpstr>
      <vt:lpstr>Подведение итогов:</vt:lpstr>
      <vt:lpstr>Домашнее задание:</vt:lpstr>
      <vt:lpstr>Источники информации:</vt:lpstr>
      <vt:lpstr>Слайд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деньги.</dc:title>
  <dc:creator>МЫШЬ</dc:creator>
  <cp:lastModifiedBy>re</cp:lastModifiedBy>
  <cp:revision>63</cp:revision>
  <dcterms:created xsi:type="dcterms:W3CDTF">2014-01-12T10:33:33Z</dcterms:created>
  <dcterms:modified xsi:type="dcterms:W3CDTF">2014-03-05T13:29:29Z</dcterms:modified>
</cp:coreProperties>
</file>