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59" r:id="rId9"/>
    <p:sldId id="260" r:id="rId10"/>
    <p:sldId id="261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684" autoAdjust="0"/>
    <p:restoredTop sz="94711" autoAdjust="0"/>
  </p:normalViewPr>
  <p:slideViewPr>
    <p:cSldViewPr>
      <p:cViewPr varScale="1">
        <p:scale>
          <a:sx n="96" d="100"/>
          <a:sy n="96" d="100"/>
        </p:scale>
        <p:origin x="-60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ACD1F8A-B6D2-48E6-9EF5-097CA845DCDD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A481E4-11AA-42F1-9832-1C81275DAEF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11644-4AFD-40F8-AD0D-1D1B50E86FD3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293FA-F87B-4F77-9DD5-8D05F0AD104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F83F8-A9B2-48B7-8BFD-B346D6AB177C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F25DF-2EBE-4868-9307-DB74998AD29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F35EE-64E5-42FF-B89D-E3E1ACBA4A34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BD237-04E7-4D4D-8C15-E81D2A34139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DBE0AA7-500E-4477-82B8-C3680F3CAD67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763904-26CB-411F-8FE4-5681E5FC9DC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60B26-C1F6-423F-A80A-B0F874FC8C56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0A14-63A8-4561-97CF-4F15E6593E2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D33142-109C-4741-B45E-C082A6C0A2EE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483662-9071-4329-A6AC-BC2A923DC30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C151-EF15-4180-AA4A-5BF4471375B5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E2C1D-6242-4173-BAA2-C3F68117F26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0E1F4D-A3FC-4748-BF2B-D8E92B392ACB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F39AC4-28E8-4D87-B276-E56BFDAC7C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DFC7C9-867E-4A9C-8FD6-9AE9FB4266B5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AF39C7-F8FE-4BC0-97D1-93F16128C52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DB5EE7-6182-4A37-890D-53D41D22EE16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393C494-274C-412C-B7D7-2A2CBC99C7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1E3A358-7C5E-4829-99CA-EA7CABA611DC}" type="datetimeFigureOut">
              <a:rPr lang="ru-RU"/>
              <a:pPr>
                <a:defRPr/>
              </a:pPr>
              <a:t>16.03.2014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41C10E1-6CE2-44DD-A471-FA75C04CF8A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16" r:id="rId2"/>
    <p:sldLayoutId id="2147483822" r:id="rId3"/>
    <p:sldLayoutId id="2147483817" r:id="rId4"/>
    <p:sldLayoutId id="2147483823" r:id="rId5"/>
    <p:sldLayoutId id="2147483818" r:id="rId6"/>
    <p:sldLayoutId id="2147483824" r:id="rId7"/>
    <p:sldLayoutId id="2147483825" r:id="rId8"/>
    <p:sldLayoutId id="2147483826" r:id="rId9"/>
    <p:sldLayoutId id="2147483819" r:id="rId10"/>
    <p:sldLayoutId id="2147483820" r:id="rId11"/>
  </p:sldLayoutIdLst>
  <p:transition spd="slow">
    <p:cover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550" y="0"/>
            <a:ext cx="8102600" cy="220503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 И ШКОЛА: ГРАНИ СОТРУДНИЧЕСТВА В ПРОЦЕССЕ ФИЗИЧЕСКОГО ВОСПИТАНИЯ ШКОЛЬНИКОВ</a:t>
            </a:r>
            <a:endParaRPr lang="ru-RU" sz="3200" b="1" i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2205038"/>
            <a:ext cx="8172450" cy="4652962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</a:t>
            </a:r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физической культуры</a:t>
            </a:r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№476 Третьякова Е.О.</a:t>
            </a:r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771800" y="2276872"/>
            <a:ext cx="4762500" cy="3459708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974850"/>
            <a:ext cx="8072437" cy="488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52513" y="7938"/>
            <a:ext cx="8091487" cy="10080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 педагогов и семьи направлено на решение следующих общих задач:</a:t>
            </a:r>
            <a:endParaRPr lang="ru-RU" sz="2800" b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1125538"/>
            <a:ext cx="8085138" cy="5732462"/>
          </a:xfrm>
        </p:spPr>
        <p:txBody>
          <a:bodyPr/>
          <a:lstStyle/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качественного образования;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профессиональных интересов и подготовка детей к сознательному выбору профессии;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нравственности культуры поведения учащихся;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потребности в здоровом образе жизни.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115616" y="4149080"/>
            <a:ext cx="3338991" cy="252028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779912" y="2348880"/>
            <a:ext cx="3347864" cy="252028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724128" y="692696"/>
            <a:ext cx="3347864" cy="252028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6313" y="0"/>
            <a:ext cx="8099425" cy="6477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ФИЗИЧЕСКОГО ВОСПИТАНИЯ:</a:t>
            </a:r>
            <a:endParaRPr lang="ru-RU" sz="3200" b="1" i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3613" y="835025"/>
            <a:ext cx="8180387" cy="6035675"/>
          </a:xfrm>
        </p:spPr>
        <p:txBody>
          <a:bodyPr>
            <a:normAutofit fontScale="92500" lnSpcReduction="10000"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здоровья, правильное физическое развитие;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умственной и физической работоспособности;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 совершенствование природных двигательных качеств;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новым видам движений;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основных двигательных качеств;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гигиенических навыков;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нравственных качеств;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потребности в постоянных и систематических занятиях физической культурой и спортом;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стремления быть здоровым, бодрым, доставлять радость себе и окружающим.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000"/>
                            </p:stCondLst>
                            <p:childTnLst>
                              <p:par>
                                <p:cTn id="6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0"/>
                            </p:stCondLst>
                            <p:childTnLst>
                              <p:par>
                                <p:cTn id="7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000"/>
                            </p:stCondLst>
                            <p:childTnLst>
                              <p:par>
                                <p:cTn id="8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2000"/>
                            </p:stCondLst>
                            <p:childTnLst>
                              <p:par>
                                <p:cTn id="8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550" y="0"/>
            <a:ext cx="8172450" cy="10795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СОРЕВНОВАНИЙ </a:t>
            </a:r>
            <a:br>
              <a:rPr lang="ru-RU" sz="36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36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ПАПА, МАМА и Я – спортивная семья</a:t>
            </a:r>
            <a:r>
              <a:rPr lang="en-US" sz="36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3600" b="1" i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2988" y="1268413"/>
            <a:ext cx="8101012" cy="5589587"/>
          </a:xfrm>
        </p:spPr>
        <p:txBody>
          <a:bodyPr/>
          <a:lstStyle/>
          <a:p>
            <a:pPr marL="26988" algn="ctr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pPr marL="26988" algn="ctr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ВОСПИТАНИЕ ЗДОРОВОГО, ВСЕСТОРОННЕ РАЗВИТОГО РЕБЁНКА, УКРЕПЛЕНИЕ ВЗАИМООТНОШЕНИЙ В СЕМЬЕ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627784" y="3122277"/>
            <a:ext cx="4630325" cy="36004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692150"/>
            <a:ext cx="7129463" cy="604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550" y="7938"/>
            <a:ext cx="8172450" cy="64928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3200" b="1" i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692150"/>
            <a:ext cx="8172450" cy="5905500"/>
          </a:xfrm>
        </p:spPr>
        <p:txBody>
          <a:bodyPr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Привлечь детей и их родителей к занятиям физической культурой и спортом;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Доставить детям и родителям удовольствие от совместных занятий физкультурой;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развитию положительных эмоций, чувства взаимопомощи;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Пропагандировать значение физической культуры как средства от любых болезней для детей и взрослых, средства достижения физической красоты, силы, ловкости, выносливости, как интересной игры для детей и их родителей.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004048" y="3356992"/>
            <a:ext cx="3906909" cy="244522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7750" y="5805488"/>
            <a:ext cx="8099425" cy="9366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ЗДОРОВАЯ СЕМЬЯ – </a:t>
            </a:r>
            <a:br>
              <a:rPr lang="ru-RU" sz="32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ЗДОРОВОЕ БУДУЩЕЕ!</a:t>
            </a:r>
            <a:endParaRPr lang="ru-RU" sz="3200" b="1" i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0"/>
            <a:ext cx="8064500" cy="1844675"/>
          </a:xfrm>
        </p:spPr>
        <p:txBody>
          <a:bodyPr/>
          <a:lstStyle/>
          <a:p>
            <a:pPr marL="26988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РЕШЕНИЕ ПРОБЛЕМЫ СОЦИАЛИЗАЦИИ ЛИЧНОСТИ РЕБЁНКА НЕВОЗМОЖНО БЕЗ ТЕСНОГО СОТРУДНИЧЕСТВА И АКТИВНОГО ВЗАИМОДЕЙСТВИЯ ШКОЛЫ И РОДИТЕЛЕЙ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384334" y="1844824"/>
            <a:ext cx="3816424" cy="259390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047477" y="3356992"/>
            <a:ext cx="3713908" cy="244522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62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115888"/>
            <a:ext cx="8172450" cy="7651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СЕМЬИ И ШКОЛЫ</a:t>
            </a:r>
            <a:endParaRPr lang="ru-RU" sz="3600" b="1" i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Объект 2"/>
          <p:cNvSpPr>
            <a:spLocks noGrp="1"/>
          </p:cNvSpPr>
          <p:nvPr>
            <p:ph sz="half" idx="1"/>
          </p:nvPr>
        </p:nvSpPr>
        <p:spPr>
          <a:xfrm>
            <a:off x="1042988" y="1216025"/>
            <a:ext cx="5437187" cy="3887788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Воспитание есть процесс социальный в широком смысле.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Воспитывает всё: люди, вещи, явления, но прежде всего и больше всего – люди.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Из них на первом месте – </a:t>
            </a:r>
            <a:r>
              <a:rPr lang="ru-RU" altLang="ru-RU" b="1" smtClean="0">
                <a:latin typeface="Times New Roman" pitchFamily="18" charset="0"/>
                <a:cs typeface="Times New Roman" pitchFamily="18" charset="0"/>
              </a:rPr>
              <a:t>родители и педагоги.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ru-RU" alt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altLang="ru-RU" i="1" smtClean="0">
                <a:latin typeface="Times New Roman" pitchFamily="18" charset="0"/>
                <a:cs typeface="Times New Roman" pitchFamily="18" charset="0"/>
              </a:rPr>
              <a:t>А.С. Макаренко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372200" y="1196752"/>
            <a:ext cx="2604512" cy="3709412"/>
          </a:xfr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6465888" y="5103813"/>
            <a:ext cx="25923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1888 - 1939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550" y="0"/>
            <a:ext cx="8172450" cy="14128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– ПЕРВЫЕ ВОСПИТАТЕЛИ И УЧИТЕЛЯ РЕБЁНКА, ПОЭТОМУ ИХ РОЛЬ В ФОРМИРОВАНИИ ЕГО ЛИЧНОСТИ ОГРОМНА</a:t>
            </a:r>
            <a:endParaRPr lang="ru-RU" sz="2800" b="1" i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1484313"/>
            <a:ext cx="8172450" cy="537368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/>
              </a:rPr>
              <a:t>              </a:t>
            </a:r>
            <a:r>
              <a:rPr lang="ru-RU" sz="2800" b="1" dirty="0" smtClean="0">
                <a:solidFill>
                  <a:prstClr val="white"/>
                </a:solidFill>
                <a:latin typeface="Times New Roman"/>
              </a:rPr>
              <a:t> </a:t>
            </a:r>
            <a:r>
              <a:rPr lang="ru-RU" sz="2800" b="1" dirty="0">
                <a:solidFill>
                  <a:prstClr val="white"/>
                </a:solidFill>
                <a:latin typeface="Times New Roman"/>
              </a:rPr>
              <a:t>живущему на Земле, </a:t>
            </a:r>
            <a:r>
              <a:rPr lang="ru-RU" sz="2800" b="1" dirty="0" smtClean="0">
                <a:solidFill>
                  <a:prstClr val="white"/>
                </a:solidFill>
                <a:latin typeface="Times New Roman"/>
              </a:rPr>
              <a:t>н, </a:t>
            </a:r>
            <a:r>
              <a:rPr lang="ru-RU" sz="2800" b="1" dirty="0">
                <a:solidFill>
                  <a:prstClr val="white"/>
                </a:solidFill>
                <a:latin typeface="Times New Roman"/>
              </a:rPr>
              <a:t>4 класс</a:t>
            </a:r>
            <a:r>
              <a:rPr lang="ru-RU" sz="2800" b="1" dirty="0" smtClean="0">
                <a:solidFill>
                  <a:prstClr val="white"/>
                </a:solidFill>
                <a:latin typeface="Times New Roman"/>
              </a:rPr>
              <a:t>)</a:t>
            </a:r>
            <a:endParaRPr lang="ru-RU" sz="2800" b="1" dirty="0" smtClean="0">
              <a:solidFill>
                <a:schemeClr val="tx1"/>
              </a:solidFill>
              <a:latin typeface="Times New Roman"/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prstClr val="white">
                  <a:shade val="95000"/>
                </a:prstClr>
              </a:buClr>
              <a:buSzPct val="65000"/>
              <a:buFontTx/>
              <a:buChar char="-"/>
              <a:defRPr/>
            </a:pPr>
            <a:endParaRPr lang="ru-RU" sz="2800" b="1" dirty="0">
              <a:solidFill>
                <a:schemeClr val="tx1"/>
              </a:solidFill>
              <a:latin typeface="Times New Roman"/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prstClr val="white">
                  <a:shade val="95000"/>
                </a:prstClr>
              </a:buClr>
              <a:buSzPct val="65000"/>
              <a:buFontTx/>
              <a:buChar char="-"/>
              <a:defRPr/>
            </a:pPr>
            <a:endParaRPr lang="ru-RU" sz="2800" b="1" dirty="0" smtClean="0">
              <a:solidFill>
                <a:schemeClr val="tx1"/>
              </a:solidFill>
              <a:latin typeface="Times New Roman"/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prstClr val="white">
                  <a:shade val="95000"/>
                </a:prstClr>
              </a:buClr>
              <a:buSzPct val="65000"/>
              <a:buFontTx/>
              <a:buChar char="-"/>
              <a:defRPr/>
            </a:pPr>
            <a:endParaRPr lang="ru-RU" sz="2800" b="1" dirty="0">
              <a:solidFill>
                <a:schemeClr val="tx1"/>
              </a:solidFill>
              <a:latin typeface="Times New Roman"/>
            </a:endParaRPr>
          </a:p>
          <a:p>
            <a:pPr marL="137160" eaLnBrk="1" fontAlgn="auto" hangingPunct="1">
              <a:spcAft>
                <a:spcPts val="0"/>
              </a:spcAft>
              <a:buClr>
                <a:prstClr val="white">
                  <a:shade val="95000"/>
                </a:prstClr>
              </a:buClr>
              <a:buSzPct val="65000"/>
              <a:buFont typeface="Wingdings 2"/>
              <a:buNone/>
              <a:defRPr/>
            </a:pPr>
            <a:r>
              <a:rPr lang="ru-RU" sz="2800" b="1" dirty="0">
                <a:solidFill>
                  <a:prstClr val="white"/>
                </a:solidFill>
                <a:latin typeface="Times New Roman"/>
              </a:rPr>
              <a:t>Моя семья очень дружная. Мы все </a:t>
            </a:r>
            <a:r>
              <a:rPr lang="ru-RU" sz="2800" b="1" dirty="0" smtClean="0">
                <a:solidFill>
                  <a:prstClr val="white"/>
                </a:solidFill>
                <a:latin typeface="Times New Roman"/>
              </a:rPr>
              <a:t>любим </a:t>
            </a:r>
            <a:r>
              <a:rPr lang="ru-RU" sz="2800" b="1" dirty="0">
                <a:solidFill>
                  <a:prstClr val="white"/>
                </a:solidFill>
                <a:latin typeface="Times New Roman"/>
              </a:rPr>
              <a:t>спорт. Я </a:t>
            </a:r>
            <a:endParaRPr lang="ru-RU" sz="2800" b="1" dirty="0" smtClean="0">
              <a:solidFill>
                <a:prstClr val="white"/>
              </a:solidFill>
              <a:latin typeface="Times New Roman"/>
            </a:endParaRPr>
          </a:p>
          <a:p>
            <a:pPr marL="137160" algn="ctr" eaLnBrk="1" fontAlgn="auto" hangingPunct="1">
              <a:spcAft>
                <a:spcPts val="0"/>
              </a:spcAft>
              <a:buClr>
                <a:prstClr val="white">
                  <a:shade val="95000"/>
                </a:prstClr>
              </a:buClr>
              <a:buSzPct val="65000"/>
              <a:buFont typeface="Wingdings 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/>
              </a:rPr>
              <a:t>Семья занимает центральное место в воспитании ребёнка, играет основную роль в формировании мировоззрения и нравственных норм поведения ребёнка.</a:t>
            </a:r>
          </a:p>
          <a:p>
            <a:pPr marL="137160" eaLnBrk="1" fontAlgn="auto" hangingPunct="1">
              <a:spcAft>
                <a:spcPts val="0"/>
              </a:spcAft>
              <a:buClr>
                <a:prstClr val="white">
                  <a:shade val="95000"/>
                </a:prstClr>
              </a:buClr>
              <a:buSzPct val="65000"/>
              <a:buFont typeface="Wingdings 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/>
              </a:rPr>
              <a:t>             </a:t>
            </a:r>
            <a:r>
              <a:rPr lang="ru-RU" sz="2800" b="1" dirty="0" smtClean="0">
                <a:solidFill>
                  <a:schemeClr val="tx1"/>
                </a:solidFill>
                <a:latin typeface="Times New Roman"/>
              </a:rPr>
              <a:t>Семья – ячейка школьного коллектива</a:t>
            </a:r>
            <a:r>
              <a:rPr lang="ru-RU" sz="2800" b="1" dirty="0">
                <a:solidFill>
                  <a:schemeClr val="tx1"/>
                </a:solidFill>
                <a:latin typeface="Times New Roman"/>
              </a:rPr>
              <a:t>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776237" y="1484784"/>
            <a:ext cx="3960440" cy="273060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4468813"/>
            <a:ext cx="3176587" cy="238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908050"/>
            <a:ext cx="3348038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5181600"/>
            <a:ext cx="27622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550" y="0"/>
            <a:ext cx="8172450" cy="69215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СЕМЬИ:</a:t>
            </a:r>
            <a:endParaRPr lang="ru-RU" sz="3200" b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93775" y="908050"/>
            <a:ext cx="8150225" cy="5949950"/>
          </a:xfrm>
        </p:spPr>
        <p:txBody>
          <a:bodyPr/>
          <a:lstStyle/>
          <a:p>
            <a:pPr marL="26988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Воспитательная;</a:t>
            </a:r>
          </a:p>
          <a:p>
            <a:pPr marL="26988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Оздоровительная;</a:t>
            </a:r>
          </a:p>
          <a:p>
            <a:pPr marL="26988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Духовно-нравственная;</a:t>
            </a:r>
          </a:p>
          <a:p>
            <a:pPr marL="26988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Познавательно-образовательная;</a:t>
            </a:r>
          </a:p>
          <a:p>
            <a:pPr marL="26988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Бытовая;</a:t>
            </a:r>
          </a:p>
          <a:p>
            <a:pPr marL="26988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- Трудовая;</a:t>
            </a:r>
          </a:p>
          <a:p>
            <a:pPr marL="26988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- Культурно-просветительная;</a:t>
            </a:r>
          </a:p>
          <a:p>
            <a:pPr marL="26988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- Досугово-творческая;</a:t>
            </a:r>
          </a:p>
          <a:p>
            <a:pPr marL="26988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- Охранно-защитная.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000"/>
                            </p:stCondLst>
                            <p:childTnLst>
                              <p:par>
                                <p:cTn id="6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0"/>
                            </p:stCondLst>
                            <p:childTnLst>
                              <p:par>
                                <p:cTn id="7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000"/>
                            </p:stCondLst>
                            <p:childTnLst>
                              <p:par>
                                <p:cTn id="8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2000"/>
                            </p:stCondLst>
                            <p:childTnLst>
                              <p:par>
                                <p:cTn id="8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39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508104" y="1052736"/>
            <a:ext cx="3528392" cy="251269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043608" y="4269625"/>
            <a:ext cx="3528392" cy="252028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2500" y="0"/>
            <a:ext cx="8158163" cy="10795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 СЕМЕЙНОГО ВОСПИТАНИЯ:</a:t>
            </a:r>
            <a:endParaRPr lang="ru-RU" sz="3200" b="1" i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950" y="1174750"/>
            <a:ext cx="6299200" cy="2268538"/>
          </a:xfrm>
        </p:spPr>
        <p:txBody>
          <a:bodyPr>
            <a:normAutofit/>
          </a:bodyPr>
          <a:lstStyle/>
          <a:p>
            <a:pPr marL="1344168" lvl="2" indent="-457200" algn="l" eaLnBrk="1" fontAlgn="auto" hangingPunct="1"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 семейного воспитания;</a:t>
            </a:r>
          </a:p>
          <a:p>
            <a:pPr marL="1344168" lvl="2" indent="-457200" algn="l" eaLnBrk="1" fontAlgn="auto" hangingPunct="1"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семейной жизни;</a:t>
            </a:r>
          </a:p>
          <a:p>
            <a:pPr marL="1344168" lvl="2" indent="-457200" algn="l" eaLnBrk="1" fontAlgn="auto" hangingPunct="1"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деятельности </a:t>
            </a:r>
          </a:p>
          <a:p>
            <a:pPr lvl="2"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родственников.</a:t>
            </a:r>
            <a:endParaRPr lang="ru-RU" sz="2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995936" y="3284984"/>
            <a:ext cx="3528392" cy="252028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0"/>
            <a:ext cx="8172450" cy="90805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en-US" sz="32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32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ОБРАЗОВАНИИ</a:t>
            </a:r>
            <a:r>
              <a:rPr lang="en-US" sz="32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3200" b="1" i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7088" y="836613"/>
            <a:ext cx="6769100" cy="5360987"/>
          </a:xfrm>
        </p:spPr>
        <p:txBody>
          <a:bodyPr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Обязывает семью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необходимые условия для </a:t>
            </a:r>
          </a:p>
          <a:p>
            <a:pPr marL="356934" lvl="1" indent="0" eaLnBrk="1" fontAlgn="auto" hangingPunct="1">
              <a:spcAft>
                <a:spcPts val="0"/>
              </a:spcAft>
              <a:buFont typeface="Verdana" pitchFamily="34" charset="0"/>
              <a:buNone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чтобы дети своевременно могли         получать образование и профессиональную подготовку;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детей нравственными; прививать им трудовые навыки, бережное отношение к общественной собственности;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особую заботу о здоровье ребёнка, о его полноценном физическом развитии.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19925" y="981075"/>
            <a:ext cx="1981200" cy="2643188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021035" y="4027856"/>
            <a:ext cx="3816424" cy="272692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2025" y="188913"/>
            <a:ext cx="8172450" cy="242093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здоровья </a:t>
            </a: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является на сегодняшний день</a:t>
            </a:r>
            <a:r>
              <a:rPr lang="ru-RU" sz="28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</a:t>
            </a:r>
            <a:r>
              <a:rPr lang="ru-RU" sz="28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образовательного учреждения, </a:t>
            </a:r>
            <a:r>
              <a:rPr lang="ru-RU" sz="28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условием и средством </a:t>
            </a: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качества образовательных результатов, а также – </a:t>
            </a:r>
            <a:r>
              <a:rPr lang="ru-RU" sz="2800" b="1" i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показателем качества</a:t>
            </a:r>
            <a:r>
              <a:rPr lang="ru-RU" sz="28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процесса.</a:t>
            </a:r>
            <a:endParaRPr lang="ru-RU" sz="2800" b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2350" y="2760663"/>
            <a:ext cx="8015288" cy="40973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203848" y="2650485"/>
            <a:ext cx="3816424" cy="272692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220072" y="4015370"/>
            <a:ext cx="3816424" cy="272407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1052513"/>
            <a:ext cx="795655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550" y="0"/>
            <a:ext cx="8172450" cy="10525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семьи и школы обусловлено следующими обстоятельствами:</a:t>
            </a:r>
            <a:endParaRPr lang="ru-RU" sz="2800" b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1198563"/>
            <a:ext cx="8172450" cy="5602287"/>
          </a:xfrm>
        </p:spPr>
        <p:txBody>
          <a:bodyPr/>
          <a:lstStyle/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Единым объектом воспитания;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Общими целями и задачами воспитания;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Возможностью всестороннего изучения детей и координации влияний на их развитие;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Необходимостью согласованности действий педагогов и родителей;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Возможностью объединения усилий школы и семьи в решении проблем ребёнка;</a:t>
            </a:r>
          </a:p>
          <a:p>
            <a:pPr marL="457200" indent="-457200" eaLnBrk="1" hangingPunct="1">
              <a:buFont typeface="Arial" charset="0"/>
              <a:buChar char="•"/>
            </a:pPr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Возможностью взаимного обогащения семей, классного и школьного коллективов, каждого участника взаимодействия.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550" y="0"/>
            <a:ext cx="8172450" cy="10525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 взаимодействия школы и семьи является общая цель:</a:t>
            </a:r>
            <a:endParaRPr lang="ru-RU" sz="2800" b="1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2988" y="1052513"/>
            <a:ext cx="8101012" cy="5805487"/>
          </a:xfrm>
        </p:spPr>
        <p:txBody>
          <a:bodyPr/>
          <a:lstStyle/>
          <a:p>
            <a:pPr marL="26988"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Обеспечить формирование сотруднических отношений между всеми участниками педагогического процесса, создающими благоприятные условия для социального становления, воспитания и обучения детей.</a:t>
            </a:r>
          </a:p>
        </p:txBody>
      </p:sp>
      <p:pic>
        <p:nvPicPr>
          <p:cNvPr id="21508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3203575"/>
            <a:ext cx="6913563" cy="364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647</TotalTime>
  <Words>564</Words>
  <Application>Microsoft Office PowerPoint</Application>
  <PresentationFormat>Экран (4:3)</PresentationFormat>
  <Paragraphs>85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Gill Sans MT</vt:lpstr>
      <vt:lpstr>Arial</vt:lpstr>
      <vt:lpstr>Corbel</vt:lpstr>
      <vt:lpstr>Wingdings 2</vt:lpstr>
      <vt:lpstr>Verdana</vt:lpstr>
      <vt:lpstr>Calibri</vt:lpstr>
      <vt:lpstr>Times New Roman</vt:lpstr>
      <vt:lpstr>Солнцестояние</vt:lpstr>
      <vt:lpstr>СЕМЬЯ И ШКОЛА: ГРАНИ СОТРУДНИЧЕСТВА В ПРОЦЕССЕ ФИЗИЧЕСКОГО ВОСПИТАНИЯ ШКОЛЬНИКОВ</vt:lpstr>
      <vt:lpstr>ВЗАИМОДЕЙСТВИЕ СЕМЬИ И ШКОЛЫ</vt:lpstr>
      <vt:lpstr>РОДИТЕЛИ – ПЕРВЫЕ ВОСПИТАТЕЛИ И УЧИТЕЛЯ РЕБЁНКА, ПОЭТОМУ ИХ РОЛЬ В ФОРМИРОВАНИИ ЕГО ЛИЧНОСТИ ОГРОМНА</vt:lpstr>
      <vt:lpstr>ФУНКЦИИ СЕМЬИ:</vt:lpstr>
      <vt:lpstr>КОМПОНЕНТЫ СЕМЕЙНОГО ВОСПИТАНИЯ:</vt:lpstr>
      <vt:lpstr>ЗАКОН “ОБ ОБРАЗОВАНИИ”</vt:lpstr>
      <vt:lpstr>Сохранение здоровья учащихся является на сегодняшний день целью деятельности образовательного учреждения, условием и средством повышения качества образовательных результатов, а также – показателем качества образовательного процесса.</vt:lpstr>
      <vt:lpstr>Взаимодействие семьи и школы обусловлено следующими обстоятельствами:</vt:lpstr>
      <vt:lpstr>Основой взаимодействия школы и семьи является общая цель:</vt:lpstr>
      <vt:lpstr>Сотрудничество педагогов и семьи направлено на решение следующих общих задач:</vt:lpstr>
      <vt:lpstr>ЗАДАЧИ ФИЗИЧЕСКОГО ВОСПИТАНИЯ:</vt:lpstr>
      <vt:lpstr>ПРОВЕДЕНИЕ СОРЕВНОВАНИЙ  “ПАПА, МАМА и Я – спортивная семья”</vt:lpstr>
      <vt:lpstr>ЗАДАЧИ:</vt:lpstr>
      <vt:lpstr>ЗДОРОВАЯ СЕМЬЯ –                                   ЗДОРОВОЕ БУДУЩЕЕ!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СЕМЬИ И ШКОЛЫ В ПРОЦЕССЕ ФИЗИЧЕСКОГО ВОСПИТАНИЯ ШКОЛЬНИКОВ</dc:title>
  <dc:creator>км</dc:creator>
  <cp:lastModifiedBy>Tata</cp:lastModifiedBy>
  <cp:revision>50</cp:revision>
  <dcterms:created xsi:type="dcterms:W3CDTF">2013-10-24T17:02:52Z</dcterms:created>
  <dcterms:modified xsi:type="dcterms:W3CDTF">2014-03-15T20:24:56Z</dcterms:modified>
</cp:coreProperties>
</file>