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934" r:id="rId3"/>
  </p:sldMasterIdLst>
  <p:sldIdLst>
    <p:sldId id="258" r:id="rId4"/>
    <p:sldId id="288" r:id="rId5"/>
    <p:sldId id="293" r:id="rId6"/>
    <p:sldId id="297" r:id="rId7"/>
    <p:sldId id="296" r:id="rId8"/>
    <p:sldId id="260" r:id="rId9"/>
    <p:sldId id="265" r:id="rId10"/>
    <p:sldId id="289" r:id="rId11"/>
    <p:sldId id="290" r:id="rId12"/>
    <p:sldId id="262" r:id="rId13"/>
    <p:sldId id="263" r:id="rId14"/>
    <p:sldId id="291" r:id="rId15"/>
    <p:sldId id="264" r:id="rId16"/>
    <p:sldId id="266" r:id="rId17"/>
    <p:sldId id="267" r:id="rId18"/>
    <p:sldId id="268" r:id="rId19"/>
    <p:sldId id="271" r:id="rId20"/>
    <p:sldId id="276" r:id="rId21"/>
    <p:sldId id="277" r:id="rId22"/>
    <p:sldId id="278" r:id="rId23"/>
    <p:sldId id="272" r:id="rId24"/>
    <p:sldId id="273" r:id="rId25"/>
    <p:sldId id="274" r:id="rId26"/>
    <p:sldId id="275" r:id="rId27"/>
    <p:sldId id="280" r:id="rId28"/>
    <p:sldId id="279" r:id="rId29"/>
    <p:sldId id="283" r:id="rId30"/>
    <p:sldId id="286" r:id="rId31"/>
    <p:sldId id="284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009242"/>
    <a:srgbClr val="0000B4"/>
    <a:srgbClr val="0000CC"/>
    <a:srgbClr val="008E40"/>
    <a:srgbClr val="009A46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861" autoAdjust="0"/>
    <p:restoredTop sz="94595" autoAdjust="0"/>
  </p:normalViewPr>
  <p:slideViewPr>
    <p:cSldViewPr>
      <p:cViewPr>
        <p:scale>
          <a:sx n="40" d="100"/>
          <a:sy n="40" d="100"/>
        </p:scale>
        <p:origin x="-1914" y="-13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D0064-D407-4D2D-9D17-8B1475A0E033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D1D7C-68B0-4245-AF97-A00AE27F47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41FD6-0F5E-420B-9331-83DADF667EB8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A09BB-F40F-46DC-86EA-1DB71B6323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AEF4E-F187-4540-AA73-287EA27281A0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3DE31-AE8E-4800-8035-7694E1632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9C9A3-BB35-416C-B5B6-5EBEE91646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51200-6ED4-4288-85A9-7EA6AB8E4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3D4B9-AB79-48FD-A37F-722A87B7B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3497-E3AF-4B20-93B9-684A22004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3B516-9E5B-4988-8752-65677D71E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29C0-D085-4803-8DE6-E47407A38C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308A0-CFD0-441D-BC95-F819DA895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B3CDC-9907-4C1C-8EF5-689A0A562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A901-520D-4CA8-BCB8-E7AB929ED41C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ADC48-E61E-4617-8404-9606A1755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75F28-6B67-4EB0-87A1-CB0353AB9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A51A3-73A8-40B8-8903-C09002153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AE987-ECB7-4E66-A2B0-A3F3BE78F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CE7B27-17E4-499F-A070-967104E491DD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48B4F-F20C-417D-B3CA-C44438052D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3E7FC4-D34E-4EF8-8B7C-5079EB0EE6D1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97CC71-F286-4492-BA6F-0C1B0CFA0C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E10C6C-29BE-4968-8C25-2A546C24CE26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3F09A-E045-4107-A550-01E7164840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683D5-A874-402B-A181-10B4D09B57CF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BC9F2D-E7E5-4A8E-8B8C-E41EE5112F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F5D772-D5C4-405C-A42D-96517ED081C8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F8E31-6891-4D77-9087-9F4BBF61BB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24F4D3-408B-45D5-9748-80A85038CCD2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336D3-7986-470D-9B9C-8CA48F790C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7F31B4-EA5A-41B1-A71E-68B1A4F8A5F6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84E47-6940-4C83-B254-733EB2DAC1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A0758-37D5-4F3D-AA24-C729AD5161AA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18130-5854-46A5-BD6E-3F2ABAE4E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F9D9ED-F88D-4A5C-B0DC-A2CAD8F04F5A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78693-BBEC-4B25-A31E-5D6F621067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5DE769-F2C9-4A0A-93D4-294DA98E7D99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CCEA1-44BF-4586-869F-F16D1D1A51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46DDA9-BADA-4959-B7E8-2D49F9CBA001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0A15E-7B60-4BF8-8C05-92842903F8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3E0248-935A-4B70-A147-43EBC49FC22E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496AEA-8DA9-4FE7-A2C4-4CB221D403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35B2A-094D-4605-B009-0E0CEA59C434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0D49B-D1A9-4895-BE4B-1433171C2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E8416-F17B-46E9-AAA8-392912DEA6D5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39667-22EA-4279-9652-7794E240D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F5228-685C-4846-A35C-9FFF0706DF74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CD5DE-BA2F-4B19-A94C-F995F09D5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1AD6-A967-404E-BC03-DBF60B78503F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68EC-BB1D-406E-BAB5-DEDC74789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5217F-E253-4616-A0E3-C007F41E7197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B4DA6-E672-4244-84B1-1F3627FAC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F7E53-DFF8-4983-8CA2-5FFE6CCF9615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A23B-9973-42DE-B83B-CEF842D30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99FF">
                  <a:alpha val="79999"/>
                </a:srgbClr>
              </a:gs>
            </a:gsLst>
            <a:lin ang="2700000" scaled="1"/>
          </a:gradFill>
          <a:ln w="9525">
            <a:solidFill>
              <a:srgbClr val="33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CCFFFF">
              <a:alpha val="79999"/>
            </a:srgbClr>
          </a:solidFill>
          <a:ln w="19050">
            <a:solidFill>
              <a:srgbClr val="CC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97DC0489-B460-4620-9D23-048B9D7DCCC9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2244C9BF-5602-4D6A-A68E-C18722D46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19050">
            <a:solidFill>
              <a:srgbClr val="33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12700">
            <a:solidFill>
              <a:srgbClr val="33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solidFill>
              <a:srgbClr val="3399FF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solidFill>
              <a:srgbClr val="3399FF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solidFill>
              <a:srgbClr val="3399FF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44B2F0F4-C24C-4CF7-BF3D-3B29279F5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9" name="plant"/>
          <p:cNvSpPr>
            <a:spLocks noEditPoints="1" noChangeArrowheads="1"/>
          </p:cNvSpPr>
          <p:nvPr/>
        </p:nvSpPr>
        <p:spPr bwMode="auto">
          <a:xfrm>
            <a:off x="0" y="0"/>
            <a:ext cx="1558925" cy="1557338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50000">
                <a:srgbClr val="3399FF"/>
              </a:gs>
              <a:gs pos="100000">
                <a:srgbClr val="FFFFFF"/>
              </a:gs>
            </a:gsLst>
            <a:lin ang="18900000" scaled="1"/>
          </a:gradFill>
          <a:ln w="9525">
            <a:solidFill>
              <a:srgbClr val="3399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 sz="1800" b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5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DC0489-B460-4620-9D23-048B9D7DCCC9}" type="datetimeFigureOut">
              <a:rPr lang="ru-RU" smtClean="0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44C9BF-5602-4D6A-A68E-C18722D465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6"/>
          <p:cNvSpPr>
            <a:spLocks noGrp="1"/>
          </p:cNvSpPr>
          <p:nvPr>
            <p:ph type="ctrTitle"/>
          </p:nvPr>
        </p:nvSpPr>
        <p:spPr>
          <a:xfrm>
            <a:off x="215900" y="188913"/>
            <a:ext cx="8748713" cy="4248150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Использование  специальных символов</a:t>
            </a:r>
            <a:br>
              <a:rPr lang="ru-RU" dirty="0" smtClean="0"/>
            </a:br>
            <a:r>
              <a:rPr lang="ru-RU" dirty="0" smtClean="0"/>
              <a:t>(по типу оригами)</a:t>
            </a:r>
            <a:br>
              <a:rPr lang="ru-RU" dirty="0" smtClean="0"/>
            </a:br>
            <a:r>
              <a:rPr lang="ru-RU" dirty="0" smtClean="0"/>
              <a:t>в подготовке детей к</a:t>
            </a:r>
            <a:br>
              <a:rPr lang="ru-RU" dirty="0" smtClean="0"/>
            </a:br>
            <a:r>
              <a:rPr lang="ru-RU" dirty="0" smtClean="0"/>
              <a:t>обучению грамоте.</a:t>
            </a:r>
          </a:p>
        </p:txBody>
      </p:sp>
      <p:sp>
        <p:nvSpPr>
          <p:cNvPr id="512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850" y="4868863"/>
            <a:ext cx="8569325" cy="13843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2800" smtClean="0"/>
              <a:t>Учитель-логопед</a:t>
            </a:r>
          </a:p>
          <a:p>
            <a:pPr eaLnBrk="1" hangingPunct="1">
              <a:spcBef>
                <a:spcPct val="0"/>
              </a:spcBef>
            </a:pPr>
            <a:r>
              <a:rPr lang="ru-RU" sz="2800" smtClean="0"/>
              <a:t> Помазенкова Светлана Александровна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971550" y="285750"/>
            <a:ext cx="7921625" cy="714375"/>
          </a:xfrm>
        </p:spPr>
        <p:txBody>
          <a:bodyPr/>
          <a:lstStyle/>
          <a:p>
            <a:pPr eaLnBrk="1" hangingPunct="1"/>
            <a:r>
              <a:rPr lang="ru-RU" sz="3400" smtClean="0"/>
              <a:t>Использование специальных символов: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550" y="1000125"/>
            <a:ext cx="7921625" cy="5572125"/>
          </a:xfrm>
        </p:spPr>
        <p:txBody>
          <a:bodyPr/>
          <a:lstStyle/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обеспечивает </a:t>
            </a:r>
            <a:r>
              <a:rPr lang="ru-RU" sz="3000" dirty="0" err="1" smtClean="0"/>
              <a:t>многоаспектное</a:t>
            </a:r>
            <a:r>
              <a:rPr lang="ru-RU" sz="3000" dirty="0" smtClean="0"/>
              <a:t> восприятие в процессе знакомства со звуком;</a:t>
            </a:r>
          </a:p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усиливает речевые кинестезии;</a:t>
            </a:r>
          </a:p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улучшает обратную связь между восприятием и произношением звуков речи;</a:t>
            </a:r>
          </a:p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развивает фонематический слух;</a:t>
            </a:r>
          </a:p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ускоряет нормализацию произношения дошкольников;</a:t>
            </a:r>
          </a:p>
          <a:p>
            <a:pPr marL="182563" indent="-182563" eaLnBrk="1" hangingPunct="1">
              <a:spcBef>
                <a:spcPts val="0"/>
              </a:spcBef>
              <a:defRPr/>
            </a:pPr>
            <a:r>
              <a:rPr lang="ru-RU" sz="3000" dirty="0" smtClean="0"/>
              <a:t>расширяет поле готовности детей к обучению грамоте.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930275" y="188913"/>
            <a:ext cx="7962900" cy="652462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0000"/>
                </a:solidFill>
              </a:rPr>
              <a:t>Польза оригами: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Повышается активность правого (творческого) полушария головного мозга и уравновешивается работа обоих полушарий.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Повышается уровень развития психических процессов</a:t>
            </a:r>
            <a:r>
              <a:rPr lang="ru-RU" smtClean="0">
                <a:latin typeface="Arial" charset="0"/>
              </a:rPr>
              <a:t> </a:t>
            </a:r>
            <a:r>
              <a:rPr lang="ru-RU" smtClean="0"/>
              <a:t>таких как восприятие, внимание, воображение, мышление).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Активизируется творческий потенциал ребенка,</a:t>
            </a:r>
            <a:r>
              <a:rPr lang="ru-RU" smtClean="0">
                <a:latin typeface="Arial" charset="0"/>
              </a:rPr>
              <a:t> </a:t>
            </a:r>
            <a:r>
              <a:rPr lang="ru-RU" smtClean="0"/>
              <a:t>растёт скорость, гибкость и оригинальность</a:t>
            </a:r>
            <a:r>
              <a:rPr lang="ru-RU" smtClean="0">
                <a:latin typeface="Arial" charset="0"/>
              </a:rPr>
              <a:t>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4294967295"/>
          </p:nvPr>
        </p:nvSpPr>
        <p:spPr>
          <a:xfrm>
            <a:off x="1181100" y="188913"/>
            <a:ext cx="7962900" cy="652462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0000"/>
                </a:solidFill>
              </a:rPr>
              <a:t>Польза оригами: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Повышается и стабилизируется на высоком уровне психоэмоциональное состояние.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Снижается тревожность, что позволяет легче адаптироваться к психотравмирующим ситуациям.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Улучшаются двигательные способности рук (повышение качества складываемых моделей позволяет говорить о развитии тонкой моторики рук в процессе занятий оригами).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Улучшается глазомер.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3"/>
          <p:cNvSpPr>
            <a:spLocks noGrp="1"/>
          </p:cNvSpPr>
          <p:nvPr>
            <p:ph type="title"/>
          </p:nvPr>
        </p:nvSpPr>
        <p:spPr>
          <a:xfrm>
            <a:off x="714375" y="274638"/>
            <a:ext cx="79724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Отличие плоскостных символов и символов по типу оригами</a:t>
            </a:r>
          </a:p>
        </p:txBody>
      </p:sp>
      <p:sp>
        <p:nvSpPr>
          <p:cNvPr id="21507" name="Текст 4"/>
          <p:cNvSpPr>
            <a:spLocks noGrp="1"/>
          </p:cNvSpPr>
          <p:nvPr>
            <p:ph type="body" idx="1"/>
          </p:nvPr>
        </p:nvSpPr>
        <p:spPr>
          <a:xfrm>
            <a:off x="714375" y="1535113"/>
            <a:ext cx="3783013" cy="536575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ru-RU" sz="3200" smtClean="0"/>
              <a:t>Символы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714375" y="2071688"/>
            <a:ext cx="3783013" cy="4500562"/>
          </a:xfrm>
        </p:spPr>
        <p:txBody>
          <a:bodyPr/>
          <a:lstStyle/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Плоские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Картинки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Готовит логопед</a:t>
            </a:r>
          </a:p>
          <a:p>
            <a:pPr marL="457200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ru-RU" dirty="0" smtClean="0"/>
          </a:p>
          <a:p>
            <a:pPr marL="457200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ru-RU" dirty="0" smtClean="0"/>
          </a:p>
          <a:p>
            <a:pPr marL="457200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ru-RU" dirty="0" smtClean="0"/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Штриховка символа только ведущей рукой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21509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536575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ru-RU" sz="3200" smtClean="0"/>
              <a:t>Оригами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2071688"/>
            <a:ext cx="4041775" cy="4500562"/>
          </a:xfrm>
        </p:spPr>
        <p:txBody>
          <a:bodyPr/>
          <a:lstStyle/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Объемные 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Поделки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Ребенок делает самостоятельно, с воспитателем, с родителями дома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Задействованы обе руки</a:t>
            </a:r>
          </a:p>
          <a:p>
            <a:pPr marL="457200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ru-RU" dirty="0" smtClean="0"/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Игра с объемным символом</a:t>
            </a:r>
          </a:p>
          <a:p>
            <a:pPr marL="357188" indent="-357188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dirty="0" smtClean="0"/>
              <a:t>Ребенок видит результат работы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Отличие плоскостных символов и символов по типу оригами</a:t>
            </a:r>
          </a:p>
        </p:txBody>
      </p:sp>
      <p:sp>
        <p:nvSpPr>
          <p:cNvPr id="22531" name="Содержимое 7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884613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Символы</a:t>
            </a:r>
          </a:p>
        </p:txBody>
      </p:sp>
      <p:sp>
        <p:nvSpPr>
          <p:cNvPr id="22532" name="Содержимое 8"/>
          <p:cNvSpPr>
            <a:spLocks noGrp="1"/>
          </p:cNvSpPr>
          <p:nvPr>
            <p:ph sz="half" idx="2"/>
          </p:nvPr>
        </p:nvSpPr>
        <p:spPr>
          <a:xfrm>
            <a:off x="5008563" y="1600200"/>
            <a:ext cx="3884612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Оригами</a:t>
            </a:r>
          </a:p>
        </p:txBody>
      </p:sp>
      <p:pic>
        <p:nvPicPr>
          <p:cNvPr id="22533" name="Picture 6" descr="коров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6375" y="2133600"/>
            <a:ext cx="3000375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7" descr="корова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2133600"/>
            <a:ext cx="3167062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Отличие плоскостных символов и символов по типу оригами</a:t>
            </a:r>
          </a:p>
        </p:txBody>
      </p:sp>
      <p:sp>
        <p:nvSpPr>
          <p:cNvPr id="23555" name="Содержимое 7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884613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Символы</a:t>
            </a:r>
          </a:p>
        </p:txBody>
      </p:sp>
      <p:sp>
        <p:nvSpPr>
          <p:cNvPr id="23556" name="Содержимое 8"/>
          <p:cNvSpPr>
            <a:spLocks noGrp="1"/>
          </p:cNvSpPr>
          <p:nvPr>
            <p:ph sz="half" idx="2"/>
          </p:nvPr>
        </p:nvSpPr>
        <p:spPr>
          <a:xfrm>
            <a:off x="5008563" y="1600200"/>
            <a:ext cx="3884612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Оригами</a:t>
            </a:r>
          </a:p>
        </p:txBody>
      </p:sp>
      <p:pic>
        <p:nvPicPr>
          <p:cNvPr id="23557" name="Picture 6" descr="колокол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38288" y="2162175"/>
            <a:ext cx="2817812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 descr="колокол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8625" y="2133600"/>
            <a:ext cx="2808288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Отличие плоскостных символов и символов по типу оригами</a:t>
            </a:r>
          </a:p>
        </p:txBody>
      </p:sp>
      <p:sp>
        <p:nvSpPr>
          <p:cNvPr id="24579" name="Содержимое 7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884613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Символы</a:t>
            </a:r>
          </a:p>
        </p:txBody>
      </p:sp>
      <p:sp>
        <p:nvSpPr>
          <p:cNvPr id="24580" name="Содержимое 8"/>
          <p:cNvSpPr>
            <a:spLocks noGrp="1"/>
          </p:cNvSpPr>
          <p:nvPr>
            <p:ph sz="half" idx="2"/>
          </p:nvPr>
        </p:nvSpPr>
        <p:spPr>
          <a:xfrm>
            <a:off x="5008563" y="1600200"/>
            <a:ext cx="3884612" cy="4972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200" smtClean="0"/>
              <a:t>Оригами</a:t>
            </a:r>
          </a:p>
        </p:txBody>
      </p:sp>
      <p:pic>
        <p:nvPicPr>
          <p:cNvPr id="24581" name="Picture 6" descr="корабл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11288" y="2159000"/>
            <a:ext cx="3016250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7" descr="корабль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2133600"/>
            <a:ext cx="3225800" cy="429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Выделение в словах первого гласного звука</a:t>
            </a:r>
          </a:p>
        </p:txBody>
      </p:sp>
      <p:pic>
        <p:nvPicPr>
          <p:cNvPr id="25603" name="Picture 4" descr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54113" y="1701800"/>
            <a:ext cx="3994150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6" descr="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10188" y="1703388"/>
            <a:ext cx="2979737" cy="395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900113" y="404813"/>
            <a:ext cx="79216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Определение последнего гласного звука в словах</a:t>
            </a:r>
          </a:p>
        </p:txBody>
      </p:sp>
      <p:pic>
        <p:nvPicPr>
          <p:cNvPr id="26627" name="Picture 4" descr="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14525" y="1606550"/>
            <a:ext cx="5681663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Определение гласных звуков</a:t>
            </a:r>
            <a:br>
              <a:rPr lang="ru-RU" sz="4000" smtClean="0"/>
            </a:br>
            <a:r>
              <a:rPr lang="ru-RU" sz="4000" smtClean="0"/>
              <a:t> в середине слов</a:t>
            </a:r>
          </a:p>
        </p:txBody>
      </p:sp>
      <p:pic>
        <p:nvPicPr>
          <p:cNvPr id="27651" name="Picture 5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28950" y="1628775"/>
            <a:ext cx="3617913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85750"/>
            <a:ext cx="8675687" cy="1343025"/>
          </a:xfrm>
        </p:spPr>
        <p:txBody>
          <a:bodyPr/>
          <a:lstStyle/>
          <a:p>
            <a:pPr algn="r" eaLnBrk="1" hangingPunct="1"/>
            <a:r>
              <a:rPr lang="ru-RU" sz="2800" i="1" smtClean="0"/>
              <a:t>Ум ребенка находится на кончиках его пальцев.</a:t>
            </a:r>
            <a:br>
              <a:rPr lang="ru-RU" sz="2800" i="1" smtClean="0"/>
            </a:br>
            <a:r>
              <a:rPr lang="ru-RU" sz="2800" i="1" smtClean="0"/>
              <a:t>В.А. Сухомлинский</a:t>
            </a:r>
          </a:p>
        </p:txBody>
      </p:sp>
      <p:pic>
        <p:nvPicPr>
          <p:cNvPr id="8195" name="Picture 5" descr="P100072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3238" y="1600200"/>
            <a:ext cx="8640762" cy="50800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Определение нескольких гласных звуков в словах</a:t>
            </a:r>
          </a:p>
        </p:txBody>
      </p:sp>
      <p:sp>
        <p:nvSpPr>
          <p:cNvPr id="28675" name="Picture 4" descr="5"/>
          <p:cNvSpPr>
            <a:spLocks noChangeAspect="1" noChangeArrowheads="1"/>
          </p:cNvSpPr>
          <p:nvPr/>
        </p:nvSpPr>
        <p:spPr bwMode="auto">
          <a:xfrm>
            <a:off x="1331913" y="1460500"/>
            <a:ext cx="7053262" cy="528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8676" name="Picture 4" descr="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0" y="1428750"/>
            <a:ext cx="7053263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Анализ и синтез сочетаний из двух и более гласных звуков</a:t>
            </a:r>
          </a:p>
        </p:txBody>
      </p:sp>
      <p:pic>
        <p:nvPicPr>
          <p:cNvPr id="29699" name="Picture 5" descr="P100086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70213" y="1557338"/>
            <a:ext cx="368935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Определение первого согласного звука в словах</a:t>
            </a:r>
          </a:p>
        </p:txBody>
      </p:sp>
      <p:pic>
        <p:nvPicPr>
          <p:cNvPr id="30723" name="Picture 4" descr="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557338"/>
            <a:ext cx="4486275" cy="515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Определение последнего согласного звука в словах</a:t>
            </a:r>
          </a:p>
        </p:txBody>
      </p:sp>
      <p:pic>
        <p:nvPicPr>
          <p:cNvPr id="31747" name="Picture 4" descr="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1484313"/>
            <a:ext cx="5840413" cy="527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921625" cy="1654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smtClean="0"/>
              <a:t>Определение позиции согласного звука в словах</a:t>
            </a:r>
            <a:br>
              <a:rPr lang="ru-RU" sz="3800" smtClean="0"/>
            </a:br>
            <a:r>
              <a:rPr lang="ru-RU" sz="3800" smtClean="0"/>
              <a:t> (начало, середина, конец)</a:t>
            </a:r>
          </a:p>
        </p:txBody>
      </p:sp>
      <p:pic>
        <p:nvPicPr>
          <p:cNvPr id="32771" name="Picture 4" descr="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27188" y="1989138"/>
            <a:ext cx="3016250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5" descr="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1990725"/>
            <a:ext cx="2536825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Синтез слогов</a:t>
            </a:r>
          </a:p>
        </p:txBody>
      </p:sp>
      <p:pic>
        <p:nvPicPr>
          <p:cNvPr id="33795" name="Picture 4" descr="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01875" y="1531938"/>
            <a:ext cx="4949825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dirty="0" smtClean="0"/>
              <a:t>Работа в тетрадях</a:t>
            </a:r>
          </a:p>
        </p:txBody>
      </p:sp>
      <p:pic>
        <p:nvPicPr>
          <p:cNvPr id="34819" name="Picture 5" descr="1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7613" y="1484313"/>
            <a:ext cx="7170737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/>
          </p:cNvSpPr>
          <p:nvPr/>
        </p:nvSpPr>
        <p:spPr bwMode="auto">
          <a:xfrm>
            <a:off x="971550" y="274638"/>
            <a:ext cx="7921625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dirty="0"/>
              <a:t>Работа</a:t>
            </a:r>
            <a:r>
              <a:rPr lang="ru-RU" dirty="0">
                <a:solidFill>
                  <a:schemeClr val="tx2"/>
                </a:solidFill>
              </a:rPr>
              <a:t> с родителями</a:t>
            </a:r>
          </a:p>
        </p:txBody>
      </p:sp>
      <p:pic>
        <p:nvPicPr>
          <p:cNvPr id="35843" name="Picture 3" descr="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913" y="1341438"/>
            <a:ext cx="6943725" cy="520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eaLnBrk="1" hangingPunct="1"/>
            <a:r>
              <a:rPr lang="ru-RU" sz="4000" smtClean="0"/>
              <a:t>Спасибо родителям за сотрудничество</a:t>
            </a:r>
          </a:p>
        </p:txBody>
      </p:sp>
      <p:pic>
        <p:nvPicPr>
          <p:cNvPr id="36867" name="Picture 4" descr="спасибо за сотрудничест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428750"/>
            <a:ext cx="9144000" cy="54292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1989138"/>
            <a:ext cx="6400800" cy="4067175"/>
          </a:xfrm>
        </p:spPr>
        <p:txBody>
          <a:bodyPr/>
          <a:lstStyle/>
          <a:p>
            <a:pPr eaLnBrk="1" hangingPunct="1">
              <a:spcBef>
                <a:spcPts val="3000"/>
              </a:spcBef>
            </a:pPr>
            <a:endParaRPr lang="ru-RU" smtClean="0"/>
          </a:p>
          <a:p>
            <a:pPr eaLnBrk="1" hangingPunct="1">
              <a:spcBef>
                <a:spcPts val="3000"/>
              </a:spcBef>
            </a:pPr>
            <a:r>
              <a:rPr lang="ru-RU" sz="6000" smtClean="0"/>
              <a:t>Благодарю </a:t>
            </a:r>
          </a:p>
          <a:p>
            <a:pPr eaLnBrk="1" hangingPunct="1">
              <a:spcBef>
                <a:spcPts val="3000"/>
              </a:spcBef>
            </a:pPr>
            <a:r>
              <a:rPr lang="ru-RU" sz="6000" smtClean="0"/>
              <a:t>за 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8534400" cy="1666875"/>
          </a:xfrm>
        </p:spPr>
        <p:txBody>
          <a:bodyPr/>
          <a:lstStyle/>
          <a:p>
            <a:pPr eaLnBrk="1" hangingPunct="1"/>
            <a:r>
              <a:rPr lang="ru-RU" sz="2400" smtClean="0"/>
              <a:t/>
            </a:r>
            <a:br>
              <a:rPr lang="ru-RU" sz="2400" smtClean="0"/>
            </a:br>
            <a:r>
              <a:rPr lang="ru-RU" sz="4000" smtClean="0"/>
              <a:t>Поделки в технике оригами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pic>
        <p:nvPicPr>
          <p:cNvPr id="10243" name="Picture 5" descr="P1000908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9632" y="1700808"/>
            <a:ext cx="6840538" cy="48387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8534400" cy="1666875"/>
          </a:xfrm>
        </p:spPr>
        <p:txBody>
          <a:bodyPr/>
          <a:lstStyle/>
          <a:p>
            <a:pPr eaLnBrk="1" hangingPunct="1"/>
            <a:r>
              <a:rPr lang="ru-RU" sz="2400" smtClean="0"/>
              <a:t/>
            </a:r>
            <a:br>
              <a:rPr lang="ru-RU" sz="2400" smtClean="0"/>
            </a:br>
            <a:r>
              <a:rPr lang="ru-RU" sz="4000" smtClean="0"/>
              <a:t>Поделки в технике оригами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pic>
        <p:nvPicPr>
          <p:cNvPr id="12291" name="Picture 5" descr="P1000915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907704" y="1844824"/>
            <a:ext cx="5643562" cy="47132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8534400" cy="1595438"/>
          </a:xfrm>
        </p:spPr>
        <p:txBody>
          <a:bodyPr/>
          <a:lstStyle/>
          <a:p>
            <a:pPr eaLnBrk="1" hangingPunct="1"/>
            <a:r>
              <a:rPr lang="ru-RU" sz="2400" smtClean="0"/>
              <a:t/>
            </a:r>
            <a:br>
              <a:rPr lang="ru-RU" sz="2400" smtClean="0"/>
            </a:br>
            <a:r>
              <a:rPr lang="ru-RU" sz="4000" smtClean="0"/>
              <a:t>Поделки в технике оригами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pic>
        <p:nvPicPr>
          <p:cNvPr id="13315" name="Picture 2" descr="E:\P100092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1556792"/>
            <a:ext cx="6643687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107950" y="285750"/>
            <a:ext cx="8858250" cy="200025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>Использовалась методика</a:t>
            </a:r>
            <a:br>
              <a:rPr lang="ru-RU" sz="3200" smtClean="0"/>
            </a:br>
            <a:r>
              <a:rPr lang="ru-RU" sz="3200" smtClean="0"/>
              <a:t> Т.А. Ткаченко</a:t>
            </a:r>
            <a:br>
              <a:rPr lang="ru-RU" sz="3200" smtClean="0"/>
            </a:br>
            <a:r>
              <a:rPr lang="ru-RU" sz="3200" smtClean="0"/>
              <a:t>«Специальные символы в подготовке детей 4 лет к обучению грамоте»  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sp>
        <p:nvSpPr>
          <p:cNvPr id="1433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85750" y="2500313"/>
            <a:ext cx="8572500" cy="4071937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ru-RU" sz="3600" smtClean="0">
                <a:solidFill>
                  <a:srgbClr val="FF0000"/>
                </a:solidFill>
              </a:rPr>
              <a:t>Основные задачи подготовки дошкольников к обучению грамоте:</a:t>
            </a:r>
          </a:p>
          <a:p>
            <a:pPr algn="l" eaLnBrk="1" hangingPunct="1">
              <a:spcBef>
                <a:spcPct val="0"/>
              </a:spcBef>
              <a:buFontTx/>
              <a:buChar char="•"/>
            </a:pPr>
            <a:r>
              <a:rPr lang="ru-RU" sz="3000" smtClean="0"/>
              <a:t> совершенствование фонематического восприятия (способности воспринимать и различать звуки речи);</a:t>
            </a:r>
          </a:p>
          <a:p>
            <a:pPr algn="l" eaLnBrk="1" hangingPunct="1">
              <a:spcBef>
                <a:spcPct val="0"/>
              </a:spcBef>
              <a:buFontTx/>
              <a:buChar char="•"/>
            </a:pPr>
            <a:r>
              <a:rPr lang="ru-RU" sz="3000" smtClean="0"/>
              <a:t> формирование правильного произношения звуков;</a:t>
            </a:r>
          </a:p>
          <a:p>
            <a:pPr algn="l" eaLnBrk="1" hangingPunct="1">
              <a:spcBef>
                <a:spcPct val="0"/>
              </a:spcBef>
              <a:buFontTx/>
              <a:buChar char="•"/>
            </a:pPr>
            <a:r>
              <a:rPr lang="ru-RU" sz="3000" smtClean="0"/>
              <a:t> развитие навыков звукового анализа и синтеза.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073150" y="477838"/>
            <a:ext cx="7675563" cy="1655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Зрительные  символы  гласных  и  согласных звуков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928688" y="2997200"/>
            <a:ext cx="7921625" cy="2952750"/>
          </a:xfrm>
        </p:spPr>
        <p:txBody>
          <a:bodyPr/>
          <a:lstStyle/>
          <a:p>
            <a:pPr eaLnBrk="1" hangingPunct="1"/>
            <a:r>
              <a:rPr lang="ru-RU" smtClean="0"/>
              <a:t>Символы  гласных  звуков  обозначаются </a:t>
            </a:r>
            <a:r>
              <a:rPr lang="ru-RU" smtClean="0">
                <a:solidFill>
                  <a:srgbClr val="FF0000"/>
                </a:solidFill>
              </a:rPr>
              <a:t>красным</a:t>
            </a:r>
            <a:r>
              <a:rPr lang="ru-RU" smtClean="0"/>
              <a:t>  цветом;</a:t>
            </a:r>
          </a:p>
          <a:p>
            <a:pPr eaLnBrk="1" hangingPunct="1"/>
            <a:r>
              <a:rPr lang="ru-RU" smtClean="0"/>
              <a:t>Символы  твердых  согласных  звуков  обозначаются  </a:t>
            </a:r>
            <a:r>
              <a:rPr lang="ru-RU" smtClean="0">
                <a:solidFill>
                  <a:srgbClr val="0000B4"/>
                </a:solidFill>
              </a:rPr>
              <a:t>синим </a:t>
            </a:r>
            <a:r>
              <a:rPr lang="ru-RU" smtClean="0"/>
              <a:t> цветом,  мягких -  </a:t>
            </a:r>
            <a:r>
              <a:rPr lang="ru-RU" smtClean="0">
                <a:solidFill>
                  <a:srgbClr val="007E39"/>
                </a:solidFill>
              </a:rPr>
              <a:t>зеленым</a:t>
            </a:r>
            <a:r>
              <a:rPr lang="ru-RU" smtClean="0"/>
              <a:t>.</a:t>
            </a:r>
            <a:endParaRPr lang="ru-RU" smtClean="0">
              <a:solidFill>
                <a:srgbClr val="007E39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8"/>
          <p:cNvSpPr>
            <a:spLocks noGrp="1"/>
          </p:cNvSpPr>
          <p:nvPr>
            <p:ph type="title" idx="4294967295"/>
          </p:nvPr>
        </p:nvSpPr>
        <p:spPr>
          <a:xfrm>
            <a:off x="1222375" y="274638"/>
            <a:ext cx="79216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Символы гласных звуков </a:t>
            </a:r>
            <a:br>
              <a:rPr lang="ru-RU" sz="4000" smtClean="0"/>
            </a:br>
            <a:r>
              <a:rPr lang="ru-RU" sz="4000" smtClean="0"/>
              <a:t>по типу оригами</a:t>
            </a:r>
          </a:p>
        </p:txBody>
      </p:sp>
      <p:pic>
        <p:nvPicPr>
          <p:cNvPr id="16387" name="Picture 3" descr="D:\Презентации\С.А\Фотографии\Символы\DSC0669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88" y="1500188"/>
            <a:ext cx="4467225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22375" y="274638"/>
            <a:ext cx="79216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>Символы согласных звуков </a:t>
            </a:r>
            <a:br>
              <a:rPr lang="ru-RU" smtClean="0"/>
            </a:br>
            <a:r>
              <a:rPr lang="ru-RU" smtClean="0"/>
              <a:t>по типу оригами</a:t>
            </a:r>
          </a:p>
        </p:txBody>
      </p:sp>
      <p:pic>
        <p:nvPicPr>
          <p:cNvPr id="17411" name="Picture 2" descr="D:\Презентации\С.А\Фотографии\Символы\DSC0669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88" y="1619250"/>
            <a:ext cx="3933825" cy="468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3" descr="D:\Презентации\С.А\Фотографии\Символы\DSC0669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5" y="1627188"/>
            <a:ext cx="3630613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ht-blue_flower">
  <a:themeElements>
    <a:clrScheme name="Light-blue_flowe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Light-blue_flower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ght-blue_flow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-blue_flow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-blue_flow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-blue_flow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-blue_flow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-blue_flow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-blue_flow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Light-blue_flower</Template>
  <TotalTime>657</TotalTime>
  <Words>347</Words>
  <Application>Microsoft Office PowerPoint</Application>
  <PresentationFormat>Экран (4:3)</PresentationFormat>
  <Paragraphs>74</Paragraphs>
  <Slides>29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Light-blue_flower</vt:lpstr>
      <vt:lpstr>Специальное оформление</vt:lpstr>
      <vt:lpstr>Тема Office</vt:lpstr>
      <vt:lpstr>Использование  специальных символов (по типу оригами) в подготовке детей к обучению грамоте.</vt:lpstr>
      <vt:lpstr>Ум ребенка находится на кончиках его пальцев. В.А. Сухомлинский</vt:lpstr>
      <vt:lpstr> Поделки в технике оригами </vt:lpstr>
      <vt:lpstr> Поделки в технике оригами </vt:lpstr>
      <vt:lpstr> Поделки в технике оригами </vt:lpstr>
      <vt:lpstr> Использовалась методика  Т.А. Ткаченко «Специальные символы в подготовке детей 4 лет к обучению грамоте»   </vt:lpstr>
      <vt:lpstr> Зрительные  символы  гласных  и  согласных звуков </vt:lpstr>
      <vt:lpstr>Символы гласных звуков  по типу оригами</vt:lpstr>
      <vt:lpstr>Символы согласных звуков  по типу оригами</vt:lpstr>
      <vt:lpstr>Использование специальных символов:</vt:lpstr>
      <vt:lpstr>Слайд 11</vt:lpstr>
      <vt:lpstr>Слайд 12</vt:lpstr>
      <vt:lpstr>Отличие плоскостных символов и символов по типу оригами</vt:lpstr>
      <vt:lpstr>Отличие плоскостных символов и символов по типу оригами</vt:lpstr>
      <vt:lpstr>Отличие плоскостных символов и символов по типу оригами</vt:lpstr>
      <vt:lpstr>Отличие плоскостных символов и символов по типу оригами</vt:lpstr>
      <vt:lpstr>Выделение в словах первого гласного звука</vt:lpstr>
      <vt:lpstr>Определение последнего гласного звука в словах</vt:lpstr>
      <vt:lpstr>Определение гласных звуков  в середине слов</vt:lpstr>
      <vt:lpstr>Определение нескольких гласных звуков в словах</vt:lpstr>
      <vt:lpstr>Анализ и синтез сочетаний из двух и более гласных звуков</vt:lpstr>
      <vt:lpstr>Определение первого согласного звука в словах</vt:lpstr>
      <vt:lpstr>Определение последнего согласного звука в словах</vt:lpstr>
      <vt:lpstr>Определение позиции согласного звука в словах  (начало, середина, конец)</vt:lpstr>
      <vt:lpstr>Синтез слогов</vt:lpstr>
      <vt:lpstr>Работа в тетрадях</vt:lpstr>
      <vt:lpstr>Слайд 27</vt:lpstr>
      <vt:lpstr>Спасибо родителям за сотрудничество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ГОРОДА МОСКВЫ  ЗАПАДНОЕ ОКРУЖНОЕ УПРАВЛЕНИЕ ОБРАЗОВАНИЯ  ГОСУДАРСТВЕННОЕ ОБРАЗОВАТЕЛЬНОЕ УЧРЕЖДЕНИЕ</dc:title>
  <dc:creator>Светлана</dc:creator>
  <cp:lastModifiedBy>Tata</cp:lastModifiedBy>
  <cp:revision>90</cp:revision>
  <dcterms:modified xsi:type="dcterms:W3CDTF">2014-03-15T20:12:41Z</dcterms:modified>
</cp:coreProperties>
</file>