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52" r:id="rId1"/>
  </p:sldMasterIdLst>
  <p:sldIdLst>
    <p:sldId id="256" r:id="rId2"/>
    <p:sldId id="257" r:id="rId3"/>
    <p:sldId id="258" r:id="rId4"/>
    <p:sldId id="259" r:id="rId5"/>
    <p:sldId id="271" r:id="rId6"/>
    <p:sldId id="272" r:id="rId7"/>
    <p:sldId id="260" r:id="rId8"/>
    <p:sldId id="261" r:id="rId9"/>
    <p:sldId id="262" r:id="rId10"/>
    <p:sldId id="274" r:id="rId11"/>
    <p:sldId id="276" r:id="rId12"/>
    <p:sldId id="267" r:id="rId13"/>
    <p:sldId id="268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93" autoAdjust="0"/>
    <p:restoredTop sz="93662" autoAdjust="0"/>
  </p:normalViewPr>
  <p:slideViewPr>
    <p:cSldViewPr>
      <p:cViewPr varScale="1">
        <p:scale>
          <a:sx n="50" d="100"/>
          <a:sy n="50" d="100"/>
        </p:scale>
        <p:origin x="-121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19BC090-3C7C-4794-8399-3EC7370D2A0B}" type="datetimeFigureOut">
              <a:rPr lang="ru-RU" smtClean="0"/>
              <a:pPr/>
              <a:t>19.01.2014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8C69AA7-D5DC-4D46-AE15-95FF8746E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ru/yandsearch?lr=14&amp;noreask=1&amp;ed=1&amp;text=%D0%92%D0%B0%D1%80%D0%B8%D0%BD%D1%8C%D0%BE%D0%BD&amp;p=0&amp;img_url=dic.academic.ru/pictures/wiki/files/80/Pierre_Varignon.jpg&amp;rpt=simage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060848"/>
            <a:ext cx="9144000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Параллелограмм </a:t>
            </a:r>
            <a:r>
              <a:rPr lang="ru-RU" sz="4000" dirty="0"/>
              <a:t>Вариньона </a:t>
            </a:r>
            <a:r>
              <a:rPr lang="ru-RU" sz="4000" dirty="0" smtClean="0"/>
              <a:t> </a:t>
            </a:r>
            <a:br>
              <a:rPr lang="ru-RU" sz="4000" dirty="0" smtClean="0"/>
            </a:br>
            <a:r>
              <a:rPr lang="ru-RU" sz="4000" dirty="0" smtClean="0"/>
              <a:t>решает задачи</a:t>
            </a:r>
            <a:br>
              <a:rPr lang="ru-RU" sz="40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2800" b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4077072"/>
            <a:ext cx="4214810" cy="2500330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</a:pPr>
            <a:r>
              <a:rPr lang="ru-RU" sz="1600" dirty="0" smtClean="0">
                <a:solidFill>
                  <a:schemeClr val="tx1"/>
                </a:solidFill>
                <a:latin typeface="+mj-lt"/>
              </a:rPr>
              <a:t>Глазунова В.Г. </a:t>
            </a:r>
            <a:br>
              <a:rPr lang="ru-RU" sz="1600" dirty="0" smtClean="0">
                <a:solidFill>
                  <a:schemeClr val="tx1"/>
                </a:solidFill>
                <a:latin typeface="+mj-lt"/>
              </a:rPr>
            </a:br>
            <a:r>
              <a:rPr lang="ru-RU" sz="1600" dirty="0" smtClean="0">
                <a:solidFill>
                  <a:schemeClr val="tx1"/>
                </a:solidFill>
                <a:latin typeface="+mj-lt"/>
              </a:rPr>
              <a:t>учитель математики </a:t>
            </a:r>
            <a:br>
              <a:rPr lang="ru-RU" sz="1600" dirty="0" smtClean="0">
                <a:solidFill>
                  <a:schemeClr val="tx1"/>
                </a:solidFill>
                <a:latin typeface="+mj-lt"/>
              </a:rPr>
            </a:br>
            <a:r>
              <a:rPr lang="ru-RU" sz="1600" dirty="0" smtClean="0">
                <a:solidFill>
                  <a:schemeClr val="tx1"/>
                </a:solidFill>
                <a:latin typeface="+mj-lt"/>
              </a:rPr>
              <a:t> высшей квалификационной категории</a:t>
            </a:r>
            <a:endParaRPr lang="ru-RU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7148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+mj-lt"/>
              </a:rPr>
              <a:t>МОУ «Краснопресненская СОШ  им. В. П. Дмитриева»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>Калининский район, Тверская область</a:t>
            </a:r>
            <a:endParaRPr lang="ru-RU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/>
                </a:solidFill>
              </a:rPr>
              <a:t>Решение задач  (из учебника)</a:t>
            </a:r>
            <a:br>
              <a:rPr lang="ru-RU" sz="3200" dirty="0" smtClean="0">
                <a:solidFill>
                  <a:schemeClr val="accent1"/>
                </a:solidFill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1800" i="1" dirty="0" smtClean="0">
                <a:ea typeface="Times New Roman" pitchFamily="18" charset="0"/>
                <a:cs typeface="Arial" pitchFamily="34" charset="0"/>
              </a:rPr>
              <a:t>Докажите, что середины сторон четырехугольника являются вершинами параллелограмма.</a:t>
            </a:r>
            <a:endParaRPr lang="ru-RU" sz="1800" i="1" dirty="0" smtClean="0">
              <a:cs typeface="Arial" pitchFamily="34" charset="0"/>
            </a:endParaRPr>
          </a:p>
          <a:p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316288" cy="46238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        </a:t>
            </a:r>
            <a:r>
              <a:rPr lang="ru-RU" sz="1600" dirty="0" smtClean="0"/>
              <a:t>Дано: </a:t>
            </a:r>
            <a:r>
              <a:rPr lang="en-US" sz="1600" i="1" dirty="0" smtClean="0"/>
              <a:t>ABCD </a:t>
            </a:r>
            <a:r>
              <a:rPr lang="ru-RU" sz="1600" i="1" dirty="0" smtClean="0"/>
              <a:t>– четырехугольник</a:t>
            </a:r>
          </a:p>
          <a:p>
            <a:pPr>
              <a:buNone/>
            </a:pPr>
            <a:r>
              <a:rPr lang="en-US" sz="1600" i="1" dirty="0" smtClean="0"/>
              <a:t>        AK=KB, BL=LC, CM=MD, AN=ND</a:t>
            </a:r>
          </a:p>
          <a:p>
            <a:endParaRPr lang="en-US" sz="1600" i="1" dirty="0" smtClean="0"/>
          </a:p>
          <a:p>
            <a:pPr>
              <a:buNone/>
            </a:pPr>
            <a:r>
              <a:rPr lang="ru-RU" sz="1600" i="1" dirty="0" smtClean="0"/>
              <a:t>        Доказать:   </a:t>
            </a:r>
            <a:r>
              <a:rPr lang="en-US" sz="1600" i="1" dirty="0" smtClean="0"/>
              <a:t>KLMN – </a:t>
            </a:r>
            <a:r>
              <a:rPr lang="ru-RU" sz="1600" i="1" dirty="0" smtClean="0"/>
              <a:t>параллелограмм</a:t>
            </a:r>
          </a:p>
          <a:p>
            <a:pPr>
              <a:buNone/>
            </a:pPr>
            <a:endParaRPr lang="ru-RU" sz="1600" i="1" dirty="0" smtClean="0"/>
          </a:p>
          <a:p>
            <a:pPr>
              <a:buNone/>
            </a:pPr>
            <a:r>
              <a:rPr lang="ru-RU" sz="1600" i="1" dirty="0" smtClean="0"/>
              <a:t>                     Доказательство:</a:t>
            </a:r>
          </a:p>
          <a:p>
            <a:pPr>
              <a:buNone/>
            </a:pPr>
            <a:r>
              <a:rPr lang="ru-RU" sz="1600" i="1" dirty="0" smtClean="0"/>
              <a:t>Проведем АС и рассмотрим          АВС</a:t>
            </a:r>
          </a:p>
          <a:p>
            <a:pPr>
              <a:buNone/>
            </a:pPr>
            <a:r>
              <a:rPr lang="en-US" sz="1600" i="1" dirty="0" smtClean="0"/>
              <a:t>KL – </a:t>
            </a:r>
            <a:r>
              <a:rPr lang="ru-RU" sz="1600" i="1" dirty="0" smtClean="0"/>
              <a:t>средняя линия, следовательно </a:t>
            </a:r>
            <a:r>
              <a:rPr lang="en-US" sz="1600" i="1" dirty="0" smtClean="0"/>
              <a:t>KL II AC,</a:t>
            </a:r>
          </a:p>
          <a:p>
            <a:pPr>
              <a:buNone/>
            </a:pPr>
            <a:r>
              <a:rPr lang="en-US" sz="1600" i="1" dirty="0" smtClean="0"/>
              <a:t>KL= AC</a:t>
            </a:r>
            <a:r>
              <a:rPr lang="ru-RU" sz="1600" i="1" dirty="0" smtClean="0"/>
              <a:t>/ 2 .</a:t>
            </a:r>
          </a:p>
          <a:p>
            <a:pPr>
              <a:buNone/>
            </a:pPr>
            <a:r>
              <a:rPr lang="ru-RU" sz="1600" i="1" dirty="0" smtClean="0"/>
              <a:t>Рассмотрим           </a:t>
            </a:r>
            <a:r>
              <a:rPr lang="en-US" sz="1600" i="1" dirty="0" smtClean="0"/>
              <a:t>ADC, NM – </a:t>
            </a:r>
            <a:r>
              <a:rPr lang="ru-RU" sz="1600" i="1" dirty="0" smtClean="0"/>
              <a:t>средняя линия, </a:t>
            </a:r>
            <a:br>
              <a:rPr lang="ru-RU" sz="1600" i="1" dirty="0" smtClean="0"/>
            </a:br>
            <a:r>
              <a:rPr lang="ru-RU" sz="1600" i="1" dirty="0" smtClean="0"/>
              <a:t>следовательно </a:t>
            </a:r>
            <a:r>
              <a:rPr lang="en-US" sz="1600" i="1" dirty="0" smtClean="0"/>
              <a:t>NM II AC, NM = AC/2</a:t>
            </a:r>
          </a:p>
          <a:p>
            <a:pPr>
              <a:buNone/>
            </a:pPr>
            <a:r>
              <a:rPr lang="en-US" sz="1600" i="1" dirty="0" smtClean="0"/>
              <a:t>KL II AC, NM II AC, </a:t>
            </a:r>
            <a:r>
              <a:rPr lang="ru-RU" sz="1600" i="1" dirty="0" smtClean="0"/>
              <a:t>следовательно, </a:t>
            </a:r>
            <a:r>
              <a:rPr lang="en-US" sz="1600" i="1" dirty="0" smtClean="0"/>
              <a:t>KL II NM.</a:t>
            </a:r>
          </a:p>
          <a:p>
            <a:pPr>
              <a:buNone/>
            </a:pPr>
            <a:r>
              <a:rPr lang="en-US" sz="1600" i="1" dirty="0" smtClean="0"/>
              <a:t>KL= AC</a:t>
            </a:r>
            <a:r>
              <a:rPr lang="ru-RU" sz="1600" i="1" dirty="0" smtClean="0"/>
              <a:t>/ 2</a:t>
            </a:r>
            <a:r>
              <a:rPr lang="en-US" sz="1600" i="1" dirty="0" smtClean="0"/>
              <a:t>, NM = AC/2, </a:t>
            </a:r>
            <a:r>
              <a:rPr lang="ru-RU" sz="1600" i="1" dirty="0" smtClean="0"/>
              <a:t>следовательно, </a:t>
            </a:r>
            <a:r>
              <a:rPr lang="en-US" sz="1600" i="1" dirty="0" smtClean="0"/>
              <a:t>KL</a:t>
            </a:r>
            <a:r>
              <a:rPr lang="ru-RU" sz="1600" i="1" dirty="0" smtClean="0"/>
              <a:t>=</a:t>
            </a:r>
            <a:r>
              <a:rPr lang="en-US" sz="1600" i="1" dirty="0" smtClean="0"/>
              <a:t>NM</a:t>
            </a:r>
            <a:r>
              <a:rPr lang="ru-RU" sz="1600" i="1" dirty="0" smtClean="0"/>
              <a:t>.</a:t>
            </a:r>
          </a:p>
          <a:p>
            <a:pPr>
              <a:buNone/>
            </a:pPr>
            <a:r>
              <a:rPr lang="ru-RU" sz="1600" i="1" dirty="0" smtClean="0"/>
              <a:t>                </a:t>
            </a:r>
            <a:r>
              <a:rPr lang="en-US" sz="1600" i="1" dirty="0" smtClean="0"/>
              <a:t>KLMN – </a:t>
            </a:r>
            <a:r>
              <a:rPr lang="ru-RU" sz="1600" i="1" dirty="0" smtClean="0"/>
              <a:t>параллелограмм </a:t>
            </a:r>
            <a:r>
              <a:rPr lang="ru-RU" sz="1200" i="1" dirty="0" smtClean="0"/>
              <a:t>(противоположные стороны равны и параллельны)</a:t>
            </a:r>
            <a:endParaRPr lang="ru-RU" sz="12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780928"/>
            <a:ext cx="34671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Равнобедренный треугольник 7"/>
          <p:cNvSpPr/>
          <p:nvPr/>
        </p:nvSpPr>
        <p:spPr>
          <a:xfrm flipH="1">
            <a:off x="7380312" y="3429000"/>
            <a:ext cx="72008" cy="7200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flipH="1">
            <a:off x="6228184" y="4149080"/>
            <a:ext cx="72008" cy="7200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44008" y="3140968"/>
            <a:ext cx="4320480" cy="2952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932040" y="3573016"/>
            <a:ext cx="388843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Новое доказательство:</a:t>
            </a:r>
          </a:p>
          <a:p>
            <a:pPr>
              <a:buNone/>
            </a:pPr>
            <a:endParaRPr lang="ru-RU" sz="2000" i="1" dirty="0" smtClean="0"/>
          </a:p>
          <a:p>
            <a:pPr>
              <a:buNone/>
            </a:pPr>
            <a:r>
              <a:rPr lang="en-US" i="1" dirty="0" smtClean="0"/>
              <a:t> KLMN </a:t>
            </a:r>
            <a:r>
              <a:rPr lang="ru-RU" i="1" dirty="0" smtClean="0"/>
              <a:t>– параллелограмм Вариньона</a:t>
            </a:r>
            <a:br>
              <a:rPr lang="ru-RU" i="1" dirty="0" smtClean="0"/>
            </a:br>
            <a:r>
              <a:rPr lang="ru-RU" i="1" dirty="0" smtClean="0"/>
              <a:t>             ( по определению)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1295024"/>
          </a:xfrm>
        </p:spPr>
        <p:txBody>
          <a:bodyPr>
            <a:norm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800" i="1" dirty="0" smtClean="0">
                <a:ea typeface="Times New Roman" pitchFamily="18" charset="0"/>
                <a:cs typeface="Arial" pitchFamily="34" charset="0"/>
              </a:rPr>
              <a:t>Докажите, что четырехугольник – ромб, если его вершинами являются середины сторон прямоугольника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1800" i="1" dirty="0" smtClean="0"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99992" y="1773936"/>
            <a:ext cx="4464496" cy="46238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i="1" dirty="0" smtClean="0"/>
              <a:t>    Дано:</a:t>
            </a:r>
            <a:r>
              <a:rPr lang="ru-RU" sz="1600" dirty="0" smtClean="0"/>
              <a:t> </a:t>
            </a:r>
            <a:r>
              <a:rPr lang="en-US" sz="1600" i="1" dirty="0" smtClean="0"/>
              <a:t>ABCD – </a:t>
            </a:r>
            <a:r>
              <a:rPr lang="ru-RU" sz="1600" i="1" dirty="0" smtClean="0"/>
              <a:t>прямоугольник,</a:t>
            </a:r>
            <a:br>
              <a:rPr lang="ru-RU" sz="1600" i="1" dirty="0" smtClean="0"/>
            </a:br>
            <a:r>
              <a:rPr lang="en-US" sz="1600" i="1" dirty="0" smtClean="0"/>
              <a:t>DE=EA, AL=LB, BM=MC, DH=HC</a:t>
            </a:r>
          </a:p>
          <a:p>
            <a:pPr>
              <a:buNone/>
            </a:pPr>
            <a:r>
              <a:rPr lang="en-US" sz="1600" i="1" dirty="0" smtClean="0"/>
              <a:t>     </a:t>
            </a:r>
            <a:endParaRPr lang="ru-RU" sz="1600" i="1" dirty="0" smtClean="0"/>
          </a:p>
          <a:p>
            <a:pPr>
              <a:buNone/>
            </a:pPr>
            <a:r>
              <a:rPr lang="ru-RU" sz="1600" i="1" dirty="0" smtClean="0"/>
              <a:t>    Доказать: </a:t>
            </a:r>
            <a:r>
              <a:rPr lang="en-US" sz="1600" i="1" dirty="0" smtClean="0"/>
              <a:t>ELMH – </a:t>
            </a:r>
            <a:r>
              <a:rPr lang="ru-RU" sz="1600" i="1" dirty="0" smtClean="0"/>
              <a:t>ромб</a:t>
            </a:r>
          </a:p>
          <a:p>
            <a:pPr>
              <a:buNone/>
            </a:pPr>
            <a:endParaRPr lang="ru-RU" sz="1600" i="1" dirty="0" smtClean="0"/>
          </a:p>
          <a:p>
            <a:pPr>
              <a:buNone/>
            </a:pPr>
            <a:r>
              <a:rPr lang="ru-RU" sz="1600" i="1" dirty="0" smtClean="0"/>
              <a:t>                     Доказательство:</a:t>
            </a:r>
          </a:p>
          <a:p>
            <a:pPr>
              <a:buNone/>
            </a:pPr>
            <a:r>
              <a:rPr lang="ru-RU" sz="1600" i="1" dirty="0" smtClean="0"/>
              <a:t>Проведем  АС, рассмотрим треугольник АВС.</a:t>
            </a:r>
          </a:p>
          <a:p>
            <a:pPr>
              <a:buNone/>
            </a:pPr>
            <a:r>
              <a:rPr lang="en-US" sz="1600" i="1" dirty="0" smtClean="0"/>
              <a:t>LM – </a:t>
            </a:r>
            <a:r>
              <a:rPr lang="ru-RU" sz="1600" i="1" dirty="0" smtClean="0"/>
              <a:t>средняя линия, значит </a:t>
            </a:r>
            <a:r>
              <a:rPr lang="en-US" sz="1600" i="1" dirty="0" smtClean="0"/>
              <a:t>LM II AC, LM =AC/2.</a:t>
            </a:r>
          </a:p>
          <a:p>
            <a:pPr>
              <a:buNone/>
            </a:pPr>
            <a:r>
              <a:rPr lang="ru-RU" sz="1600" i="1" dirty="0" smtClean="0"/>
              <a:t>Рассмотрим треугольник </a:t>
            </a:r>
            <a:r>
              <a:rPr lang="en-US" sz="1600" i="1" dirty="0" smtClean="0"/>
              <a:t>ADC, </a:t>
            </a: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en-US" sz="1600" i="1" dirty="0" smtClean="0"/>
              <a:t>EH- </a:t>
            </a:r>
            <a:r>
              <a:rPr lang="ru-RU" sz="1600" i="1" dirty="0" smtClean="0"/>
              <a:t>средняя линия , </a:t>
            </a:r>
            <a:r>
              <a:rPr lang="en-US" sz="1600" i="1" dirty="0" smtClean="0"/>
              <a:t>EH II AC, EH = AC/2.</a:t>
            </a:r>
          </a:p>
          <a:p>
            <a:pPr>
              <a:buNone/>
            </a:pPr>
            <a:r>
              <a:rPr lang="en-US" sz="1600" i="1" dirty="0" smtClean="0"/>
              <a:t>LM II EH, LM=EH, </a:t>
            </a:r>
            <a:r>
              <a:rPr lang="ru-RU" sz="1600" i="1" dirty="0" smtClean="0"/>
              <a:t>следовательно, </a:t>
            </a:r>
          </a:p>
          <a:p>
            <a:pPr>
              <a:buNone/>
            </a:pPr>
            <a:r>
              <a:rPr lang="en-US" sz="1600" i="1" dirty="0" smtClean="0"/>
              <a:t>ELMH –</a:t>
            </a:r>
            <a:r>
              <a:rPr lang="ru-RU" sz="1600" i="1" dirty="0" smtClean="0"/>
              <a:t>параллелограмм.</a:t>
            </a:r>
          </a:p>
          <a:p>
            <a:pPr>
              <a:buNone/>
            </a:pPr>
            <a:r>
              <a:rPr lang="ru-RU" sz="1600" i="1" dirty="0" smtClean="0"/>
              <a:t>Проведем </a:t>
            </a:r>
            <a:r>
              <a:rPr lang="en-US" sz="1600" i="1" dirty="0" smtClean="0"/>
              <a:t>BD</a:t>
            </a:r>
            <a:r>
              <a:rPr lang="ru-RU" sz="1600" i="1" dirty="0" smtClean="0"/>
              <a:t>. Так как </a:t>
            </a:r>
            <a:r>
              <a:rPr lang="en-US" sz="1600" i="1" dirty="0" smtClean="0"/>
              <a:t>BD=AC </a:t>
            </a:r>
            <a:r>
              <a:rPr lang="ru-RU" sz="1600" i="1" dirty="0" smtClean="0"/>
              <a:t>(</a:t>
            </a:r>
            <a:r>
              <a:rPr lang="en-US" sz="1600" i="1" dirty="0" smtClean="0"/>
              <a:t> </a:t>
            </a:r>
            <a:r>
              <a:rPr lang="ru-RU" sz="1600" i="1" dirty="0" smtClean="0"/>
              <a:t>диагонали прямоугольника равны), значит </a:t>
            </a:r>
            <a:r>
              <a:rPr lang="en-US" sz="1600" i="1" dirty="0" smtClean="0"/>
              <a:t>EL=LM</a:t>
            </a:r>
          </a:p>
          <a:p>
            <a:pPr>
              <a:buNone/>
            </a:pPr>
            <a:r>
              <a:rPr lang="ru-RU" sz="1600" i="1" dirty="0" smtClean="0"/>
              <a:t>Следовательно, </a:t>
            </a:r>
            <a:r>
              <a:rPr lang="en-US" sz="1600" i="1" dirty="0" smtClean="0"/>
              <a:t>ELMH –</a:t>
            </a:r>
            <a:r>
              <a:rPr lang="ru-RU" sz="1600" i="1" dirty="0" smtClean="0"/>
              <a:t> ромб.</a:t>
            </a:r>
          </a:p>
          <a:p>
            <a:pPr>
              <a:buNone/>
            </a:pPr>
            <a:endParaRPr lang="ru-RU" sz="1800" i="1" dirty="0" smtClean="0"/>
          </a:p>
          <a:p>
            <a:pPr>
              <a:buNone/>
            </a:pPr>
            <a:endParaRPr lang="ru-RU" sz="1800" i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140968"/>
            <a:ext cx="390525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427984" y="3140968"/>
            <a:ext cx="4320480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i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9992" y="3861048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0070C0"/>
                </a:solidFill>
              </a:rPr>
              <a:t>Новое доказательство:</a:t>
            </a:r>
          </a:p>
          <a:p>
            <a:pPr>
              <a:buNone/>
            </a:pPr>
            <a:endParaRPr lang="ru-RU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0070C0"/>
                </a:solidFill>
              </a:rPr>
              <a:t>                     </a:t>
            </a:r>
            <a:r>
              <a:rPr lang="en-US" i="1" dirty="0" smtClean="0">
                <a:solidFill>
                  <a:srgbClr val="0070C0"/>
                </a:solidFill>
              </a:rPr>
              <a:t> ELMH </a:t>
            </a:r>
            <a:r>
              <a:rPr lang="ru-RU" i="1" dirty="0" smtClean="0">
                <a:solidFill>
                  <a:srgbClr val="0070C0"/>
                </a:solidFill>
              </a:rPr>
              <a:t>– ромб</a:t>
            </a:r>
            <a:br>
              <a:rPr lang="ru-RU" i="1" dirty="0" smtClean="0">
                <a:solidFill>
                  <a:srgbClr val="0070C0"/>
                </a:solidFill>
              </a:rPr>
            </a:br>
            <a:r>
              <a:rPr lang="ru-RU" i="1" dirty="0" smtClean="0">
                <a:solidFill>
                  <a:srgbClr val="0070C0"/>
                </a:solidFill>
              </a:rPr>
              <a:t> ( по 1 следствию из теоремы Вариньона)</a:t>
            </a:r>
            <a:endParaRPr lang="ru-RU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/>
                </a:solidFill>
              </a:rPr>
              <a:t>Олимпиадные задачи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71600" y="1600201"/>
            <a:ext cx="7715200" cy="318612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	</a:t>
            </a:r>
            <a:r>
              <a:rPr lang="ru-RU" sz="2000" i="1" dirty="0" smtClean="0"/>
              <a:t>Докажите, что если диагонали четырехугольника равны, то его площадь равна произведению средних линий. </a:t>
            </a:r>
            <a:endParaRPr lang="en-US" sz="2000" i="1" dirty="0" smtClean="0"/>
          </a:p>
          <a:p>
            <a:pPr>
              <a:buNone/>
            </a:pPr>
            <a:r>
              <a:rPr lang="en-US" sz="1800" b="1" dirty="0" smtClean="0"/>
              <a:t>                                      	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                                                       </a:t>
            </a:r>
            <a:br>
              <a:rPr lang="ru-RU" sz="1800" b="1" dirty="0" smtClean="0"/>
            </a:br>
            <a:r>
              <a:rPr lang="ru-RU" sz="1800" b="1" dirty="0" smtClean="0"/>
              <a:t>                                                                  </a:t>
            </a:r>
            <a:r>
              <a:rPr lang="ru-RU" sz="1800" dirty="0" smtClean="0"/>
              <a:t>Дано:</a:t>
            </a:r>
          </a:p>
          <a:p>
            <a:pPr>
              <a:buNone/>
            </a:pPr>
            <a:r>
              <a:rPr lang="ru-RU" sz="1800" dirty="0" smtClean="0"/>
              <a:t>                                        </a:t>
            </a:r>
            <a:r>
              <a:rPr lang="en-US" sz="1800" dirty="0" smtClean="0"/>
              <a:t>	</a:t>
            </a:r>
            <a:r>
              <a:rPr lang="ru-RU" sz="1800" dirty="0" smtClean="0"/>
              <a:t> </a:t>
            </a:r>
            <a:r>
              <a:rPr lang="en-US" sz="1800" dirty="0" smtClean="0"/>
              <a:t>ABCD</a:t>
            </a:r>
            <a:r>
              <a:rPr lang="ru-RU" sz="1800" dirty="0" smtClean="0"/>
              <a:t>- четырехугольник</a:t>
            </a:r>
            <a:br>
              <a:rPr lang="ru-RU" sz="1800" dirty="0" smtClean="0"/>
            </a:br>
            <a:r>
              <a:rPr lang="ru-RU" sz="1800" dirty="0" smtClean="0"/>
              <a:t>                                         </a:t>
            </a:r>
            <a:r>
              <a:rPr lang="en-US" sz="1800" dirty="0" smtClean="0"/>
              <a:t>	</a:t>
            </a:r>
            <a:r>
              <a:rPr lang="ru-RU" sz="1800" dirty="0" smtClean="0"/>
              <a:t> АС=В</a:t>
            </a:r>
            <a:r>
              <a:rPr lang="en-US" sz="1800" dirty="0" smtClean="0"/>
              <a:t>D</a:t>
            </a: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                                         </a:t>
            </a:r>
            <a:r>
              <a:rPr lang="en-US" sz="1800" dirty="0" smtClean="0"/>
              <a:t>	</a:t>
            </a:r>
            <a:r>
              <a:rPr lang="ru-RU" sz="1800" dirty="0" smtClean="0"/>
              <a:t>Доказать:</a:t>
            </a:r>
          </a:p>
          <a:p>
            <a:pPr>
              <a:buNone/>
            </a:pPr>
            <a:r>
              <a:rPr lang="ru-RU" sz="1800" dirty="0" smtClean="0"/>
              <a:t>                               </a:t>
            </a:r>
            <a:r>
              <a:rPr lang="en-US" sz="1800" dirty="0" smtClean="0"/>
              <a:t>	</a:t>
            </a:r>
            <a:r>
              <a:rPr lang="ru-RU" sz="1800" dirty="0" smtClean="0"/>
              <a:t>      </a:t>
            </a:r>
            <a:r>
              <a:rPr lang="en-US" sz="1800" dirty="0" smtClean="0"/>
              <a:t>	S</a:t>
            </a:r>
            <a:r>
              <a:rPr lang="en-US" sz="1800" baseline="-25000" dirty="0" smtClean="0"/>
              <a:t>ABCD</a:t>
            </a:r>
            <a:r>
              <a:rPr lang="en-US" sz="1800" dirty="0" smtClean="0"/>
              <a:t>  =  KM</a:t>
            </a:r>
            <a:r>
              <a:rPr lang="ru-RU" sz="1800" dirty="0" smtClean="0"/>
              <a:t> * </a:t>
            </a:r>
            <a:r>
              <a:rPr lang="en-US" sz="1800" dirty="0" smtClean="0"/>
              <a:t>LN</a:t>
            </a: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                                    </a:t>
            </a:r>
            <a:endParaRPr lang="en-US" sz="1800" b="1" dirty="0" smtClean="0"/>
          </a:p>
          <a:p>
            <a:pPr>
              <a:buNone/>
            </a:pPr>
            <a:r>
              <a:rPr lang="ru-RU" sz="1800" b="1" dirty="0" smtClean="0"/>
              <a:t> </a:t>
            </a:r>
            <a:r>
              <a:rPr lang="en-US" sz="1800" b="1" dirty="0" smtClean="0"/>
              <a:t>                                      </a:t>
            </a:r>
          </a:p>
          <a:p>
            <a:pPr>
              <a:buNone/>
            </a:pPr>
            <a:endParaRPr lang="en-US" sz="1800" b="1" dirty="0" smtClean="0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467544" y="3068960"/>
            <a:ext cx="2000264" cy="107157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16200000" flipH="1" flipV="1">
            <a:off x="699717" y="2836787"/>
            <a:ext cx="535785" cy="10001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1699850" y="2836785"/>
            <a:ext cx="535785" cy="10001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 flipH="1" flipV="1">
            <a:off x="500035" y="3607593"/>
            <a:ext cx="1000132" cy="5357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1699850" y="3372571"/>
            <a:ext cx="535785" cy="10001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79512" y="407707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23528" y="263691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2357422" y="27860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2428860" y="4071942"/>
            <a:ext cx="35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                     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14282" y="341685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2000232" y="421481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2000232" y="458153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414338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2500298" y="342900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1331640" y="263691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428596" y="4826675"/>
            <a:ext cx="871540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b="1" dirty="0" smtClean="0"/>
              <a:t>Доказательство: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KLMN –</a:t>
            </a:r>
            <a:r>
              <a:rPr lang="ru-RU" dirty="0" smtClean="0"/>
              <a:t> параллелограмм  Вариньона.</a:t>
            </a:r>
            <a:r>
              <a:rPr lang="en-US" dirty="0" smtClean="0"/>
              <a:t> </a:t>
            </a:r>
            <a:r>
              <a:rPr lang="ru-RU" dirty="0" smtClean="0"/>
              <a:t>Так как</a:t>
            </a:r>
            <a:r>
              <a:rPr lang="en-US" dirty="0" smtClean="0"/>
              <a:t>  AC= BD</a:t>
            </a:r>
            <a:r>
              <a:rPr lang="ru-RU" dirty="0" smtClean="0"/>
              <a:t>, параллелограмм Вариньона является ромбом.  </a:t>
            </a:r>
            <a:r>
              <a:rPr lang="en-US" dirty="0" smtClean="0"/>
              <a:t>S</a:t>
            </a:r>
            <a:r>
              <a:rPr lang="en-US" baseline="-25000" dirty="0" smtClean="0"/>
              <a:t>KLMN </a:t>
            </a:r>
            <a:r>
              <a:rPr lang="en-US" dirty="0" smtClean="0"/>
              <a:t>=KM*LN</a:t>
            </a:r>
            <a:r>
              <a:rPr lang="ru-RU" dirty="0" smtClean="0"/>
              <a:t> </a:t>
            </a:r>
            <a:r>
              <a:rPr lang="en-US" dirty="0" smtClean="0"/>
              <a:t>/</a:t>
            </a:r>
            <a:r>
              <a:rPr lang="en-US" sz="2000" dirty="0" smtClean="0"/>
              <a:t>2</a:t>
            </a:r>
            <a:r>
              <a:rPr lang="en-US" dirty="0" smtClean="0"/>
              <a:t> </a:t>
            </a:r>
            <a:r>
              <a:rPr lang="ru-RU" dirty="0" smtClean="0"/>
              <a:t>(площадь ромба равна половине произведения его диагоналей ).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                                          </a:t>
            </a:r>
            <a:r>
              <a:rPr lang="ru-RU" b="1" dirty="0" smtClean="0"/>
              <a:t> </a:t>
            </a:r>
            <a:r>
              <a:rPr lang="en-US" b="1" dirty="0" smtClean="0"/>
              <a:t>S</a:t>
            </a:r>
            <a:r>
              <a:rPr lang="en-US" b="1" baseline="-25000" dirty="0" smtClean="0"/>
              <a:t>ABCD</a:t>
            </a:r>
            <a:r>
              <a:rPr lang="en-US" b="1" dirty="0" smtClean="0"/>
              <a:t> = </a:t>
            </a:r>
            <a:r>
              <a:rPr lang="en-US" sz="2400" b="1" dirty="0" smtClean="0"/>
              <a:t>2</a:t>
            </a:r>
            <a:r>
              <a:rPr lang="ru-RU" b="1" dirty="0" smtClean="0"/>
              <a:t> </a:t>
            </a:r>
            <a:r>
              <a:rPr lang="en-US" b="1" dirty="0" smtClean="0"/>
              <a:t>S</a:t>
            </a:r>
            <a:r>
              <a:rPr lang="en-US" b="1" baseline="-25000" dirty="0" smtClean="0"/>
              <a:t>KLMN </a:t>
            </a:r>
            <a:r>
              <a:rPr lang="en-US" b="1" dirty="0" smtClean="0"/>
              <a:t>= KM</a:t>
            </a:r>
            <a:r>
              <a:rPr lang="ru-RU" b="1" dirty="0" smtClean="0"/>
              <a:t> * </a:t>
            </a:r>
            <a:r>
              <a:rPr lang="en-US" b="1" dirty="0" smtClean="0"/>
              <a:t>LN</a:t>
            </a:r>
          </a:p>
          <a:p>
            <a:endParaRPr lang="ru-RU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285720" y="4786322"/>
            <a:ext cx="85725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971600" y="378904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83568" y="2132856"/>
            <a:ext cx="39751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572000" y="2204864"/>
            <a:ext cx="4329112" cy="2880321"/>
          </a:xfrm>
        </p:spPr>
        <p:txBody>
          <a:bodyPr anchor="b">
            <a:normAutofit/>
          </a:bodyPr>
          <a:lstStyle/>
          <a:p>
            <a:pPr>
              <a:buNone/>
            </a:pPr>
            <a:r>
              <a:rPr lang="ru-RU" sz="1800" dirty="0" smtClean="0"/>
              <a:t>Доказательство:</a:t>
            </a:r>
          </a:p>
          <a:p>
            <a:pPr>
              <a:buNone/>
            </a:pPr>
            <a:r>
              <a:rPr lang="en-US" sz="1800" dirty="0" smtClean="0"/>
              <a:t>S</a:t>
            </a:r>
            <a:r>
              <a:rPr lang="en-US" sz="1800" baseline="-25000" dirty="0" smtClean="0"/>
              <a:t>ABCD</a:t>
            </a:r>
            <a:r>
              <a:rPr lang="en-US" sz="1800" dirty="0" smtClean="0"/>
              <a:t>=S</a:t>
            </a:r>
            <a:r>
              <a:rPr lang="en-US" sz="1800" baseline="-25000" dirty="0" smtClean="0"/>
              <a:t>LMNK</a:t>
            </a:r>
            <a:r>
              <a:rPr lang="en-US" sz="1800" dirty="0" smtClean="0"/>
              <a:t>+S</a:t>
            </a:r>
            <a:r>
              <a:rPr lang="en-US" sz="1800" baseline="-25000" dirty="0" smtClean="0"/>
              <a:t>LKD</a:t>
            </a:r>
            <a:r>
              <a:rPr lang="en-US" sz="1800" dirty="0" smtClean="0"/>
              <a:t>+S</a:t>
            </a:r>
            <a:r>
              <a:rPr lang="en-US" sz="1800" baseline="-25000" dirty="0" smtClean="0"/>
              <a:t>ALM</a:t>
            </a:r>
            <a:r>
              <a:rPr lang="en-US" sz="1800" dirty="0" smtClean="0"/>
              <a:t>+S</a:t>
            </a:r>
            <a:r>
              <a:rPr lang="en-US" sz="1800" baseline="-25000" dirty="0" smtClean="0"/>
              <a:t>BMN</a:t>
            </a:r>
            <a:r>
              <a:rPr lang="en-US" sz="1800" dirty="0" smtClean="0"/>
              <a:t>+S</a:t>
            </a:r>
            <a:r>
              <a:rPr lang="en-US" sz="1800" baseline="-25000" dirty="0" smtClean="0"/>
              <a:t>KCN</a:t>
            </a:r>
            <a:endParaRPr lang="ru-RU" sz="1800" baseline="-25000" dirty="0" smtClean="0"/>
          </a:p>
          <a:p>
            <a:pPr>
              <a:buNone/>
            </a:pPr>
            <a:r>
              <a:rPr lang="ru-RU" sz="1800" dirty="0" smtClean="0"/>
              <a:t>Так как </a:t>
            </a:r>
            <a:r>
              <a:rPr lang="en-US" sz="1800" i="1" dirty="0" smtClean="0"/>
              <a:t>AMOL</a:t>
            </a:r>
            <a:r>
              <a:rPr lang="ru-RU" sz="1800" i="1" dirty="0" smtClean="0"/>
              <a:t>, </a:t>
            </a:r>
            <a:r>
              <a:rPr lang="en-US" sz="1800" i="1" dirty="0" smtClean="0"/>
              <a:t>MONB</a:t>
            </a:r>
            <a:r>
              <a:rPr lang="ru-RU" sz="1800" i="1" dirty="0" smtClean="0"/>
              <a:t>, </a:t>
            </a:r>
            <a:r>
              <a:rPr lang="en-US" sz="1800" i="1" dirty="0" smtClean="0"/>
              <a:t>CKON</a:t>
            </a:r>
            <a:r>
              <a:rPr lang="ru-RU" sz="1800" i="1" dirty="0" smtClean="0"/>
              <a:t>, </a:t>
            </a:r>
            <a:r>
              <a:rPr lang="en-US" sz="1800" i="1" dirty="0" smtClean="0"/>
              <a:t>DKOL</a:t>
            </a:r>
            <a:r>
              <a:rPr lang="ru-RU" sz="1800" dirty="0" smtClean="0"/>
              <a:t> -  параллелограммы, </a:t>
            </a:r>
          </a:p>
          <a:p>
            <a:pPr>
              <a:buNone/>
            </a:pPr>
            <a:r>
              <a:rPr lang="ru-RU" sz="1800" dirty="0" smtClean="0"/>
              <a:t>То</a:t>
            </a:r>
            <a:r>
              <a:rPr lang="en-US" sz="1800" dirty="0" smtClean="0"/>
              <a:t>  S</a:t>
            </a:r>
            <a:r>
              <a:rPr lang="en-US" sz="1800" baseline="-25000" dirty="0" smtClean="0"/>
              <a:t>ALM</a:t>
            </a:r>
            <a:r>
              <a:rPr lang="en-US" sz="1800" dirty="0" smtClean="0"/>
              <a:t>=S</a:t>
            </a:r>
            <a:r>
              <a:rPr lang="en-US" sz="1800" baseline="-25000" dirty="0" smtClean="0"/>
              <a:t>MOL</a:t>
            </a:r>
            <a:r>
              <a:rPr lang="ru-RU" sz="1800" dirty="0" smtClean="0"/>
              <a:t> , </a:t>
            </a:r>
            <a:r>
              <a:rPr lang="en-US" sz="1800" dirty="0" smtClean="0"/>
              <a:t> S</a:t>
            </a:r>
            <a:r>
              <a:rPr lang="en-US" sz="1800" baseline="-25000" dirty="0" smtClean="0"/>
              <a:t>MBN</a:t>
            </a:r>
            <a:r>
              <a:rPr lang="en-US" sz="1800" dirty="0" smtClean="0"/>
              <a:t>=S</a:t>
            </a:r>
            <a:r>
              <a:rPr lang="en-US" sz="1800" baseline="-25000" dirty="0" smtClean="0"/>
              <a:t>MON</a:t>
            </a:r>
            <a:r>
              <a:rPr lang="en-US" sz="1800" dirty="0" smtClean="0"/>
              <a:t>, S</a:t>
            </a:r>
            <a:r>
              <a:rPr lang="en-US" sz="1800" baseline="-25000" dirty="0" smtClean="0"/>
              <a:t>NCK</a:t>
            </a:r>
            <a:r>
              <a:rPr lang="en-US" sz="1800" dirty="0" smtClean="0"/>
              <a:t>=S</a:t>
            </a:r>
            <a:r>
              <a:rPr lang="en-US" sz="1800" baseline="-25000" dirty="0" smtClean="0"/>
              <a:t>KON</a:t>
            </a:r>
            <a:r>
              <a:rPr lang="ru-RU" sz="1800" dirty="0" smtClean="0"/>
              <a:t> .</a:t>
            </a:r>
          </a:p>
          <a:p>
            <a:pPr>
              <a:buNone/>
            </a:pPr>
            <a:r>
              <a:rPr lang="ru-RU" sz="1800" dirty="0" smtClean="0"/>
              <a:t>Отсюда получаем, что ,</a:t>
            </a:r>
            <a:r>
              <a:rPr lang="en-US" sz="1800" dirty="0" smtClean="0"/>
              <a:t> </a:t>
            </a:r>
          </a:p>
          <a:p>
            <a:pPr>
              <a:buNone/>
            </a:pPr>
            <a:r>
              <a:rPr lang="en-US" sz="1800" dirty="0" smtClean="0"/>
              <a:t>S</a:t>
            </a:r>
            <a:r>
              <a:rPr lang="en-US" sz="1800" baseline="-25000" dirty="0" smtClean="0"/>
              <a:t>LKD</a:t>
            </a:r>
            <a:r>
              <a:rPr lang="en-US" sz="1800" dirty="0" smtClean="0"/>
              <a:t> = S</a:t>
            </a:r>
            <a:r>
              <a:rPr lang="en-US" sz="1800" baseline="-25000" dirty="0" smtClean="0"/>
              <a:t>LOK</a:t>
            </a:r>
            <a:r>
              <a:rPr lang="ru-RU" sz="1800" baseline="-25000" dirty="0" smtClean="0"/>
              <a:t>.</a:t>
            </a:r>
            <a:endParaRPr lang="en-US" sz="1800" baseline="-25000" dirty="0" smtClean="0"/>
          </a:p>
          <a:p>
            <a:endParaRPr lang="ru-RU" sz="1900" dirty="0"/>
          </a:p>
        </p:txBody>
      </p:sp>
      <p:sp>
        <p:nvSpPr>
          <p:cNvPr id="9" name="TextBox 8"/>
          <p:cNvSpPr txBox="1"/>
          <p:nvPr/>
        </p:nvSpPr>
        <p:spPr>
          <a:xfrm>
            <a:off x="899592" y="620688"/>
            <a:ext cx="72866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i="1" dirty="0" smtClean="0"/>
              <a:t>Докажите, что площадь параллелограмма, образованного прямыми, проходящими через вершины выпуклого четырехугольника и параллельными его диагоналям, в два раза больше площади исходного четырехугольника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нна\Desktop\школа\солнце.jpg"/>
          <p:cNvPicPr>
            <a:picLocks noChangeAspect="1" noChangeArrowheads="1"/>
          </p:cNvPicPr>
          <p:nvPr/>
        </p:nvPicPr>
        <p:blipFill>
          <a:blip r:embed="rId2" cstate="print"/>
          <a:srcRect l="1875" t="3750" r="2499" b="2499"/>
          <a:stretch>
            <a:fillRect/>
          </a:stretch>
        </p:blipFill>
        <p:spPr bwMode="auto">
          <a:xfrm>
            <a:off x="107504" y="620688"/>
            <a:ext cx="3643338" cy="35719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635896" y="2149406"/>
            <a:ext cx="5184576" cy="38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«Нет ничего нового под солнцем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но есть кое-что старое, чего мы не знаем»</a:t>
            </a:r>
            <a:b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Лоренс Питер</a:t>
            </a:r>
          </a:p>
          <a:p>
            <a:pPr marL="0" marR="0" lvl="0" indent="449263" algn="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cs typeface="Arial" pitchFamily="34" charset="0"/>
            </a:endParaRPr>
          </a:p>
          <a:p>
            <a:pPr marL="0" marR="0" lvl="0" indent="449263" algn="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Пьер Вариньон жил в 18 веке, но теорема Вариньона как нельзя актуальна именно в наши дни, когда чтобы всё успеть, необходимо гораздо больше, чем 24 часа в сутки.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928630" y="571480"/>
            <a:ext cx="7786774" cy="221457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</a:rPr>
              <a:t/>
            </a:r>
            <a:br>
              <a:rPr lang="ru-RU" sz="3200" b="1" dirty="0" smtClean="0">
                <a:solidFill>
                  <a:schemeClr val="accent1"/>
                </a:solidFill>
              </a:rPr>
            </a:br>
            <a:r>
              <a:rPr lang="ru-RU" sz="3200" b="1" dirty="0" smtClean="0">
                <a:solidFill>
                  <a:schemeClr val="accent1"/>
                </a:solidFill>
              </a:rPr>
              <a:t>Цель: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+mj-lt"/>
              </a:rPr>
              <a:t>изучить теорему Вариньона и научиться применять ее на практике с наименьшими временными затратами.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2924944"/>
            <a:ext cx="814393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Задачи</a:t>
            </a:r>
            <a:r>
              <a:rPr lang="ru-RU" sz="3200" dirty="0" smtClean="0"/>
              <a:t>: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dirty="0" smtClean="0"/>
              <a:t>Изучить теоретический материал: понятия «параллелограмм Вариньона», бимедианы четырехугольника, разобрать доказательство теоремы Вариньона и следствия из нее.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dirty="0" smtClean="0"/>
              <a:t>Сравнить количество времени, необходимое для решения задач традиционным способом и, используя теорему Вариньона.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dirty="0" smtClean="0"/>
              <a:t>Показать решение олимпиадных заданий с помощью параллелограмма Вариньона.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572000" y="1773936"/>
            <a:ext cx="4114800" cy="46238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dirty="0" smtClean="0"/>
              <a:t>  </a:t>
            </a:r>
            <a:r>
              <a:rPr lang="ru-RU" sz="1800" dirty="0" smtClean="0"/>
              <a:t>Французский  механик</a:t>
            </a:r>
            <a:br>
              <a:rPr lang="ru-RU" sz="1800" dirty="0" smtClean="0"/>
            </a:br>
            <a:r>
              <a:rPr lang="ru-RU" sz="1800" dirty="0" smtClean="0"/>
              <a:t> и математик.     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800" dirty="0" smtClean="0"/>
              <a:t>    Написал учебник по элементарной геометрии </a:t>
            </a:r>
            <a:br>
              <a:rPr lang="ru-RU" sz="1800" dirty="0" smtClean="0"/>
            </a:br>
            <a:r>
              <a:rPr lang="ru-RU" sz="1800" dirty="0" smtClean="0"/>
              <a:t>(издан в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1731 </a:t>
            </a:r>
            <a:r>
              <a:rPr lang="ru-RU" sz="1800" dirty="0" smtClean="0"/>
              <a:t>году).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800" dirty="0" smtClean="0"/>
              <a:t>    Первым доказал, что </a:t>
            </a:r>
            <a:br>
              <a:rPr lang="ru-RU" sz="1800" dirty="0" smtClean="0"/>
            </a:br>
            <a:r>
              <a:rPr lang="ru-RU" sz="1800" dirty="0" smtClean="0"/>
              <a:t>середины сторон выпуклого четырехугольника являются вершинами параллелограмма.</a:t>
            </a:r>
            <a:endParaRPr lang="ru-RU" sz="1800" dirty="0"/>
          </a:p>
        </p:txBody>
      </p:sp>
      <p:pic>
        <p:nvPicPr>
          <p:cNvPr id="6" name="Рисунок 5" descr="http://im0-tub-ru.yandex.net/i?id=332273880-62-7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276872"/>
            <a:ext cx="2571768" cy="30003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2771800" y="260648"/>
            <a:ext cx="4536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/>
                </a:solidFill>
              </a:rPr>
              <a:t>Пьер Вариньон</a:t>
            </a:r>
          </a:p>
          <a:p>
            <a:pPr algn="ctr"/>
            <a:r>
              <a:rPr lang="ru-RU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8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(1654 – 1722)</a:t>
            </a:r>
            <a:endParaRPr lang="ru-RU" sz="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/>
                </a:solidFill>
              </a:rPr>
              <a:t>Теорема Вариньона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sz="half" idx="4294967295"/>
          </p:nvPr>
        </p:nvSpPr>
        <p:spPr>
          <a:xfrm>
            <a:off x="5105400" y="1773238"/>
            <a:ext cx="4038600" cy="4624387"/>
          </a:xfrm>
        </p:spPr>
        <p:txBody>
          <a:bodyPr/>
          <a:lstStyle/>
          <a:p>
            <a:pPr marL="73152" lvl="1" indent="0">
              <a:buClr>
                <a:schemeClr val="tx1">
                  <a:shade val="95000"/>
                </a:schemeClr>
              </a:buClr>
              <a:buSzPct val="65000"/>
            </a:pPr>
            <a:endParaRPr lang="ru-RU" sz="2000" dirty="0" smtClean="0"/>
          </a:p>
          <a:p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539552" y="1700808"/>
            <a:ext cx="835292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152" lvl="1" indent="0">
              <a:lnSpc>
                <a:spcPct val="150000"/>
              </a:lnSpc>
              <a:buClr>
                <a:schemeClr val="tx1">
                  <a:shade val="95000"/>
                </a:schemeClr>
              </a:buClr>
              <a:buSzPct val="65000"/>
              <a:buNone/>
            </a:pPr>
            <a:r>
              <a:rPr lang="ru-RU" dirty="0" smtClean="0"/>
              <a:t>Четырехугольник, образованный путем  последовательного соединения середин сторон выпуклого четырехугольника, является </a:t>
            </a:r>
            <a:r>
              <a:rPr lang="ru-RU" b="1" dirty="0" smtClean="0"/>
              <a:t>параллелограммом</a:t>
            </a:r>
            <a:r>
              <a:rPr lang="ru-RU" dirty="0" smtClean="0"/>
              <a:t>, </a:t>
            </a:r>
            <a:br>
              <a:rPr lang="ru-RU" dirty="0" smtClean="0"/>
            </a:br>
            <a:r>
              <a:rPr lang="ru-RU" dirty="0" smtClean="0"/>
              <a:t>и его площадь равна половине площади данного четырехугольника.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95936" y="3284984"/>
            <a:ext cx="45365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Дано:</a:t>
            </a:r>
            <a:br>
              <a:rPr lang="ru-RU" dirty="0" smtClean="0"/>
            </a:br>
            <a:r>
              <a:rPr lang="en-US" dirty="0" smtClean="0"/>
              <a:t>ABCD</a:t>
            </a:r>
            <a:r>
              <a:rPr lang="ru-RU" dirty="0" smtClean="0"/>
              <a:t> – выпуклый четырехугольник,</a:t>
            </a:r>
            <a:br>
              <a:rPr lang="ru-RU" dirty="0" smtClean="0"/>
            </a:br>
            <a:r>
              <a:rPr lang="en-US" dirty="0" smtClean="0"/>
              <a:t>AK=KB, BL=LC, CM= MD, AN=ND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Доказать:</a:t>
            </a:r>
          </a:p>
          <a:p>
            <a:pPr marL="342900" indent="-342900">
              <a:buAutoNum type="arabicParenR"/>
            </a:pPr>
            <a:r>
              <a:rPr lang="en-US" dirty="0" smtClean="0"/>
              <a:t>KLMN – </a:t>
            </a:r>
            <a:r>
              <a:rPr lang="ru-RU" dirty="0" smtClean="0"/>
              <a:t>параллелограмм;</a:t>
            </a:r>
          </a:p>
          <a:p>
            <a:pPr marL="342900" indent="-342900">
              <a:buAutoNum type="arabicParenR"/>
            </a:pPr>
            <a:r>
              <a:rPr lang="en-US" dirty="0" smtClean="0"/>
              <a:t>S</a:t>
            </a:r>
            <a:r>
              <a:rPr lang="en-US" baseline="-25000" dirty="0" smtClean="0"/>
              <a:t>KLMN </a:t>
            </a:r>
            <a:r>
              <a:rPr lang="en-US" dirty="0" smtClean="0"/>
              <a:t> =S</a:t>
            </a:r>
            <a:r>
              <a:rPr lang="en-US" baseline="-25000" dirty="0" smtClean="0"/>
              <a:t>ABCD </a:t>
            </a:r>
            <a:r>
              <a:rPr lang="en-US" dirty="0" smtClean="0"/>
              <a:t> </a:t>
            </a:r>
            <a:r>
              <a:rPr lang="ru-RU" dirty="0" smtClean="0"/>
              <a:t>/2</a:t>
            </a:r>
            <a:r>
              <a:rPr lang="en-US" baseline="-25000" dirty="0" smtClean="0"/>
              <a:t> </a:t>
            </a:r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996952"/>
            <a:ext cx="382905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088" y="1484784"/>
            <a:ext cx="372566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99592" y="332657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Доказательство:</a:t>
            </a:r>
          </a:p>
          <a:p>
            <a:endParaRPr lang="ru-RU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707904" y="831195"/>
            <a:ext cx="507605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Рассмотрим  треугольник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ABC.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KL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- средняя линия треугольника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ABC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(по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определению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),</a:t>
            </a:r>
            <a:b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следовательно,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KL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║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AC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b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MN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– средняя линия треугольника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ADC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</a:t>
            </a:r>
            <a:endParaRPr kumimoji="0" lang="en-US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MN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║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AC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b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Так как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KL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║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AC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и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MN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║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AC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следовательно, </a:t>
            </a:r>
            <a:b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KL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║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NM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и 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KL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=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MN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=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AC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/2. </a:t>
            </a:r>
            <a:b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Таким образом,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KLMN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- параллелограмм. Этот параллелограмм называется параллелограммом Вариньона данного четырехугольника.</a:t>
            </a:r>
            <a:endParaRPr kumimoji="0" lang="ru-RU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2. Средняя линия треугольника отсекает от него треугольник, площадь которого в четыре раза меньше площади исходного треугольника, </a:t>
            </a:r>
            <a:b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т.е.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KBL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=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ABC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/4,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MDN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=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ADS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/4. </a:t>
            </a:r>
            <a:endParaRPr kumimoji="0" lang="en-US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Следовательно,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=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ABCD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/4. </a:t>
            </a:r>
            <a:endParaRPr kumimoji="0" lang="en-US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Аналогично,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=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ABCD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/4. </a:t>
            </a:r>
            <a:endParaRPr kumimoji="0" lang="en-US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+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ru-RU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= 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ABCD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/4 +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ABCD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/4 =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ABCD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/2.</a:t>
            </a:r>
            <a:endParaRPr kumimoji="0" lang="ru-RU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Т.е.,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KLMN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= </a:t>
            </a:r>
            <a:r>
              <a:rPr kumimoji="0" 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b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ABCD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/2.</a:t>
            </a:r>
            <a:b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                                         Что и требовалось доказать.</a:t>
            </a:r>
            <a:endParaRPr kumimoji="0" lang="ru-RU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err="1" smtClean="0"/>
              <a:t>Бимедианы</a:t>
            </a:r>
            <a:r>
              <a:rPr lang="ru-RU" sz="3200" dirty="0" smtClean="0"/>
              <a:t> треугольника</a:t>
            </a:r>
            <a:endParaRPr lang="ru-RU" sz="32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3648075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788024" y="2157681"/>
            <a:ext cx="3888432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– это отрезки, соединяющие середины противоположных сторон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en-US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LN</a:t>
            </a:r>
            <a:endParaRPr kumimoji="0" lang="ru-RU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диагонали</a:t>
            </a:r>
            <a:b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параллелограмма Вариньона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)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45720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466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"/>
              </a:rPr>
              <a:t>[</a:t>
            </a:r>
            <a:r>
              <a:rPr kumimoji="0" lang="ru-RU" sz="1000" b="0" i="0" u="none" strike="noStrike" cap="none" normalizeH="0" baseline="3000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"/>
              </a:rPr>
              <a:t>1]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В. Вавилов, П. Красников. Бимедианы четырехугольника//Математика. </a:t>
            </a:r>
            <a:b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2006 - №22.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2800" b="1" dirty="0" smtClean="0">
                <a:solidFill>
                  <a:schemeClr val="accent1"/>
                </a:solidFill>
                <a:latin typeface="Candara" pitchFamily="34" charset="0"/>
              </a:rPr>
              <a:t>Следствия из теоремы Вариньона</a:t>
            </a:r>
            <a:endParaRPr lang="ru-RU" dirty="0">
              <a:solidFill>
                <a:schemeClr val="accent1"/>
              </a:solidFill>
              <a:latin typeface="Candara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283968" y="1928812"/>
            <a:ext cx="4860032" cy="3732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	</a:t>
            </a:r>
            <a:r>
              <a:rPr lang="ru-RU" sz="3200" b="1" dirty="0" smtClean="0"/>
              <a:t>№1</a:t>
            </a:r>
          </a:p>
          <a:p>
            <a:pPr>
              <a:lnSpc>
                <a:spcPct val="150000"/>
              </a:lnSpc>
              <a:buNone/>
            </a:pPr>
            <a:r>
              <a:rPr lang="ru-RU" sz="3200" b="1" dirty="0" smtClean="0"/>
              <a:t>	</a:t>
            </a:r>
            <a:r>
              <a:rPr lang="ru-RU" sz="1800" dirty="0" smtClean="0"/>
              <a:t>Параллелограмм Вариньона является </a:t>
            </a:r>
            <a:r>
              <a:rPr lang="ru-RU" sz="1800" b="1" dirty="0" smtClean="0"/>
              <a:t>ромбом</a:t>
            </a:r>
            <a:r>
              <a:rPr lang="ru-RU" sz="1800" dirty="0" smtClean="0"/>
              <a:t> тогда и только тогда, когда</a:t>
            </a:r>
            <a:br>
              <a:rPr lang="ru-RU" sz="1800" dirty="0" smtClean="0"/>
            </a:br>
            <a:r>
              <a:rPr lang="ru-RU" sz="1800" dirty="0" smtClean="0"/>
              <a:t> в исходном четырехугольнике:</a:t>
            </a:r>
          </a:p>
          <a:p>
            <a:pPr>
              <a:lnSpc>
                <a:spcPct val="150000"/>
              </a:lnSpc>
              <a:buNone/>
            </a:pPr>
            <a:r>
              <a:rPr lang="ru-RU" sz="1800" dirty="0" smtClean="0"/>
              <a:t>	 1) </a:t>
            </a:r>
            <a:r>
              <a:rPr lang="ru-RU" sz="1800" b="1" dirty="0" smtClean="0"/>
              <a:t>диагонали равны</a:t>
            </a:r>
            <a:r>
              <a:rPr lang="en-US" sz="1800" b="1" dirty="0" smtClean="0"/>
              <a:t>  AC=BD</a:t>
            </a:r>
            <a:r>
              <a:rPr lang="ru-RU" sz="1800" b="1" dirty="0" smtClean="0"/>
              <a:t>; </a:t>
            </a:r>
          </a:p>
          <a:p>
            <a:pPr>
              <a:lnSpc>
                <a:spcPct val="150000"/>
              </a:lnSpc>
              <a:buNone/>
            </a:pPr>
            <a:r>
              <a:rPr lang="ru-RU" sz="1800" b="1" dirty="0" smtClean="0"/>
              <a:t>	 </a:t>
            </a:r>
            <a:r>
              <a:rPr lang="ru-RU" sz="1800" dirty="0" smtClean="0"/>
              <a:t>2) </a:t>
            </a:r>
            <a:r>
              <a:rPr lang="ru-RU" sz="1800" b="1" dirty="0" err="1" smtClean="0"/>
              <a:t>бимедианы</a:t>
            </a:r>
            <a:r>
              <a:rPr lang="ru-RU" sz="1800" b="1" dirty="0" smtClean="0"/>
              <a:t> перпендикулярны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>                KM        LN</a:t>
            </a:r>
            <a:endParaRPr lang="ru-RU" sz="1800" b="1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132856"/>
            <a:ext cx="403244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5013176"/>
            <a:ext cx="298506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509120"/>
            <a:ext cx="546116" cy="467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499992" y="1988840"/>
            <a:ext cx="4211960" cy="37147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№2</a:t>
            </a:r>
            <a:r>
              <a:rPr lang="ru-RU" sz="18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ru-RU" sz="1800" dirty="0" smtClean="0"/>
              <a:t>	Параллелограмм Вариньона является </a:t>
            </a:r>
            <a:r>
              <a:rPr lang="ru-RU" sz="1800" b="1" dirty="0" smtClean="0"/>
              <a:t>прямоугольником</a:t>
            </a:r>
            <a:r>
              <a:rPr lang="ru-RU" sz="1800" dirty="0" smtClean="0"/>
              <a:t> тогда и только тогда, когда в исходном четырехугольнике:       </a:t>
            </a:r>
          </a:p>
          <a:p>
            <a:pPr>
              <a:lnSpc>
                <a:spcPct val="150000"/>
              </a:lnSpc>
              <a:buNone/>
            </a:pPr>
            <a:r>
              <a:rPr lang="ru-RU" sz="1800" dirty="0" smtClean="0"/>
              <a:t>	1)  </a:t>
            </a:r>
            <a:r>
              <a:rPr lang="ru-RU" sz="1800" b="1" dirty="0" smtClean="0"/>
              <a:t>диагонали перпендикулярны;</a:t>
            </a:r>
            <a:br>
              <a:rPr lang="ru-RU" sz="1800" b="1" dirty="0" smtClean="0"/>
            </a:br>
            <a:r>
              <a:rPr lang="ru-RU" sz="1800" b="1" dirty="0" smtClean="0"/>
              <a:t>                    </a:t>
            </a:r>
            <a:r>
              <a:rPr lang="en-US" sz="1800" b="1" dirty="0" smtClean="0"/>
              <a:t>AC        BD</a:t>
            </a:r>
            <a:r>
              <a:rPr lang="ru-RU" sz="1800" b="1" dirty="0" smtClean="0"/>
              <a:t>                                               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ru-RU" sz="1800" dirty="0" smtClean="0"/>
              <a:t> 2)  </a:t>
            </a:r>
            <a:r>
              <a:rPr lang="ru-RU" sz="1800" b="1" dirty="0" smtClean="0"/>
              <a:t>бимедианы равны 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ru-RU" sz="1800" b="1" dirty="0" smtClean="0"/>
              <a:t>                    </a:t>
            </a:r>
            <a:r>
              <a:rPr lang="en-US" sz="1800" b="1" dirty="0" smtClean="0"/>
              <a:t>KM=LN</a:t>
            </a:r>
            <a:endParaRPr lang="ru-RU" sz="1800" b="1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 b="14448"/>
          <a:stretch>
            <a:fillRect/>
          </a:stretch>
        </p:blipFill>
        <p:spPr bwMode="auto">
          <a:xfrm>
            <a:off x="93108" y="2204864"/>
            <a:ext cx="4235484" cy="264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941168"/>
            <a:ext cx="305445" cy="294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683568" y="1988840"/>
            <a:ext cx="311467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67944" y="1700808"/>
            <a:ext cx="4109080" cy="413995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ru-RU" sz="1800" b="1" dirty="0" smtClean="0"/>
              <a:t>№3</a:t>
            </a:r>
          </a:p>
          <a:p>
            <a:pPr>
              <a:lnSpc>
                <a:spcPct val="150000"/>
              </a:lnSpc>
              <a:buNone/>
            </a:pPr>
            <a:r>
              <a:rPr lang="ru-RU" sz="1800" b="1" dirty="0" smtClean="0"/>
              <a:t>	</a:t>
            </a:r>
            <a:r>
              <a:rPr lang="ru-RU" sz="1800" dirty="0" smtClean="0"/>
              <a:t>Параллелограмм Вариньона является </a:t>
            </a:r>
            <a:r>
              <a:rPr lang="ru-RU" sz="1800" b="1" dirty="0" smtClean="0"/>
              <a:t>квадратом</a:t>
            </a:r>
            <a:r>
              <a:rPr lang="ru-RU" sz="1800" dirty="0" smtClean="0"/>
              <a:t> тогда и только тогда, когда в исходном четырехугольнике:      </a:t>
            </a:r>
          </a:p>
          <a:p>
            <a:pPr>
              <a:lnSpc>
                <a:spcPct val="150000"/>
              </a:lnSpc>
              <a:buNone/>
            </a:pPr>
            <a:r>
              <a:rPr lang="ru-RU" sz="1800" dirty="0" smtClean="0"/>
              <a:t>	1) </a:t>
            </a:r>
            <a:r>
              <a:rPr lang="ru-RU" sz="1800" b="1" dirty="0" smtClean="0"/>
              <a:t>диагонали равны</a:t>
            </a:r>
            <a:r>
              <a:rPr lang="en-US" sz="1800" b="1" dirty="0" smtClean="0"/>
              <a:t> AC=BD</a:t>
            </a:r>
            <a:r>
              <a:rPr lang="ru-RU" sz="1800" b="1" dirty="0" smtClean="0"/>
              <a:t> и  перпендикулярны</a:t>
            </a:r>
            <a:r>
              <a:rPr lang="en-US" sz="1800" b="1" dirty="0" smtClean="0"/>
              <a:t> AC       BD;</a:t>
            </a:r>
            <a:endParaRPr lang="ru-RU" sz="1800" dirty="0" smtClean="0"/>
          </a:p>
          <a:p>
            <a:pPr>
              <a:lnSpc>
                <a:spcPct val="150000"/>
              </a:lnSpc>
              <a:buNone/>
            </a:pPr>
            <a:r>
              <a:rPr lang="ru-RU" sz="1800" dirty="0" smtClean="0"/>
              <a:t>	2) </a:t>
            </a:r>
            <a:r>
              <a:rPr lang="ru-RU" sz="1800" b="1" dirty="0" err="1" smtClean="0"/>
              <a:t>бимедианы</a:t>
            </a:r>
            <a:r>
              <a:rPr lang="ru-RU" sz="1800" b="1" dirty="0" smtClean="0"/>
              <a:t> равны</a:t>
            </a:r>
            <a:r>
              <a:rPr lang="en-US" sz="1800" b="1" dirty="0" smtClean="0"/>
              <a:t>  MK=NL</a:t>
            </a:r>
            <a:r>
              <a:rPr lang="ru-RU" sz="1800" b="1" dirty="0" smtClean="0"/>
              <a:t> и перпендикулярны</a:t>
            </a:r>
            <a:r>
              <a:rPr lang="en-US" sz="1800" b="1" dirty="0" smtClean="0"/>
              <a:t> MK    NL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221088"/>
            <a:ext cx="252054" cy="243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916</TotalTime>
  <Words>310</Words>
  <Application>Microsoft Office PowerPoint</Application>
  <PresentationFormat>Экран (4:3)</PresentationFormat>
  <Paragraphs>109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Модульная</vt:lpstr>
      <vt:lpstr>Параллелограмм Вариньона   решает задачи  </vt:lpstr>
      <vt:lpstr>Слайд 2</vt:lpstr>
      <vt:lpstr>Слайд 3</vt:lpstr>
      <vt:lpstr>Теорема Вариньона</vt:lpstr>
      <vt:lpstr>Слайд 5</vt:lpstr>
      <vt:lpstr>Бимедианы треугольника</vt:lpstr>
      <vt:lpstr>Следствия из теоремы Вариньона</vt:lpstr>
      <vt:lpstr>Слайд 8</vt:lpstr>
      <vt:lpstr>Слайд 9</vt:lpstr>
      <vt:lpstr>Решение задач  (из учебника) </vt:lpstr>
      <vt:lpstr>Слайд 11</vt:lpstr>
      <vt:lpstr>Олимпиадные задачи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Параллелограмм Вариньона     решает задачи</dc:title>
  <dc:creator>Глазунова В.Г.</dc:creator>
  <cp:lastModifiedBy>паха</cp:lastModifiedBy>
  <cp:revision>88</cp:revision>
  <dcterms:created xsi:type="dcterms:W3CDTF">2012-03-14T05:01:18Z</dcterms:created>
  <dcterms:modified xsi:type="dcterms:W3CDTF">2014-01-19T09:32:02Z</dcterms:modified>
</cp:coreProperties>
</file>