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66" r:id="rId2"/>
    <p:sldId id="257" r:id="rId3"/>
    <p:sldId id="267" r:id="rId4"/>
    <p:sldId id="286" r:id="rId5"/>
    <p:sldId id="287" r:id="rId6"/>
    <p:sldId id="308" r:id="rId7"/>
    <p:sldId id="288" r:id="rId8"/>
    <p:sldId id="289" r:id="rId9"/>
    <p:sldId id="290" r:id="rId10"/>
    <p:sldId id="291" r:id="rId11"/>
    <p:sldId id="292" r:id="rId12"/>
    <p:sldId id="305" r:id="rId13"/>
    <p:sldId id="294" r:id="rId14"/>
    <p:sldId id="300" r:id="rId15"/>
    <p:sldId id="295" r:id="rId16"/>
    <p:sldId id="297" r:id="rId17"/>
    <p:sldId id="301" r:id="rId18"/>
    <p:sldId id="298" r:id="rId19"/>
    <p:sldId id="304" r:id="rId20"/>
    <p:sldId id="299" r:id="rId21"/>
    <p:sldId id="303" r:id="rId22"/>
    <p:sldId id="278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D5D0C5"/>
    <a:srgbClr val="E5C4B5"/>
    <a:srgbClr val="666633"/>
    <a:srgbClr val="EDDFEC"/>
    <a:srgbClr val="F7D5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30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70C6E-8F5A-4244-A3E9-56CA561FCB0F}" type="datetimeFigureOut">
              <a:rPr lang="ru-RU" smtClean="0"/>
              <a:pPr/>
              <a:t>06.03.2014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2241B-B6C8-4BC4-B20B-82FB04940EF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810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2241B-B6C8-4BC4-B20B-82FB04940EF8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905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2241B-B6C8-4BC4-B20B-82FB04940EF8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1329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«Великий сын Великой России»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CFCCFF-3AF5-4D9E-A0C7-0B97A11AED41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904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«Великий сын Великой России»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E5D83D-A904-4609-89A2-351D4FE951D1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988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«Великий сын Великой России»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FCFF5F-BA3E-426B-A695-4DC5896EC2C9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664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«Великий сын Великой России»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534BA2-11AE-4008-A4D2-22B3DA256364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342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«Великий сын Великой России»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537E8-4270-4A99-B3C3-34074DC8BEF3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885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«Великий сын Великой России»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A031A-2CCF-40EC-8256-018A56AFC67D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115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«Великий сын Великой России»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0052D9-463A-45DA-B857-E7FFC847DF74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090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«Великий сын Великой России»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4D4D2-A24B-4700-8D3E-29FE79B8B5BE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59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«Великий сын Великой России»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72FDA-AF31-4757-8882-D6E47047C17A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174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«Великий сын Великой России»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6440E-0608-4451-917E-EFFE31A90120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462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«Великий сын Великой России»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ACE66F-59C7-49DA-A762-055B87B1D665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117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ru-RU" dirty="0" smtClean="0"/>
              <a:t>«Великий сын Великой России»</a:t>
            </a:r>
            <a:endParaRPr 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69EC5A8-52DF-49A6-8F15-CC8573CA05B7}" type="slidenum">
              <a:rPr lang="ru-RU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slide" Target="slide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1.xml"/><Relationship Id="rId18" Type="http://schemas.openxmlformats.org/officeDocument/2006/relationships/image" Target="../media/image5.png"/><Relationship Id="rId3" Type="http://schemas.openxmlformats.org/officeDocument/2006/relationships/image" Target="../media/image3.jpeg"/><Relationship Id="rId21" Type="http://schemas.openxmlformats.org/officeDocument/2006/relationships/slide" Target="slide18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slide" Target="slide10.xml"/><Relationship Id="rId2" Type="http://schemas.openxmlformats.org/officeDocument/2006/relationships/notesSlide" Target="../notesSlides/notesSlide1.xml"/><Relationship Id="rId16" Type="http://schemas.openxmlformats.org/officeDocument/2006/relationships/slide" Target="slide14.xml"/><Relationship Id="rId20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slide" Target="slide8.xml"/><Relationship Id="rId5" Type="http://schemas.microsoft.com/office/2007/relationships/hdphoto" Target="../media/hdphoto2.wdp"/><Relationship Id="rId15" Type="http://schemas.openxmlformats.org/officeDocument/2006/relationships/slide" Target="slide20.xml"/><Relationship Id="rId10" Type="http://schemas.openxmlformats.org/officeDocument/2006/relationships/slide" Target="slide4.xml"/><Relationship Id="rId19" Type="http://schemas.openxmlformats.org/officeDocument/2006/relationships/slide" Target="slide13.xml"/><Relationship Id="rId4" Type="http://schemas.openxmlformats.org/officeDocument/2006/relationships/image" Target="../media/image4.png"/><Relationship Id="rId9" Type="http://schemas.openxmlformats.org/officeDocument/2006/relationships/slide" Target="slide9.xml"/><Relationship Id="rId14" Type="http://schemas.openxmlformats.org/officeDocument/2006/relationships/slide" Target="slide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slide" Target="slide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04" y="-15152"/>
            <a:ext cx="9164203" cy="687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275856" y="6237312"/>
            <a:ext cx="3392016" cy="476250"/>
          </a:xfrm>
        </p:spPr>
        <p:txBody>
          <a:bodyPr/>
          <a:lstStyle/>
          <a:p>
            <a:r>
              <a:rPr lang="ru-RU" b="1" dirty="0" smtClean="0">
                <a:latin typeface="Bookman Old Style" pitchFamily="18" charset="0"/>
              </a:rPr>
              <a:t>«Великий сын Великой России»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4BA2-11AE-4008-A4D2-22B3DA256364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1043608" y="5589240"/>
            <a:ext cx="1584176" cy="936104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01557" y="404664"/>
            <a:ext cx="6120680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история 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@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русский язык </a:t>
            </a:r>
            <a:endParaRPr lang="en-US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0</a:t>
            </a:r>
          </a:p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76887" y="2026635"/>
            <a:ext cx="5760640" cy="2160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Работа по истории вышедшая в 1760 г. о «великих деяниях русских князей и царей до Петра </a:t>
            </a:r>
            <a:r>
              <a:rPr lang="en-US" sz="2800" b="1" dirty="0" smtClean="0">
                <a:solidFill>
                  <a:schemeClr val="tx1"/>
                </a:solidFill>
                <a:latin typeface="Bookman Old Style" pitchFamily="18" charset="0"/>
              </a:rPr>
              <a:t>I</a:t>
            </a:r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»</a:t>
            </a:r>
            <a:endParaRPr lang="ru-RU" sz="28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pic>
        <p:nvPicPr>
          <p:cNvPr id="10" name="Picture 2" descr="http://img.labirint.ru/images/comments_pic/1026/02labgi0l127825674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00" y="1369571"/>
            <a:ext cx="2304256" cy="3686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3154556" y="2132856"/>
            <a:ext cx="5760640" cy="2160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«Краткий российский летописец с родословием»</a:t>
            </a:r>
            <a:endParaRPr lang="ru-RU" sz="28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57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05" y="0"/>
            <a:ext cx="9164203" cy="687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275856" y="6237312"/>
            <a:ext cx="3392016" cy="476250"/>
          </a:xfrm>
        </p:spPr>
        <p:txBody>
          <a:bodyPr/>
          <a:lstStyle/>
          <a:p>
            <a:r>
              <a:rPr lang="ru-RU" b="1" dirty="0" smtClean="0">
                <a:latin typeface="Bookman Old Style" pitchFamily="18" charset="0"/>
              </a:rPr>
              <a:t>«Великий сын Великой России»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4BA2-11AE-4008-A4D2-22B3DA256364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1043608" y="5589240"/>
            <a:ext cx="1584176" cy="936104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01557" y="404664"/>
            <a:ext cx="6120680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история 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@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русский язык 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</a:t>
            </a:r>
          </a:p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4832" y="1270169"/>
            <a:ext cx="8064896" cy="32403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/>
            <a:r>
              <a:rPr lang="ru-RU" sz="2800" b="1" dirty="0">
                <a:solidFill>
                  <a:schemeClr val="tx1"/>
                </a:solidFill>
                <a:latin typeface="Bookman Old Style" pitchFamily="18" charset="0"/>
              </a:rPr>
              <a:t>Изучая живой русский язык, </a:t>
            </a:r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М.В. Ломоносов </a:t>
            </a:r>
            <a:r>
              <a:rPr lang="ru-RU" sz="2800" b="1" dirty="0">
                <a:solidFill>
                  <a:schemeClr val="tx1"/>
                </a:solidFill>
                <a:latin typeface="Bookman Old Style" pitchFamily="18" charset="0"/>
              </a:rPr>
              <a:t>все разнообразие русских наречий и говоров свёл к трем группам или наречиям, </a:t>
            </a:r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«диалектам».</a:t>
            </a:r>
            <a:endParaRPr lang="ru-RU" sz="2800" b="1" dirty="0">
              <a:solidFill>
                <a:schemeClr val="tx1"/>
              </a:solidFill>
              <a:latin typeface="Bookman Old Style" pitchFamily="18" charset="0"/>
            </a:endParaRPr>
          </a:p>
          <a:p>
            <a:pPr indent="457200"/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Назовите эти диалекты.</a:t>
            </a:r>
            <a:endParaRPr lang="ru-RU" sz="28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9653" y="1556792"/>
            <a:ext cx="8064896" cy="32403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Bookman Old Style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Bookman Old Style" pitchFamily="18" charset="0"/>
              </a:rPr>
            </a:br>
            <a:endParaRPr lang="ru-RU" sz="28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1872208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3411" y="4323474"/>
            <a:ext cx="3096344" cy="648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  <a:t>Украинское или малороссийское</a:t>
            </a:r>
            <a:endParaRPr lang="ru-RU" sz="2400" dirty="0"/>
          </a:p>
        </p:txBody>
      </p:sp>
      <p:pic>
        <p:nvPicPr>
          <p:cNvPr id="4102" name="Picture 6" descr="E:\олимпиада\Ломоносов викторина\иллюстрации\поморка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63567"/>
            <a:ext cx="2087488" cy="3453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5724128" y="4941168"/>
            <a:ext cx="3240360" cy="648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72199" y="4849705"/>
            <a:ext cx="2771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Bookman Old Style" pitchFamily="18" charset="0"/>
              </a:rPr>
              <a:t>Северное </a:t>
            </a:r>
            <a:r>
              <a:rPr lang="ru-RU" sz="2400" b="1" dirty="0">
                <a:latin typeface="Bookman Old Style" pitchFamily="18" charset="0"/>
              </a:rPr>
              <a:t>или </a:t>
            </a:r>
            <a:r>
              <a:rPr lang="ru-RU" sz="2400" b="1" dirty="0" smtClean="0">
                <a:latin typeface="Bookman Old Style" pitchFamily="18" charset="0"/>
              </a:rPr>
              <a:t>приморское</a:t>
            </a:r>
            <a:endParaRPr lang="ru-RU" sz="2400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501" y="1955240"/>
            <a:ext cx="3074386" cy="2485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2771800" y="5074640"/>
            <a:ext cx="3240360" cy="648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627784" y="5111678"/>
            <a:ext cx="3653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Bookman Old Style" pitchFamily="18" charset="0"/>
              </a:rPr>
              <a:t>Московское наречие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033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04" y="-15152"/>
            <a:ext cx="9164203" cy="687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275856" y="6237312"/>
            <a:ext cx="3392016" cy="476250"/>
          </a:xfrm>
        </p:spPr>
        <p:txBody>
          <a:bodyPr/>
          <a:lstStyle/>
          <a:p>
            <a:r>
              <a:rPr lang="ru-RU" b="1" dirty="0" smtClean="0">
                <a:latin typeface="Bookman Old Style" pitchFamily="18" charset="0"/>
              </a:rPr>
              <a:t>«Великий сын Великой России»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4BA2-11AE-4008-A4D2-22B3DA256364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4" name="Стрелка вправо 3">
            <a:hlinkClick r:id="rId4" action="ppaction://hlinksldjump"/>
          </p:cNvPr>
          <p:cNvSpPr/>
          <p:nvPr/>
        </p:nvSpPr>
        <p:spPr>
          <a:xfrm>
            <a:off x="1043608" y="5589240"/>
            <a:ext cx="1584176" cy="936104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01557" y="404664"/>
            <a:ext cx="6120680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история 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@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русский язык 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0</a:t>
            </a:r>
          </a:p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3568" y="1556792"/>
            <a:ext cx="7776864" cy="3024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 01. 11. 1761 г. М. В. Ломоносов  написал письмо И.И. Шувалову,  которое имело название   « О сохранении и размножении Российского народа». 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Назовите основные пункты этого исторического документа.  </a:t>
            </a:r>
            <a:endParaRPr lang="ru-RU" sz="28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7544" y="1556792"/>
            <a:ext cx="8208912" cy="40324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 smtClean="0">
                <a:solidFill>
                  <a:schemeClr val="tx1"/>
                </a:solidFill>
                <a:latin typeface="Bookman Old Style" pitchFamily="18" charset="0"/>
              </a:rPr>
              <a:t>О </a:t>
            </a:r>
            <a: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  <a:t>размножении и сохранении российского народа.</a:t>
            </a:r>
          </a:p>
          <a:p>
            <a:pPr lvl="0"/>
            <a: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  <a:t>О истреблении праздности.</a:t>
            </a:r>
          </a:p>
          <a:p>
            <a:pPr lvl="0"/>
            <a: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  <a:t>О исправлении нравов и о большем народа просвещении.</a:t>
            </a:r>
          </a:p>
          <a:p>
            <a:pPr lvl="0"/>
            <a: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  <a:t>О исправлении земледелия.</a:t>
            </a:r>
          </a:p>
          <a:p>
            <a:pPr lvl="0"/>
            <a: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  <a:t>О исправлении и размножении ремесленных дел и художеств.</a:t>
            </a:r>
          </a:p>
          <a:p>
            <a:pPr lvl="0"/>
            <a: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  <a:t>О лучших пользах купечества.</a:t>
            </a:r>
          </a:p>
          <a:p>
            <a:pPr lvl="0"/>
            <a: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  <a:t>О лучшей государственной экономии.</a:t>
            </a:r>
          </a:p>
          <a:p>
            <a:pPr lvl="0"/>
            <a: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  <a:t>О сохранении военного искусства во время долговременного мира. </a:t>
            </a:r>
          </a:p>
        </p:txBody>
      </p:sp>
    </p:spTree>
    <p:extLst>
      <p:ext uri="{BB962C8B-B14F-4D97-AF65-F5344CB8AC3E}">
        <p14:creationId xmlns:p14="http://schemas.microsoft.com/office/powerpoint/2010/main" val="126822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152"/>
            <a:ext cx="9164203" cy="687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275856" y="6237312"/>
            <a:ext cx="3392016" cy="476250"/>
          </a:xfrm>
        </p:spPr>
        <p:txBody>
          <a:bodyPr/>
          <a:lstStyle/>
          <a:p>
            <a:r>
              <a:rPr lang="ru-RU" b="1" dirty="0" smtClean="0">
                <a:latin typeface="Bookman Old Style" pitchFamily="18" charset="0"/>
              </a:rPr>
              <a:t>«Великий сын Великой России»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4BA2-11AE-4008-A4D2-22B3DA256364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4" name="Стрелка вправо 3">
            <a:hlinkClick r:id="rId4" action="ppaction://hlinksldjump"/>
          </p:cNvPr>
          <p:cNvSpPr/>
          <p:nvPr/>
        </p:nvSpPr>
        <p:spPr>
          <a:xfrm>
            <a:off x="1043608" y="5589240"/>
            <a:ext cx="1584176" cy="936104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404664"/>
            <a:ext cx="6120680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искусство 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@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литература </a:t>
            </a:r>
            <a:endParaRPr lang="en-US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0</a:t>
            </a:r>
          </a:p>
          <a:p>
            <a:pPr algn="ctr"/>
            <a:endParaRPr lang="ru-RU" dirty="0"/>
          </a:p>
        </p:txBody>
      </p:sp>
      <p:pic>
        <p:nvPicPr>
          <p:cNvPr id="1026" name="Picture 2" descr="E:\олимпиада\Ломоносов викторина\иллюстрации\стёкла сваренные Л в лаборатории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18074"/>
            <a:ext cx="3816350" cy="280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79512" y="2204864"/>
            <a:ext cx="4716524" cy="2160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  <a:latin typeface="Bookman Old Style" pitchFamily="18" charset="0"/>
              </a:rPr>
              <a:t>Стёкла сваренные</a:t>
            </a:r>
          </a:p>
          <a:p>
            <a:pPr algn="ctr"/>
            <a:r>
              <a:rPr lang="ru-RU" sz="3000" b="1" dirty="0" smtClean="0">
                <a:solidFill>
                  <a:schemeClr val="tx1"/>
                </a:solidFill>
                <a:latin typeface="Bookman Old Style" pitchFamily="18" charset="0"/>
              </a:rPr>
              <a:t> М.В. Ломоносовым </a:t>
            </a:r>
          </a:p>
          <a:p>
            <a:pPr algn="ctr"/>
            <a:r>
              <a:rPr lang="ru-RU" sz="3000" b="1" dirty="0" smtClean="0">
                <a:solidFill>
                  <a:schemeClr val="tx1"/>
                </a:solidFill>
                <a:latin typeface="Bookman Old Style" pitchFamily="18" charset="0"/>
              </a:rPr>
              <a:t>для мозаичных работ </a:t>
            </a:r>
            <a:endParaRPr lang="ru-RU" sz="30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440" y="2173735"/>
            <a:ext cx="4716524" cy="2160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Bookman Old Style" pitchFamily="18" charset="0"/>
              </a:rPr>
              <a:t>Смальта </a:t>
            </a:r>
            <a:endParaRPr lang="ru-RU" sz="32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31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2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04" y="-15152"/>
            <a:ext cx="9164203" cy="687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275856" y="6237312"/>
            <a:ext cx="3392016" cy="476250"/>
          </a:xfrm>
        </p:spPr>
        <p:txBody>
          <a:bodyPr/>
          <a:lstStyle/>
          <a:p>
            <a:r>
              <a:rPr lang="ru-RU" b="1" dirty="0" smtClean="0">
                <a:latin typeface="Bookman Old Style" pitchFamily="18" charset="0"/>
              </a:rPr>
              <a:t>«Великий сын Великой России»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4BA2-11AE-4008-A4D2-22B3DA256364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4" name="Стрелка вправо 3">
            <a:hlinkClick r:id="rId4" action="ppaction://hlinksldjump"/>
          </p:cNvPr>
          <p:cNvSpPr/>
          <p:nvPr/>
        </p:nvSpPr>
        <p:spPr>
          <a:xfrm>
            <a:off x="1043608" y="5589240"/>
            <a:ext cx="1584176" cy="936104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01557" y="404664"/>
            <a:ext cx="6120680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0405" y="1483262"/>
            <a:ext cx="7920881" cy="46085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  <a:t>Открылась бездна звезд полна;</a:t>
            </a:r>
            <a:b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  <a:t>Звездам числа нет, бездне дна…</a:t>
            </a:r>
            <a:b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  <a:t>Сомнений полон ваш ответ</a:t>
            </a:r>
            <a:b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  <a:t>О том, что окрест ближних мест.</a:t>
            </a:r>
            <a:b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  <a:t>Скажите ж, коль пространен свет?</a:t>
            </a:r>
            <a:b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  <a:t>И что малейших </a:t>
            </a:r>
            <a:r>
              <a:rPr lang="ru-RU" sz="2400" b="1" dirty="0" err="1">
                <a:solidFill>
                  <a:schemeClr val="tx1"/>
                </a:solidFill>
                <a:latin typeface="Bookman Old Style" pitchFamily="18" charset="0"/>
              </a:rPr>
              <a:t>дале</a:t>
            </a:r>
            <a: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  <a:t> звезд?..</a:t>
            </a:r>
            <a:b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  <a:t>Уста премудрых нам гласят:</a:t>
            </a:r>
            <a:b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  <a:t>Там разных множество светов;</a:t>
            </a:r>
            <a:b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  <a:t>Несчетны солнца там горят,</a:t>
            </a:r>
            <a:b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  <a:t>Народы там и круг веков:</a:t>
            </a:r>
            <a:b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  <a:t>Для общей славы божества</a:t>
            </a:r>
            <a:b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  <a:t>Там равна сила естества. </a:t>
            </a:r>
            <a:br>
              <a:rPr lang="ru-RU" sz="2400" b="1" dirty="0">
                <a:solidFill>
                  <a:schemeClr val="tx1"/>
                </a:solidFill>
                <a:latin typeface="Bookman Old Style" pitchFamily="18" charset="0"/>
              </a:rPr>
            </a:br>
            <a:endParaRPr lang="ru-RU" sz="24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pic>
        <p:nvPicPr>
          <p:cNvPr id="7" name="Picture 2" descr="E:\олимпиада\Ломоносов викторина\иллюстрации\52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56792"/>
            <a:ext cx="6080720" cy="4047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847136" y="332656"/>
            <a:ext cx="6080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искусство 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@ 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литература 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77289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6" y="0"/>
            <a:ext cx="9288030" cy="6966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275856" y="6237312"/>
            <a:ext cx="3392016" cy="476250"/>
          </a:xfrm>
        </p:spPr>
        <p:txBody>
          <a:bodyPr/>
          <a:lstStyle/>
          <a:p>
            <a:r>
              <a:rPr lang="ru-RU" b="1" dirty="0" smtClean="0">
                <a:latin typeface="Bookman Old Style" pitchFamily="18" charset="0"/>
              </a:rPr>
              <a:t>«Великий сын Великой России»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4BA2-11AE-4008-A4D2-22B3DA256364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4" name="Стрелка вправо 3">
            <a:hlinkClick r:id="rId4" action="ppaction://hlinksldjump"/>
          </p:cNvPr>
          <p:cNvSpPr/>
          <p:nvPr/>
        </p:nvSpPr>
        <p:spPr>
          <a:xfrm>
            <a:off x="1043608" y="5589240"/>
            <a:ext cx="1584176" cy="936104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404664"/>
            <a:ext cx="6120680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искусство 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@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литература </a:t>
            </a:r>
            <a:endParaRPr lang="en-US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30</a:t>
            </a:r>
          </a:p>
          <a:p>
            <a:pPr algn="ctr"/>
            <a:endParaRPr lang="ru-RU" dirty="0"/>
          </a:p>
        </p:txBody>
      </p:sp>
      <p:pic>
        <p:nvPicPr>
          <p:cNvPr id="2051" name="Picture 3" descr="E:\Анимация\Анимация\Новенькое\17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95" y="1801255"/>
            <a:ext cx="3526921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999024" y="1954861"/>
            <a:ext cx="6912768" cy="28803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Учреждение первого Московского университета для людей всех сословий.</a:t>
            </a:r>
          </a:p>
          <a:p>
            <a:pPr indent="457200" algn="just"/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 Указ подписан 25 января 1755 г. в Татьянин день. </a:t>
            </a:r>
          </a:p>
          <a:p>
            <a:pPr indent="457200" algn="just"/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26 апреля торжественное открытие.</a:t>
            </a:r>
            <a:endParaRPr lang="ru-RU" sz="28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368371" y="1954861"/>
            <a:ext cx="6912768" cy="28803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Bookman Old Style" pitchFamily="18" charset="0"/>
              </a:rPr>
              <a:t>Главная заслуга 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Bookman Old Style" pitchFamily="18" charset="0"/>
              </a:rPr>
              <a:t>М.В. Ломоносова – просветителя</a:t>
            </a:r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.</a:t>
            </a:r>
            <a:endParaRPr lang="ru-RU" sz="28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63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04" y="-15152"/>
            <a:ext cx="9164203" cy="687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275856" y="6237312"/>
            <a:ext cx="3392016" cy="476250"/>
          </a:xfrm>
        </p:spPr>
        <p:txBody>
          <a:bodyPr/>
          <a:lstStyle/>
          <a:p>
            <a:r>
              <a:rPr lang="ru-RU" b="1" dirty="0" smtClean="0">
                <a:latin typeface="Bookman Old Style" pitchFamily="18" charset="0"/>
              </a:rPr>
              <a:t>«Великий сын Великой России»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4BA2-11AE-4008-A4D2-22B3DA256364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4" name="Стрелка вправо 3">
            <a:hlinkClick r:id="rId5" action="ppaction://hlinksldjump"/>
          </p:cNvPr>
          <p:cNvSpPr/>
          <p:nvPr/>
        </p:nvSpPr>
        <p:spPr>
          <a:xfrm>
            <a:off x="1043608" y="5589240"/>
            <a:ext cx="1584176" cy="936104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404664"/>
            <a:ext cx="6120680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устами гения </a:t>
            </a:r>
            <a:endParaRPr lang="en-US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10</a:t>
            </a:r>
          </a:p>
          <a:p>
            <a:pPr algn="ctr"/>
            <a:endParaRPr lang="ru-RU" dirty="0"/>
          </a:p>
        </p:txBody>
      </p:sp>
      <p:pic>
        <p:nvPicPr>
          <p:cNvPr id="7" name="Устами гения 1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0205" y="6983"/>
            <a:ext cx="9164203" cy="684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2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04" y="-15152"/>
            <a:ext cx="9164203" cy="687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275856" y="6237312"/>
            <a:ext cx="3392016" cy="476250"/>
          </a:xfrm>
        </p:spPr>
        <p:txBody>
          <a:bodyPr/>
          <a:lstStyle/>
          <a:p>
            <a:r>
              <a:rPr lang="ru-RU" b="1" dirty="0" smtClean="0">
                <a:latin typeface="Bookman Old Style" pitchFamily="18" charset="0"/>
              </a:rPr>
              <a:t>«Великий сын Великой России»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4BA2-11AE-4008-A4D2-22B3DA256364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4" name="Стрелка вправо 3">
            <a:hlinkClick r:id="rId5" action="ppaction://hlinksldjump"/>
          </p:cNvPr>
          <p:cNvSpPr/>
          <p:nvPr/>
        </p:nvSpPr>
        <p:spPr>
          <a:xfrm>
            <a:off x="1043608" y="5589240"/>
            <a:ext cx="1584176" cy="936104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404664"/>
            <a:ext cx="6120680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устами гения </a:t>
            </a:r>
            <a:endParaRPr lang="en-US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10</a:t>
            </a:r>
          </a:p>
          <a:p>
            <a:pPr algn="ctr"/>
            <a:endParaRPr lang="ru-RU" dirty="0"/>
          </a:p>
        </p:txBody>
      </p:sp>
      <p:sp>
        <p:nvSpPr>
          <p:cNvPr id="9" name="Нашивка 8">
            <a:hlinkClick r:id="rId5" action="ppaction://hlinksldjump"/>
          </p:cNvPr>
          <p:cNvSpPr/>
          <p:nvPr/>
        </p:nvSpPr>
        <p:spPr>
          <a:xfrm>
            <a:off x="8244408" y="6243317"/>
            <a:ext cx="648072" cy="288032"/>
          </a:xfrm>
          <a:prstGeom prst="chevron">
            <a:avLst/>
          </a:prstGeom>
          <a:solidFill>
            <a:schemeClr val="tx1"/>
          </a:solidFill>
          <a:ln>
            <a:solidFill>
              <a:srgbClr val="66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Устами гения 1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0205" y="-25024"/>
            <a:ext cx="9164203" cy="689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7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04" y="-15152"/>
            <a:ext cx="9164203" cy="687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275856" y="6237312"/>
            <a:ext cx="3392016" cy="476250"/>
          </a:xfrm>
        </p:spPr>
        <p:txBody>
          <a:bodyPr/>
          <a:lstStyle/>
          <a:p>
            <a:r>
              <a:rPr lang="ru-RU" b="1" dirty="0" smtClean="0">
                <a:latin typeface="Bookman Old Style" pitchFamily="18" charset="0"/>
              </a:rPr>
              <a:t>«Великий сын Великой России»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4BA2-11AE-4008-A4D2-22B3DA256364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4" name="Стрелка вправо 3">
            <a:hlinkClick r:id="rId6" action="ppaction://hlinksldjump"/>
          </p:cNvPr>
          <p:cNvSpPr/>
          <p:nvPr/>
        </p:nvSpPr>
        <p:spPr>
          <a:xfrm>
            <a:off x="1043608" y="5589240"/>
            <a:ext cx="1584176" cy="936104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404664"/>
            <a:ext cx="6120680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устами гения </a:t>
            </a:r>
            <a:endParaRPr lang="en-US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</a:t>
            </a:r>
          </a:p>
          <a:p>
            <a:pPr algn="ctr"/>
            <a:endParaRPr lang="ru-RU" dirty="0"/>
          </a:p>
        </p:txBody>
      </p:sp>
      <p:pic>
        <p:nvPicPr>
          <p:cNvPr id="7" name="Устами гения 2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204" y="-15152"/>
            <a:ext cx="9164204" cy="687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04" y="-15152"/>
            <a:ext cx="9164203" cy="687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275856" y="6237312"/>
            <a:ext cx="3392016" cy="476250"/>
          </a:xfrm>
        </p:spPr>
        <p:txBody>
          <a:bodyPr/>
          <a:lstStyle/>
          <a:p>
            <a:r>
              <a:rPr lang="ru-RU" b="1" dirty="0" smtClean="0">
                <a:latin typeface="Bookman Old Style" pitchFamily="18" charset="0"/>
              </a:rPr>
              <a:t>«Великий сын Великой России»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4BA2-11AE-4008-A4D2-22B3DA256364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4" name="Стрелка вправо 3">
            <a:hlinkClick r:id="rId6" action="ppaction://hlinksldjump"/>
          </p:cNvPr>
          <p:cNvSpPr/>
          <p:nvPr/>
        </p:nvSpPr>
        <p:spPr>
          <a:xfrm>
            <a:off x="1043608" y="5589240"/>
            <a:ext cx="1584176" cy="936104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404664"/>
            <a:ext cx="6120680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устами гения </a:t>
            </a:r>
            <a:endParaRPr lang="en-US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</a:t>
            </a:r>
          </a:p>
          <a:p>
            <a:pPr algn="ctr"/>
            <a:endParaRPr lang="ru-RU" dirty="0"/>
          </a:p>
        </p:txBody>
      </p:sp>
      <p:sp>
        <p:nvSpPr>
          <p:cNvPr id="10" name="Нашивка 9">
            <a:hlinkClick r:id="rId6" action="ppaction://hlinksldjump"/>
          </p:cNvPr>
          <p:cNvSpPr/>
          <p:nvPr/>
        </p:nvSpPr>
        <p:spPr>
          <a:xfrm>
            <a:off x="8244408" y="6099301"/>
            <a:ext cx="648072" cy="288032"/>
          </a:xfrm>
          <a:prstGeom prst="chevron">
            <a:avLst/>
          </a:prstGeom>
          <a:solidFill>
            <a:schemeClr val="tx1"/>
          </a:solidFill>
          <a:ln>
            <a:solidFill>
              <a:srgbClr val="66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Устами гения 2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204" y="-8310"/>
            <a:ext cx="9164204" cy="686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-1" y="1315857"/>
            <a:ext cx="1800200" cy="1117321"/>
          </a:xfrm>
          <a:prstGeom prst="roundRect">
            <a:avLst/>
          </a:prstGeom>
          <a:gradFill flip="none" rotWithShape="1">
            <a:gsLst>
              <a:gs pos="72505">
                <a:srgbClr val="AFDFE3"/>
              </a:gs>
              <a:gs pos="17000">
                <a:srgbClr val="EDDFEC"/>
              </a:gs>
              <a:gs pos="53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2700000" scaled="1"/>
            <a:tileRect/>
          </a:gra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Химия</a:t>
            </a:r>
            <a:endParaRPr lang="en-US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@</a:t>
            </a: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физика</a:t>
            </a:r>
            <a:endParaRPr lang="ru-RU" sz="1600" b="1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821457" y="1315858"/>
            <a:ext cx="1800200" cy="1117321"/>
          </a:xfrm>
          <a:prstGeom prst="roundRect">
            <a:avLst/>
          </a:prstGeom>
          <a:gradFill flip="none" rotWithShape="1">
            <a:gsLst>
              <a:gs pos="0">
                <a:srgbClr val="EDDFEC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5400000" scaled="1"/>
            <a:tileRect/>
          </a:gra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Астрономия</a:t>
            </a:r>
            <a:r>
              <a:rPr lang="en-US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@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география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489241" y="1326609"/>
            <a:ext cx="1863689" cy="1117321"/>
          </a:xfrm>
          <a:prstGeom prst="roundRect">
            <a:avLst/>
          </a:prstGeom>
          <a:gradFill flip="none" rotWithShape="1">
            <a:gsLst>
              <a:gs pos="0">
                <a:srgbClr val="EDDFEC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5400000" scaled="1"/>
            <a:tileRect/>
          </a:gra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Искусство</a:t>
            </a:r>
            <a:endParaRPr lang="en-US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@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литература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621657" y="1326609"/>
            <a:ext cx="1863689" cy="1117321"/>
          </a:xfrm>
          <a:prstGeom prst="roundRect">
            <a:avLst/>
          </a:prstGeom>
          <a:gradFill flip="none" rotWithShape="1">
            <a:gsLst>
              <a:gs pos="0">
                <a:srgbClr val="EDDFEC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5400000" scaled="1"/>
            <a:tileRect/>
          </a:gra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История</a:t>
            </a:r>
          </a:p>
          <a:p>
            <a:pPr algn="ctr"/>
            <a:r>
              <a:rPr lang="en-US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@</a:t>
            </a:r>
            <a:endParaRPr lang="ru-RU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Русский язык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314226" y="1326609"/>
            <a:ext cx="1863689" cy="1117321"/>
          </a:xfrm>
          <a:prstGeom prst="roundRect">
            <a:avLst/>
          </a:prstGeom>
          <a:gradFill flip="none" rotWithShape="1">
            <a:gsLst>
              <a:gs pos="0">
                <a:srgbClr val="F7D5F7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8100000" scaled="1"/>
            <a:tileRect/>
          </a:gra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«Устами гения»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1" name="Скругленный прямоугольник 40">
            <a:hlinkClick r:id="rId6" action="ppaction://hlinksldjump"/>
          </p:cNvPr>
          <p:cNvSpPr/>
          <p:nvPr/>
        </p:nvSpPr>
        <p:spPr>
          <a:xfrm>
            <a:off x="-13511" y="2469466"/>
            <a:ext cx="1800200" cy="1117321"/>
          </a:xfrm>
          <a:prstGeom prst="roundRect">
            <a:avLst/>
          </a:prstGeom>
          <a:gradFill flip="none" rotWithShape="1">
            <a:gsLst>
              <a:gs pos="2000">
                <a:schemeClr val="accent1">
                  <a:shade val="30000"/>
                  <a:satMod val="115000"/>
                </a:schemeClr>
              </a:gs>
              <a:gs pos="11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/>
          </a:p>
        </p:txBody>
      </p:sp>
      <p:sp>
        <p:nvSpPr>
          <p:cNvPr id="42" name="Скругленный прямоугольник 41">
            <a:hlinkClick r:id="rId7" action="ppaction://hlinksldjump"/>
          </p:cNvPr>
          <p:cNvSpPr/>
          <p:nvPr/>
        </p:nvSpPr>
        <p:spPr>
          <a:xfrm>
            <a:off x="1849596" y="2469466"/>
            <a:ext cx="1800200" cy="111732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3" name="Скругленный прямоугольник 42">
            <a:hlinkClick r:id="rId8" action="ppaction://hlinksldjump"/>
          </p:cNvPr>
          <p:cNvSpPr/>
          <p:nvPr/>
        </p:nvSpPr>
        <p:spPr>
          <a:xfrm>
            <a:off x="-1" y="4757081"/>
            <a:ext cx="1866163" cy="1117321"/>
          </a:xfrm>
          <a:prstGeom prst="roundRect">
            <a:avLst/>
          </a:prstGeom>
          <a:gradFill flip="none" rotWithShape="1">
            <a:gsLst>
              <a:gs pos="0">
                <a:srgbClr val="EDDFEC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89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/>
          </a:p>
        </p:txBody>
      </p:sp>
      <p:sp>
        <p:nvSpPr>
          <p:cNvPr id="44" name="Скругленный прямоугольник 43">
            <a:hlinkClick r:id="rId9" action="ppaction://hlinksldjump"/>
          </p:cNvPr>
          <p:cNvSpPr/>
          <p:nvPr/>
        </p:nvSpPr>
        <p:spPr>
          <a:xfrm>
            <a:off x="1908598" y="4757079"/>
            <a:ext cx="1800200" cy="1117321"/>
          </a:xfrm>
          <a:prstGeom prst="roundRect">
            <a:avLst/>
          </a:prstGeom>
          <a:gradFill flip="none" rotWithShape="1">
            <a:gsLst>
              <a:gs pos="0">
                <a:srgbClr val="EDDFEC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/>
          </a:p>
        </p:txBody>
      </p:sp>
      <p:sp>
        <p:nvSpPr>
          <p:cNvPr id="45" name="Скругленный прямоугольник 44">
            <a:hlinkClick r:id="rId10" action="ppaction://hlinksldjump"/>
          </p:cNvPr>
          <p:cNvSpPr/>
          <p:nvPr/>
        </p:nvSpPr>
        <p:spPr>
          <a:xfrm>
            <a:off x="0" y="3634654"/>
            <a:ext cx="1800200" cy="111732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/>
          </a:p>
        </p:txBody>
      </p:sp>
      <p:sp>
        <p:nvSpPr>
          <p:cNvPr id="46" name="Скругленный прямоугольник 45">
            <a:hlinkClick r:id="rId11" action="ppaction://hlinksldjump"/>
          </p:cNvPr>
          <p:cNvSpPr/>
          <p:nvPr/>
        </p:nvSpPr>
        <p:spPr>
          <a:xfrm>
            <a:off x="1866163" y="3609855"/>
            <a:ext cx="1800200" cy="111732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/>
          </a:p>
        </p:txBody>
      </p:sp>
      <p:sp>
        <p:nvSpPr>
          <p:cNvPr id="47" name="Скругленный прямоугольник 46">
            <a:hlinkClick r:id="rId12" action="ppaction://hlinksldjump"/>
          </p:cNvPr>
          <p:cNvSpPr/>
          <p:nvPr/>
        </p:nvSpPr>
        <p:spPr>
          <a:xfrm>
            <a:off x="3744112" y="4757081"/>
            <a:ext cx="1800200" cy="1117321"/>
          </a:xfrm>
          <a:prstGeom prst="roundRect">
            <a:avLst/>
          </a:prstGeom>
          <a:gradFill flip="none" rotWithShape="1">
            <a:gsLst>
              <a:gs pos="0">
                <a:srgbClr val="EDDFEC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/>
          </a:p>
        </p:txBody>
      </p:sp>
      <p:sp>
        <p:nvSpPr>
          <p:cNvPr id="48" name="Скругленный прямоугольник 47">
            <a:hlinkClick r:id="rId13" action="ppaction://hlinksldjump"/>
          </p:cNvPr>
          <p:cNvSpPr/>
          <p:nvPr/>
        </p:nvSpPr>
        <p:spPr>
          <a:xfrm>
            <a:off x="3712368" y="3615042"/>
            <a:ext cx="1800200" cy="111732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/>
          </a:p>
        </p:txBody>
      </p:sp>
      <p:sp>
        <p:nvSpPr>
          <p:cNvPr id="50" name="Скругленный прямоугольник 49">
            <a:hlinkClick r:id="rId14" action="ppaction://hlinksldjump"/>
          </p:cNvPr>
          <p:cNvSpPr/>
          <p:nvPr/>
        </p:nvSpPr>
        <p:spPr>
          <a:xfrm>
            <a:off x="5576057" y="4732363"/>
            <a:ext cx="1800200" cy="1117321"/>
          </a:xfrm>
          <a:prstGeom prst="roundRect">
            <a:avLst/>
          </a:prstGeom>
          <a:gradFill flip="none" rotWithShape="1">
            <a:gsLst>
              <a:gs pos="0">
                <a:srgbClr val="EDDFEC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/>
          </a:p>
        </p:txBody>
      </p:sp>
      <p:sp>
        <p:nvSpPr>
          <p:cNvPr id="51" name="Скругленный прямоугольник 50">
            <a:hlinkClick r:id="rId15" action="ppaction://hlinksldjump"/>
          </p:cNvPr>
          <p:cNvSpPr/>
          <p:nvPr/>
        </p:nvSpPr>
        <p:spPr>
          <a:xfrm>
            <a:off x="7376202" y="4757081"/>
            <a:ext cx="1800200" cy="1117321"/>
          </a:xfrm>
          <a:prstGeom prst="roundRect">
            <a:avLst/>
          </a:prstGeom>
          <a:gradFill flip="none" rotWithShape="1">
            <a:gsLst>
              <a:gs pos="0">
                <a:srgbClr val="EDDFEC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35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/>
          </a:p>
        </p:txBody>
      </p:sp>
      <p:sp>
        <p:nvSpPr>
          <p:cNvPr id="52" name="Скругленный прямоугольник 51">
            <a:hlinkClick r:id="rId16" action="ppaction://hlinksldjump"/>
          </p:cNvPr>
          <p:cNvSpPr/>
          <p:nvPr/>
        </p:nvSpPr>
        <p:spPr>
          <a:xfrm>
            <a:off x="5544312" y="3603846"/>
            <a:ext cx="1800200" cy="111732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1032" y="2732669"/>
            <a:ext cx="86409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10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397521" y="2802891"/>
            <a:ext cx="64807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10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7" name="Picture 3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189" y="2440684"/>
            <a:ext cx="1908175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Скругленный прямоугольник 35">
            <a:hlinkClick r:id="rId19" action="ppaction://hlinksldjump"/>
          </p:cNvPr>
          <p:cNvSpPr/>
          <p:nvPr/>
        </p:nvSpPr>
        <p:spPr>
          <a:xfrm>
            <a:off x="5520985" y="2460278"/>
            <a:ext cx="1800200" cy="111732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6097049" y="2797075"/>
            <a:ext cx="648072" cy="5098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10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4234444" y="2804677"/>
            <a:ext cx="64807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10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7" name="Скругленный прямоугольник 56">
            <a:hlinkClick r:id="rId20" action="ppaction://hlinksldjump"/>
          </p:cNvPr>
          <p:cNvSpPr/>
          <p:nvPr/>
        </p:nvSpPr>
        <p:spPr>
          <a:xfrm>
            <a:off x="7370111" y="2460278"/>
            <a:ext cx="1800200" cy="111732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8" name="Скругленный прямоугольник 57">
            <a:hlinkClick r:id="rId21" action="ppaction://hlinksldjump"/>
          </p:cNvPr>
          <p:cNvSpPr/>
          <p:nvPr/>
        </p:nvSpPr>
        <p:spPr>
          <a:xfrm>
            <a:off x="7370111" y="3615042"/>
            <a:ext cx="1800200" cy="111732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7952266" y="2804677"/>
            <a:ext cx="648072" cy="5098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10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533749" y="3849666"/>
            <a:ext cx="86409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0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7844254" y="3838470"/>
            <a:ext cx="86409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0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6012364" y="3877940"/>
            <a:ext cx="86409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0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4234444" y="3877463"/>
            <a:ext cx="86409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0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334215" y="3869278"/>
            <a:ext cx="86409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0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718866" y="5144103"/>
            <a:ext cx="86409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871266" y="5296503"/>
            <a:ext cx="86409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7814022" y="4959616"/>
            <a:ext cx="86409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30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6036665" y="4959616"/>
            <a:ext cx="86409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30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4254525" y="4962505"/>
            <a:ext cx="86409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30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332390" y="4966987"/>
            <a:ext cx="86409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30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51295" y="4972467"/>
            <a:ext cx="86409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30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4BA2-11AE-4008-A4D2-22B3DA256364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199" y="6245225"/>
            <a:ext cx="3776561" cy="476250"/>
          </a:xfrm>
        </p:spPr>
        <p:txBody>
          <a:bodyPr/>
          <a:lstStyle/>
          <a:p>
            <a:r>
              <a:rPr lang="ru-RU" b="1" dirty="0" smtClean="0"/>
              <a:t>«Великий сын Великой России»</a:t>
            </a:r>
            <a:endParaRPr lang="ru-RU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55" grpId="0"/>
      <p:bldP spid="56" grpId="0"/>
      <p:bldP spid="59" grpId="0"/>
      <p:bldP spid="60" grpId="0"/>
      <p:bldP spid="61" grpId="0"/>
      <p:bldP spid="62" grpId="0"/>
      <p:bldP spid="63" grpId="0"/>
      <p:bldP spid="64" grpId="0"/>
      <p:bldP spid="68" grpId="0"/>
      <p:bldP spid="69" grpId="0"/>
      <p:bldP spid="70" grpId="0"/>
      <p:bldP spid="71" grpId="0"/>
      <p:bldP spid="7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04" y="-15152"/>
            <a:ext cx="9164203" cy="687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275856" y="6237312"/>
            <a:ext cx="3392016" cy="476250"/>
          </a:xfrm>
        </p:spPr>
        <p:txBody>
          <a:bodyPr/>
          <a:lstStyle/>
          <a:p>
            <a:r>
              <a:rPr lang="ru-RU" b="1" dirty="0" smtClean="0">
                <a:latin typeface="Bookman Old Style" pitchFamily="18" charset="0"/>
              </a:rPr>
              <a:t>«Великий сын Великой России»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4BA2-11AE-4008-A4D2-22B3DA256364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4" name="Стрелка вправо 3">
            <a:hlinkClick r:id="rId6" action="ppaction://hlinksldjump"/>
          </p:cNvPr>
          <p:cNvSpPr/>
          <p:nvPr/>
        </p:nvSpPr>
        <p:spPr>
          <a:xfrm>
            <a:off x="1043608" y="5589240"/>
            <a:ext cx="1584176" cy="936104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404664"/>
            <a:ext cx="6120680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устами гения </a:t>
            </a:r>
            <a:endParaRPr lang="en-US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30</a:t>
            </a:r>
          </a:p>
          <a:p>
            <a:pPr algn="ctr"/>
            <a:endParaRPr lang="ru-RU" dirty="0"/>
          </a:p>
        </p:txBody>
      </p:sp>
      <p:pic>
        <p:nvPicPr>
          <p:cNvPr id="7" name="Устами гения 3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2849" y="-8310"/>
            <a:ext cx="9166847" cy="686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7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04" y="-15152"/>
            <a:ext cx="9164203" cy="687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275856" y="6237312"/>
            <a:ext cx="3392016" cy="476250"/>
          </a:xfrm>
        </p:spPr>
        <p:txBody>
          <a:bodyPr/>
          <a:lstStyle/>
          <a:p>
            <a:r>
              <a:rPr lang="ru-RU" b="1" dirty="0" smtClean="0">
                <a:latin typeface="Bookman Old Style" pitchFamily="18" charset="0"/>
              </a:rPr>
              <a:t>«Великий сын Великой России»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4BA2-11AE-4008-A4D2-22B3DA256364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4" name="Стрелка вправо 3">
            <a:hlinkClick r:id="rId6" action="ppaction://hlinksldjump"/>
          </p:cNvPr>
          <p:cNvSpPr/>
          <p:nvPr/>
        </p:nvSpPr>
        <p:spPr>
          <a:xfrm>
            <a:off x="1043608" y="5589240"/>
            <a:ext cx="1584176" cy="936104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404664"/>
            <a:ext cx="6120680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устами гения </a:t>
            </a:r>
            <a:endParaRPr lang="en-US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30</a:t>
            </a:r>
          </a:p>
          <a:p>
            <a:pPr algn="ctr"/>
            <a:endParaRPr lang="ru-RU" dirty="0"/>
          </a:p>
        </p:txBody>
      </p:sp>
      <p:pic>
        <p:nvPicPr>
          <p:cNvPr id="6" name="Устами гения 3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204" y="-15152"/>
            <a:ext cx="9164204" cy="6873152"/>
          </a:xfrm>
          <a:prstGeom prst="rect">
            <a:avLst/>
          </a:prstGeom>
        </p:spPr>
      </p:pic>
      <p:sp>
        <p:nvSpPr>
          <p:cNvPr id="11" name="Нашивка 10">
            <a:hlinkClick r:id="rId6" action="ppaction://hlinksldjump"/>
          </p:cNvPr>
          <p:cNvSpPr/>
          <p:nvPr/>
        </p:nvSpPr>
        <p:spPr>
          <a:xfrm>
            <a:off x="8308607" y="6057292"/>
            <a:ext cx="648072" cy="288032"/>
          </a:xfrm>
          <a:prstGeom prst="chevron">
            <a:avLst/>
          </a:prstGeom>
          <a:solidFill>
            <a:srgbClr val="D5D0C5"/>
          </a:solidFill>
          <a:ln>
            <a:solidFill>
              <a:srgbClr val="66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53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ttp://www.s8.zouo.ru/assets/images/73296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8"/>
            <a:ext cx="9145784" cy="6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Михаил Васильевич Ломоносов. Твой сын Великая Россия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451" y="2204864"/>
            <a:ext cx="3873097" cy="439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1319" y="116632"/>
            <a:ext cx="8856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Bookman Old Style" pitchFamily="18" charset="0"/>
              </a:rPr>
              <a:t>Во имя славы и могущества России!</a:t>
            </a:r>
            <a:br>
              <a:rPr lang="ru-RU" sz="2400" b="1" i="1" dirty="0">
                <a:latin typeface="Bookman Old Style" pitchFamily="18" charset="0"/>
              </a:rPr>
            </a:br>
            <a:r>
              <a:rPr lang="ru-RU" sz="2400" b="1" i="1" dirty="0">
                <a:latin typeface="Bookman Old Style" pitchFamily="18" charset="0"/>
              </a:rPr>
              <a:t>Во имя чести, мудрости Святой земли!</a:t>
            </a:r>
            <a:br>
              <a:rPr lang="ru-RU" sz="2400" b="1" i="1" dirty="0">
                <a:latin typeface="Bookman Old Style" pitchFamily="18" charset="0"/>
              </a:rPr>
            </a:br>
            <a:r>
              <a:rPr lang="ru-RU" sz="2400" b="1" i="1" dirty="0">
                <a:latin typeface="Bookman Old Style" pitchFamily="18" charset="0"/>
              </a:rPr>
              <a:t>Ты будешь жить в делах больших, красивых</a:t>
            </a:r>
            <a:br>
              <a:rPr lang="ru-RU" sz="2400" b="1" i="1" dirty="0">
                <a:latin typeface="Bookman Old Style" pitchFamily="18" charset="0"/>
              </a:rPr>
            </a:br>
            <a:r>
              <a:rPr lang="ru-RU" sz="2400" b="1" i="1" dirty="0">
                <a:latin typeface="Bookman Old Style" pitchFamily="18" charset="0"/>
              </a:rPr>
              <a:t>И свет, и знания, и радость сотни лет нести.</a:t>
            </a:r>
            <a:br>
              <a:rPr lang="ru-RU" sz="2400" b="1" i="1" dirty="0">
                <a:latin typeface="Bookman Old Style" pitchFamily="18" charset="0"/>
              </a:rPr>
            </a:br>
            <a:endParaRPr lang="ru-RU" sz="2400" b="1" i="1" dirty="0">
              <a:latin typeface="Bookman Old Style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4BA2-11AE-4008-A4D2-22B3DA256364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757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03" y="0"/>
            <a:ext cx="9164203" cy="687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275856" y="6237312"/>
            <a:ext cx="3392016" cy="476250"/>
          </a:xfrm>
        </p:spPr>
        <p:txBody>
          <a:bodyPr/>
          <a:lstStyle/>
          <a:p>
            <a:r>
              <a:rPr lang="ru-RU" b="1" dirty="0" smtClean="0">
                <a:latin typeface="Bookman Old Style" pitchFamily="18" charset="0"/>
              </a:rPr>
              <a:t>«Великий сын Великой России»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4BA2-11AE-4008-A4D2-22B3DA256364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4" name="Стрелка вправо 3">
            <a:hlinkClick r:id="rId4" action="ppaction://hlinksldjump"/>
          </p:cNvPr>
          <p:cNvSpPr/>
          <p:nvPr/>
        </p:nvSpPr>
        <p:spPr>
          <a:xfrm>
            <a:off x="1043608" y="5589240"/>
            <a:ext cx="1584176" cy="936104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404664"/>
            <a:ext cx="5328592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Химия 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@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физика </a:t>
            </a:r>
            <a:endParaRPr lang="en-US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0</a:t>
            </a:r>
          </a:p>
          <a:p>
            <a:pPr algn="ctr"/>
            <a:endParaRPr lang="ru-RU" dirty="0"/>
          </a:p>
        </p:txBody>
      </p:sp>
      <p:pic>
        <p:nvPicPr>
          <p:cNvPr id="2050" name="Picture 2" descr="E:\олимпиада\Ломоносов викторина\иллюстрации\massi_sohraneniya_zakon2_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1988840"/>
            <a:ext cx="4623975" cy="2164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7646" y="2204864"/>
            <a:ext cx="4298329" cy="1948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Рисунок иллюстрирует закон сформулированный 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М.В. Ломоносовым.</a:t>
            </a:r>
            <a:endParaRPr lang="ru-RU" sz="28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2716" y="2096851"/>
            <a:ext cx="4298329" cy="1948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Закон сохранения массы вещества</a:t>
            </a:r>
            <a:endParaRPr lang="ru-RU" sz="28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56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04" y="7811"/>
            <a:ext cx="9164203" cy="6873152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275856" y="6237312"/>
            <a:ext cx="3392016" cy="476250"/>
          </a:xfrm>
        </p:spPr>
        <p:txBody>
          <a:bodyPr/>
          <a:lstStyle/>
          <a:p>
            <a:r>
              <a:rPr lang="ru-RU" b="1" dirty="0" smtClean="0">
                <a:latin typeface="Bookman Old Style" pitchFamily="18" charset="0"/>
              </a:rPr>
              <a:t>«Великий сын Великой России»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4BA2-11AE-4008-A4D2-22B3DA256364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4" name="Стрелка вправо 3">
            <a:hlinkClick r:id="rId5" action="ppaction://hlinksldjump"/>
          </p:cNvPr>
          <p:cNvSpPr/>
          <p:nvPr/>
        </p:nvSpPr>
        <p:spPr>
          <a:xfrm>
            <a:off x="1043608" y="5589240"/>
            <a:ext cx="1584176" cy="936104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404664"/>
            <a:ext cx="5328592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Химия 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@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физика </a:t>
            </a:r>
            <a:endParaRPr lang="en-US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0</a:t>
            </a:r>
          </a:p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77420" y="2724307"/>
            <a:ext cx="8568951" cy="14401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Три года, с 1742 по 1745 гг.</a:t>
            </a:r>
          </a:p>
          <a:p>
            <a:pPr indent="457200" algn="just"/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М.В. Ломоносов писал в Академию наук «в химических трудах упражняться надо и как химической практике, так и в теории, с присовокуплением физики и натуральной минеральной гистории, других того желающих обучать». Что предлагал открыть Ломоносов для развития химической науки в России?</a:t>
            </a:r>
            <a:endParaRPr lang="ru-RU" sz="28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93405" y="3140968"/>
            <a:ext cx="4668757" cy="14401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Первая химическая лаборатория России.</a:t>
            </a:r>
          </a:p>
          <a:p>
            <a:pPr indent="457200" algn="just"/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3 августа 1747  начало строительства – 12 октября 1748 года окончание строительства, начало исследовательских работ.</a:t>
            </a:r>
            <a:endParaRPr lang="ru-RU" sz="28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pic>
        <p:nvPicPr>
          <p:cNvPr id="1027" name="Picture 3" descr="E:\олимпиада\Ломоносов викторина\иллюстрации\himicheskaya_laboratoriya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04864"/>
            <a:ext cx="3952408" cy="2781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152"/>
            <a:ext cx="9164203" cy="687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275856" y="6237312"/>
            <a:ext cx="3392016" cy="476250"/>
          </a:xfrm>
        </p:spPr>
        <p:txBody>
          <a:bodyPr/>
          <a:lstStyle/>
          <a:p>
            <a:r>
              <a:rPr lang="ru-RU" b="1" dirty="0" smtClean="0">
                <a:latin typeface="Bookman Old Style" pitchFamily="18" charset="0"/>
              </a:rPr>
              <a:t>«Великий сын Великой России»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4BA2-11AE-4008-A4D2-22B3DA256364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4" name="Стрелка вправо 3">
            <a:hlinkClick r:id="rId4" action="ppaction://hlinksldjump"/>
          </p:cNvPr>
          <p:cNvSpPr/>
          <p:nvPr/>
        </p:nvSpPr>
        <p:spPr>
          <a:xfrm>
            <a:off x="1043608" y="5589240"/>
            <a:ext cx="1584176" cy="936104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404664"/>
            <a:ext cx="5328592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Химия 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@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физика </a:t>
            </a:r>
            <a:endParaRPr lang="en-US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0</a:t>
            </a:r>
          </a:p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06620" y="2125280"/>
            <a:ext cx="8162807" cy="25922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Осенью 1753 г. М.В. Ломоносов напечатал речь «Слово о явлениях воздушных, от электрической силы происходящих» в которой изложил свою теорию образования электричества в атмосфере. Объясните суть теории.</a:t>
            </a:r>
            <a:endParaRPr lang="ru-RU" sz="28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9552" y="1196752"/>
            <a:ext cx="7704856" cy="3816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За счёт существующих восходящих и нисходящих воздушных течений, ранее никем не замеченных возникает трения частиц паров друг о друга, которые могут дать электричество. </a:t>
            </a:r>
            <a:endParaRPr lang="ru-RU" sz="28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22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03" y="2652"/>
            <a:ext cx="9164203" cy="687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275856" y="6237312"/>
            <a:ext cx="3392016" cy="476250"/>
          </a:xfrm>
        </p:spPr>
        <p:txBody>
          <a:bodyPr/>
          <a:lstStyle/>
          <a:p>
            <a:r>
              <a:rPr lang="ru-RU" b="1" dirty="0" smtClean="0">
                <a:latin typeface="Bookman Old Style" pitchFamily="18" charset="0"/>
              </a:rPr>
              <a:t>«Великий сын Великой России»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4BA2-11AE-4008-A4D2-22B3DA256364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4" name="Стрелка вправо 3">
            <a:hlinkClick r:id="rId6" action="ppaction://hlinksldjump"/>
          </p:cNvPr>
          <p:cNvSpPr/>
          <p:nvPr/>
        </p:nvSpPr>
        <p:spPr>
          <a:xfrm>
            <a:off x="1043608" y="5589240"/>
            <a:ext cx="1584176" cy="936104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404664"/>
            <a:ext cx="5328592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Нашивка 12">
            <a:hlinkClick r:id="rId6" action="ppaction://hlinksldjump"/>
          </p:cNvPr>
          <p:cNvSpPr/>
          <p:nvPr/>
        </p:nvSpPr>
        <p:spPr>
          <a:xfrm>
            <a:off x="8444571" y="6016207"/>
            <a:ext cx="648072" cy="288032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solidFill>
              <a:srgbClr val="66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Молния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203" y="0"/>
            <a:ext cx="9164203" cy="687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9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70" y="0"/>
            <a:ext cx="9164203" cy="687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275856" y="6237312"/>
            <a:ext cx="3392016" cy="476250"/>
          </a:xfrm>
        </p:spPr>
        <p:txBody>
          <a:bodyPr/>
          <a:lstStyle/>
          <a:p>
            <a:r>
              <a:rPr lang="ru-RU" b="1" dirty="0" smtClean="0">
                <a:latin typeface="Bookman Old Style" pitchFamily="18" charset="0"/>
              </a:rPr>
              <a:t>«Великий сын Великой России»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4BA2-11AE-4008-A4D2-22B3DA256364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4" name="Стрелка вправо 3">
            <a:hlinkClick r:id="rId4" action="ppaction://hlinksldjump"/>
          </p:cNvPr>
          <p:cNvSpPr/>
          <p:nvPr/>
        </p:nvSpPr>
        <p:spPr>
          <a:xfrm>
            <a:off x="1043608" y="5589240"/>
            <a:ext cx="1584176" cy="936104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404664"/>
            <a:ext cx="6120680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астрономия 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@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география </a:t>
            </a:r>
            <a:endParaRPr lang="en-US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10</a:t>
            </a:r>
          </a:p>
          <a:p>
            <a:pPr algn="ctr"/>
            <a:endParaRPr lang="ru-RU" dirty="0"/>
          </a:p>
        </p:txBody>
      </p:sp>
      <p:pic>
        <p:nvPicPr>
          <p:cNvPr id="9" name="Picture 5" descr="«Ночезрительная труба». Рисунок М.В.Ломоносова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124" y="1196752"/>
            <a:ext cx="2268252" cy="4951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18173" y="2492896"/>
            <a:ext cx="4752528" cy="16103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Bookman Old Style" pitchFamily="18" charset="0"/>
              </a:rPr>
              <a:t>Прибор,  разработанный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Bookman Old Style" pitchFamily="18" charset="0"/>
              </a:rPr>
              <a:t> М.В. </a:t>
            </a:r>
            <a:r>
              <a:rPr lang="ru-RU" sz="3200" b="1" dirty="0">
                <a:solidFill>
                  <a:schemeClr val="tx1"/>
                </a:solidFill>
                <a:latin typeface="Bookman Old Style" pitchFamily="18" charset="0"/>
              </a:rPr>
              <a:t>Л</a:t>
            </a:r>
            <a:r>
              <a:rPr lang="ru-RU" sz="3200" b="1" dirty="0" smtClean="0">
                <a:solidFill>
                  <a:schemeClr val="tx1"/>
                </a:solidFill>
                <a:latin typeface="Bookman Old Style" pitchFamily="18" charset="0"/>
              </a:rPr>
              <a:t>омоносовым</a:t>
            </a:r>
            <a:endParaRPr lang="ru-RU" sz="32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4359" y="2348880"/>
            <a:ext cx="4752528" cy="16103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Bookman Old Style" pitchFamily="18" charset="0"/>
              </a:rPr>
              <a:t>«Ночезрительная труба»</a:t>
            </a:r>
            <a:endParaRPr lang="ru-RU" sz="32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07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03" y="-15152"/>
            <a:ext cx="9164203" cy="687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275856" y="6237312"/>
            <a:ext cx="3392016" cy="476250"/>
          </a:xfrm>
        </p:spPr>
        <p:txBody>
          <a:bodyPr/>
          <a:lstStyle/>
          <a:p>
            <a:r>
              <a:rPr lang="ru-RU" b="1" dirty="0" smtClean="0">
                <a:latin typeface="Bookman Old Style" pitchFamily="18" charset="0"/>
              </a:rPr>
              <a:t>«Великий сын Великой России»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4BA2-11AE-4008-A4D2-22B3DA256364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4" name="Стрелка вправо 3">
            <a:hlinkClick r:id="rId4" action="ppaction://hlinksldjump"/>
          </p:cNvPr>
          <p:cNvSpPr/>
          <p:nvPr/>
        </p:nvSpPr>
        <p:spPr>
          <a:xfrm>
            <a:off x="1043608" y="5589240"/>
            <a:ext cx="1584176" cy="936104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404664"/>
            <a:ext cx="6120680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астрономия 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@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география </a:t>
            </a:r>
            <a:endParaRPr lang="en-US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</a:t>
            </a:r>
          </a:p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54196" y="1770727"/>
            <a:ext cx="8208912" cy="24482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В </a:t>
            </a:r>
            <a:r>
              <a:rPr lang="ru-RU" sz="2800" b="1" dirty="0">
                <a:solidFill>
                  <a:schemeClr val="tx1"/>
                </a:solidFill>
                <a:latin typeface="Bookman Old Style" pitchFamily="18" charset="0"/>
              </a:rPr>
              <a:t>2011 году </a:t>
            </a:r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исполнилось  </a:t>
            </a:r>
            <a:r>
              <a:rPr lang="ru-RU" sz="2800" b="1" dirty="0">
                <a:solidFill>
                  <a:schemeClr val="tx1"/>
                </a:solidFill>
                <a:latin typeface="Bookman Old Style" pitchFamily="18" charset="0"/>
              </a:rPr>
              <a:t>не только 300 лет со дня рождения Ломоносова, но и 250 лет совершенному им фундаментальному астрономическому открытию. </a:t>
            </a:r>
            <a:endParaRPr lang="ru-RU" sz="2800" b="1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Bookman Old Style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Что это за открытие? </a:t>
            </a:r>
            <a:endParaRPr lang="ru-RU" sz="28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7442" y="1772816"/>
            <a:ext cx="8208912" cy="24482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ctr"/>
            <a:r>
              <a:rPr lang="ru-RU" sz="2800" b="1" dirty="0">
                <a:solidFill>
                  <a:schemeClr val="tx1"/>
                </a:solidFill>
                <a:latin typeface="Bookman Old Style" pitchFamily="18" charset="0"/>
              </a:rPr>
              <a:t>Главным результатом астрономических исследований Ломоносова, несомненно, является открытие им наличия у Венеры атмосферы.</a:t>
            </a:r>
          </a:p>
        </p:txBody>
      </p:sp>
      <p:pic>
        <p:nvPicPr>
          <p:cNvPr id="1027" name="Picture 3" descr="E:\олимпиада\Ломоносов викторина\иллюстрации\атмосфера венеры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77071"/>
            <a:ext cx="3384376" cy="2191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61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04" y="-15152"/>
            <a:ext cx="9164203" cy="687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275856" y="6237312"/>
            <a:ext cx="3392016" cy="476250"/>
          </a:xfrm>
        </p:spPr>
        <p:txBody>
          <a:bodyPr/>
          <a:lstStyle/>
          <a:p>
            <a:r>
              <a:rPr lang="ru-RU" b="1" dirty="0" smtClean="0">
                <a:latin typeface="Bookman Old Style" pitchFamily="18" charset="0"/>
              </a:rPr>
              <a:t>«Великий сын Великой России»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4BA2-11AE-4008-A4D2-22B3DA256364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1043608" y="5589240"/>
            <a:ext cx="1584176" cy="936104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404664"/>
            <a:ext cx="6120680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астрономия 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@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география </a:t>
            </a:r>
            <a:endParaRPr lang="en-US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30</a:t>
            </a:r>
          </a:p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61068" y="1916832"/>
            <a:ext cx="8774632" cy="33123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Bookman Old Style" pitchFamily="18" charset="0"/>
              </a:rPr>
              <a:t>В работе “О слоях земных” </a:t>
            </a:r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 М.В. Ломоносов  доказывал </a:t>
            </a:r>
            <a:r>
              <a:rPr lang="ru-RU" sz="2800" b="1" dirty="0">
                <a:solidFill>
                  <a:schemeClr val="tx1"/>
                </a:solidFill>
                <a:latin typeface="Bookman Old Style" pitchFamily="18" charset="0"/>
              </a:rPr>
              <a:t>органическое происхождение почвы, торфа, каменного угля, нефти, янтаря. В этой </a:t>
            </a:r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Bookman Old Style" pitchFamily="18" charset="0"/>
              </a:rPr>
              <a:t>работе </a:t>
            </a:r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 учёный обосновал </a:t>
            </a:r>
            <a:r>
              <a:rPr lang="ru-RU" sz="2800" b="1" dirty="0">
                <a:solidFill>
                  <a:schemeClr val="tx1"/>
                </a:solidFill>
                <a:latin typeface="Bookman Old Style" pitchFamily="18" charset="0"/>
              </a:rPr>
              <a:t>идею о </a:t>
            </a:r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 неизвестном материке. 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Какой это материк?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4581" y="1412776"/>
            <a:ext cx="8774632" cy="33123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Bookman Old Style" pitchFamily="18" charset="0"/>
              </a:rPr>
              <a:t>Полвека спустя российская экспедиция под руководством </a:t>
            </a:r>
            <a:r>
              <a:rPr lang="ru-RU" sz="2800" b="1" dirty="0" err="1">
                <a:solidFill>
                  <a:schemeClr val="tx1"/>
                </a:solidFill>
                <a:latin typeface="Bookman Old Style" pitchFamily="18" charset="0"/>
              </a:rPr>
              <a:t>Фаддея</a:t>
            </a:r>
            <a:r>
              <a:rPr lang="ru-RU" sz="2800" b="1" dirty="0">
                <a:solidFill>
                  <a:schemeClr val="tx1"/>
                </a:solidFill>
                <a:latin typeface="Bookman Old Style" pitchFamily="18" charset="0"/>
              </a:rPr>
              <a:t> Беллинсгаузена и Михаила Лазарева</a:t>
            </a:r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, действительно </a:t>
            </a:r>
            <a:r>
              <a:rPr lang="ru-RU" sz="2800" b="1" dirty="0">
                <a:solidFill>
                  <a:schemeClr val="tx1"/>
                </a:solidFill>
                <a:latin typeface="Bookman Old Style" pitchFamily="18" charset="0"/>
              </a:rPr>
              <a:t>на Южном полюсе Земли обнаружит этот материк– Антарктиду.</a:t>
            </a:r>
          </a:p>
          <a:p>
            <a:pPr algn="ctr"/>
            <a:endParaRPr lang="ru-RU" sz="2800" b="1" dirty="0" smtClean="0">
              <a:solidFill>
                <a:schemeClr val="tx1"/>
              </a:solidFill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177068"/>
            <a:ext cx="2104263" cy="2104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5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</p:bldLst>
  </p:timing>
</p:sld>
</file>

<file path=ppt/theme/theme1.xml><?xml version="1.0" encoding="utf-8"?>
<a:theme xmlns:a="http://schemas.openxmlformats.org/drawingml/2006/main" name="Биохимия">
  <a:themeElements>
    <a:clrScheme name="Химия белый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Химия белый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Химия белый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Химия белый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Химия белый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Химия белый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Химия белый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Химия белый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Химия белый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Химия белый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Химия белый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Химия белый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Химия белый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Химия белый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Биохимия</Template>
  <TotalTime>5150</TotalTime>
  <Words>736</Words>
  <Application>Microsoft Office PowerPoint</Application>
  <PresentationFormat>Экран (4:3)</PresentationFormat>
  <Paragraphs>152</Paragraphs>
  <Slides>22</Slides>
  <Notes>2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Bookman Old Style</vt:lpstr>
      <vt:lpstr>Calibri</vt:lpstr>
      <vt:lpstr>Биохимия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Vlad</cp:lastModifiedBy>
  <cp:revision>113</cp:revision>
  <dcterms:created xsi:type="dcterms:W3CDTF">2012-02-02T18:02:00Z</dcterms:created>
  <dcterms:modified xsi:type="dcterms:W3CDTF">2014-03-06T18:12:59Z</dcterms:modified>
</cp:coreProperties>
</file>