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0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71" r:id="rId13"/>
    <p:sldId id="269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4C5A2"/>
    <a:srgbClr val="FFCC66"/>
    <a:srgbClr val="77879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89874C-5861-4C9F-A4E4-A9940927EA2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710A762-34A5-4849-9F9B-24EE2ECB092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0"/>
            <a:ext cx="6429400" cy="206084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Октябрьская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революция и  ее  последствия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1988840"/>
            <a:ext cx="3240360" cy="1584176"/>
          </a:xfrm>
        </p:spPr>
        <p:txBody>
          <a:bodyPr/>
          <a:lstStyle/>
          <a:p>
            <a:r>
              <a:rPr lang="ru-RU" dirty="0" smtClean="0"/>
              <a:t>Урок – практикум </a:t>
            </a:r>
            <a:endParaRPr lang="ru-RU" dirty="0"/>
          </a:p>
        </p:txBody>
      </p:sp>
      <p:pic>
        <p:nvPicPr>
          <p:cNvPr id="4" name="Рисунок 3" descr="182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2924527" cy="414308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  <a:bevelB h="50800"/>
          </a:sp3d>
        </p:spPr>
      </p:pic>
      <p:pic>
        <p:nvPicPr>
          <p:cNvPr id="5" name="Рисунок 4" descr="01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228184" y="2693253"/>
            <a:ext cx="2915816" cy="4164748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96850" prst="riblet"/>
          </a:sp3d>
        </p:spPr>
      </p:pic>
      <p:sp>
        <p:nvSpPr>
          <p:cNvPr id="6" name="TextBox 5"/>
          <p:cNvSpPr txBox="1"/>
          <p:nvPr/>
        </p:nvSpPr>
        <p:spPr>
          <a:xfrm>
            <a:off x="3779912" y="5589240"/>
            <a:ext cx="928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Москва</a:t>
            </a:r>
          </a:p>
          <a:p>
            <a:pPr algn="ctr"/>
            <a:r>
              <a:rPr lang="ru-RU" dirty="0" smtClean="0"/>
              <a:t> 2013 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extrusionH="57150" prstMaterial="softEdge">
              <a:bevelT w="38100" h="38100" prst="angle"/>
            </a:sp3d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</a:rPr>
              <a:t>3 этап.  Формирование однопартийной диктатуры</a:t>
            </a:r>
            <a:endParaRPr lang="ru-RU" dirty="0">
              <a:solidFill>
                <a:srgbClr val="C0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1628800"/>
            <a:ext cx="6120680" cy="432048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2800" dirty="0" smtClean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</a:rPr>
              <a:t>1.Судьба Учредительного  собрания</a:t>
            </a:r>
          </a:p>
          <a:p>
            <a:pPr algn="ctr"/>
            <a:r>
              <a:rPr lang="ru-RU" sz="2800" dirty="0" smtClean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</a:rPr>
              <a:t>2.Брестский мир: выход из кризиса или национальное предательство</a:t>
            </a:r>
          </a:p>
          <a:p>
            <a:pPr algn="ctr"/>
            <a:r>
              <a:rPr lang="ru-RU" sz="2800" dirty="0" smtClean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</a:rPr>
              <a:t>3.Последние союзники: причины разрыва</a:t>
            </a:r>
          </a:p>
          <a:p>
            <a:pPr algn="ctr"/>
            <a:r>
              <a:rPr lang="ru-RU" sz="2800" dirty="0" smtClean="0"/>
              <a:t>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1128" y="260648"/>
            <a:ext cx="4762872" cy="1417638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Учредительное собрание 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3356992"/>
            <a:ext cx="52565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+mj-lt"/>
              </a:rPr>
              <a:t>Задание. Проанализируйте данные о партийном составе Учредительного</a:t>
            </a:r>
          </a:p>
          <a:p>
            <a:r>
              <a:rPr lang="ru-RU" sz="2400" dirty="0" smtClean="0">
                <a:latin typeface="+mj-lt"/>
              </a:rPr>
              <a:t>собрания и ответьте на вопрос: как результаты выборов отражали общественные</a:t>
            </a:r>
          </a:p>
          <a:p>
            <a:r>
              <a:rPr lang="ru-RU" sz="2400" dirty="0" smtClean="0">
                <a:latin typeface="+mj-lt"/>
              </a:rPr>
              <a:t>настроения</a:t>
            </a:r>
            <a:endParaRPr lang="ru-RU" sz="2400" dirty="0">
              <a:latin typeface="+mj-lt"/>
            </a:endParaRPr>
          </a:p>
        </p:txBody>
      </p:sp>
      <p:pic>
        <p:nvPicPr>
          <p:cNvPr id="7" name="Рисунок 6" descr="328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831632" y="1850803"/>
            <a:ext cx="3312368" cy="5007197"/>
          </a:xfrm>
          <a:prstGeom prst="rect">
            <a:avLst/>
          </a:prstGeom>
        </p:spPr>
      </p:pic>
      <p:pic>
        <p:nvPicPr>
          <p:cNvPr id="8" name="Рисунок 7" descr="1298291862_94.jpe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0"/>
            <a:ext cx="4373411" cy="3194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важн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0"/>
            <a:ext cx="6274709" cy="4725144"/>
          </a:xfrm>
          <a:prstGeom prst="roundRect">
            <a:avLst/>
          </a:prstGeom>
          <a:effectLst>
            <a:softEdge rad="63500"/>
          </a:effectLst>
        </p:spPr>
      </p:pic>
      <p:sp>
        <p:nvSpPr>
          <p:cNvPr id="4" name="TextBox 3"/>
          <p:cNvSpPr txBox="1"/>
          <p:nvPr/>
        </p:nvSpPr>
        <p:spPr>
          <a:xfrm>
            <a:off x="6660232" y="260648"/>
            <a:ext cx="26642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1.Какая партия</a:t>
            </a:r>
          </a:p>
          <a:p>
            <a:r>
              <a:rPr lang="ru-RU" dirty="0" smtClean="0"/>
              <a:t>Была самой </a:t>
            </a:r>
          </a:p>
          <a:p>
            <a:r>
              <a:rPr lang="ru-RU" dirty="0" smtClean="0"/>
              <a:t>многочисленной</a:t>
            </a:r>
          </a:p>
          <a:p>
            <a:r>
              <a:rPr lang="ru-RU" dirty="0" smtClean="0"/>
              <a:t>2.Сколько депутатов</a:t>
            </a:r>
          </a:p>
          <a:p>
            <a:r>
              <a:rPr lang="ru-RU" dirty="0" smtClean="0"/>
              <a:t> было от  </a:t>
            </a:r>
          </a:p>
          <a:p>
            <a:r>
              <a:rPr lang="ru-RU" dirty="0" smtClean="0"/>
              <a:t>большевиков и</a:t>
            </a:r>
          </a:p>
          <a:p>
            <a:r>
              <a:rPr lang="ru-RU" dirty="0" smtClean="0"/>
              <a:t>левых эсеров</a:t>
            </a:r>
          </a:p>
          <a:p>
            <a:r>
              <a:rPr lang="ru-RU" dirty="0" smtClean="0"/>
              <a:t>3.Могло ли в таком составе</a:t>
            </a:r>
          </a:p>
          <a:p>
            <a:r>
              <a:rPr lang="ru-RU" dirty="0" smtClean="0"/>
              <a:t>Учредительное</a:t>
            </a:r>
          </a:p>
          <a:p>
            <a:r>
              <a:rPr lang="ru-RU" dirty="0" smtClean="0"/>
              <a:t>собрание  быть подконтрольным</a:t>
            </a:r>
          </a:p>
          <a:p>
            <a:r>
              <a:rPr lang="ru-RU" dirty="0" smtClean="0"/>
              <a:t>большевикам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188640"/>
            <a:ext cx="439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Работаем с документами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    Инструкция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052736"/>
            <a:ext cx="8621656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 Определите время появления документа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его характер и автора </a:t>
            </a:r>
          </a:p>
          <a:p>
            <a:pPr marL="342900" indent="-342900"/>
            <a:r>
              <a:rPr lang="ru-RU" sz="2000" dirty="0" smtClean="0">
                <a:latin typeface="Arial" pitchFamily="34" charset="0"/>
                <a:cs typeface="Arial" pitchFamily="34" charset="0"/>
              </a:rPr>
              <a:t>или авторов</a:t>
            </a:r>
          </a:p>
          <a:p>
            <a:pPr marL="342900" indent="-342900">
              <a:buAutoNum type="arabicParenR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 каком историческом событии  идет речь в данном документе</a:t>
            </a:r>
          </a:p>
          <a:p>
            <a:pPr marL="342900" indent="-342900">
              <a:buAutoNum type="arabicParenR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Каково отношение автора(ов)  к этому событию</a:t>
            </a:r>
          </a:p>
          <a:p>
            <a:pPr marL="342900" indent="-342900"/>
            <a:r>
              <a:rPr lang="ru-RU" sz="2000" dirty="0" smtClean="0">
                <a:latin typeface="Arial" pitchFamily="34" charset="0"/>
                <a:cs typeface="Arial" pitchFamily="34" charset="0"/>
              </a:rPr>
              <a:t>и чем можно его объяснить</a:t>
            </a:r>
          </a:p>
          <a:p>
            <a:pPr marL="342900" indent="-342900"/>
            <a:r>
              <a:rPr lang="ru-RU" sz="2000" dirty="0" smtClean="0">
                <a:latin typeface="Arial" pitchFamily="34" charset="0"/>
                <a:cs typeface="Arial" pitchFamily="34" charset="0"/>
              </a:rPr>
              <a:t>4)  Чем для нас важен этот документ при изучении данной темы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3429000"/>
            <a:ext cx="44644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+mj-lt"/>
              </a:rPr>
              <a:t>Вопросы: 1. Когда  и кем было принято решение о разгоне Учредительного собрания?</a:t>
            </a:r>
          </a:p>
          <a:p>
            <a:r>
              <a:rPr lang="ru-RU" sz="2000" dirty="0" smtClean="0">
                <a:latin typeface="+mj-lt"/>
              </a:rPr>
              <a:t>2.Как называли лидеры большевиков Учредительное собрание?</a:t>
            </a:r>
          </a:p>
          <a:p>
            <a:r>
              <a:rPr lang="ru-RU" sz="2000" dirty="0" smtClean="0">
                <a:latin typeface="+mj-lt"/>
              </a:rPr>
              <a:t>3.Чем можно объяснить разгон Учредительного собрания?</a:t>
            </a:r>
            <a:endParaRPr lang="ru-RU" sz="2000" dirty="0">
              <a:latin typeface="+mj-lt"/>
            </a:endParaRPr>
          </a:p>
        </p:txBody>
      </p:sp>
      <p:pic>
        <p:nvPicPr>
          <p:cNvPr id="6" name="Рисунок 5" descr="7e2b0687888f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228184" y="2843892"/>
            <a:ext cx="2915815" cy="4014106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80112" y="260648"/>
            <a:ext cx="3107133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3200" dirty="0" smtClean="0">
                <a:solidFill>
                  <a:srgbClr val="A5002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Брестский мир </a:t>
            </a:r>
            <a:endParaRPr lang="ru-RU" sz="3200" dirty="0">
              <a:solidFill>
                <a:srgbClr val="A5002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pic>
        <p:nvPicPr>
          <p:cNvPr id="3" name="Рисунок 2" descr="карта брестского мира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517223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24128" y="1124744"/>
            <a:ext cx="30243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Задания.</a:t>
            </a:r>
          </a:p>
          <a:p>
            <a:r>
              <a:rPr lang="ru-RU" dirty="0" smtClean="0"/>
              <a:t>1.Используя карту</a:t>
            </a:r>
            <a:r>
              <a:rPr lang="en-US" dirty="0" smtClean="0"/>
              <a:t>,</a:t>
            </a:r>
            <a:r>
              <a:rPr lang="ru-RU" dirty="0" smtClean="0"/>
              <a:t> исторические  документы и</a:t>
            </a:r>
          </a:p>
          <a:p>
            <a:r>
              <a:rPr lang="ru-RU" dirty="0" smtClean="0"/>
              <a:t>статистические данные</a:t>
            </a:r>
          </a:p>
          <a:p>
            <a:r>
              <a:rPr lang="ru-RU" dirty="0" smtClean="0"/>
              <a:t>Составьте  справку о территориальных  и экономических  потерях России в результате этого мира</a:t>
            </a:r>
          </a:p>
          <a:p>
            <a:r>
              <a:rPr lang="ru-RU" dirty="0" smtClean="0"/>
              <a:t>2.Чем объясняли большевики необходимость принятия этого мира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331640" y="404664"/>
            <a:ext cx="5616624" cy="120243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ru-RU" sz="2800" dirty="0" smtClean="0">
                <a:solidFill>
                  <a:srgbClr val="A5002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Разрыв с левыми эсерами</a:t>
            </a:r>
            <a:endParaRPr lang="ru-RU" sz="2800" dirty="0">
              <a:solidFill>
                <a:srgbClr val="A5002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988840"/>
            <a:ext cx="7895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Задание. Используя материалы учебника назовите причины разрыва коалиции</a:t>
            </a:r>
          </a:p>
          <a:p>
            <a:r>
              <a:rPr lang="ru-RU" dirty="0" smtClean="0"/>
              <a:t>с партией левых эсеров.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43608" y="2780928"/>
            <a:ext cx="7056784" cy="309634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Выводы по </a:t>
            </a:r>
            <a:r>
              <a:rPr lang="en-US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III</a:t>
            </a:r>
            <a:r>
              <a:rPr lang="ru-RU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 этапу: 1.В результате разгона Учредительного собрания был  окончательно отвергнут путь  мирного решения социальных конфликтов и создания коалиционного правительства</a:t>
            </a:r>
          </a:p>
          <a:p>
            <a:pPr algn="ctr"/>
            <a:r>
              <a:rPr lang="ru-RU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2.Брестский мир был воспринят обществом как национальное предательство большевиками интересов России</a:t>
            </a:r>
          </a:p>
          <a:p>
            <a:pPr algn="ctr"/>
            <a:r>
              <a:rPr lang="ru-RU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3.Разрыв  с левыми эсерами позволил  лидерам большевиков начать формирование  однопартийной диктатуры</a:t>
            </a:r>
            <a:endParaRPr lang="ru-RU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123728" y="332656"/>
            <a:ext cx="5040560" cy="1058416"/>
          </a:xfrm>
          <a:prstGeom prst="roundRect">
            <a:avLst/>
          </a:prstGeom>
          <a:solidFill>
            <a:srgbClr val="F4C5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2400" dirty="0" smtClean="0">
                <a:solidFill>
                  <a:srgbClr val="A5002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Arial" pitchFamily="34" charset="0"/>
                <a:cs typeface="Arial" pitchFamily="34" charset="0"/>
              </a:rPr>
              <a:t>ПОДВОДИМ ИТОГИ</a:t>
            </a:r>
            <a:endParaRPr lang="ru-RU" sz="2400" dirty="0">
              <a:solidFill>
                <a:srgbClr val="A5002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58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772816"/>
            <a:ext cx="79928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В результате деятельности Российской  коммунистической партии (с1918 г.)(большевиков)  были сформированы основы нового государства РСФСР и принята  первая Конституция. Но проведение радикальных изменений в обществе</a:t>
            </a:r>
            <a:r>
              <a:rPr lang="en-US" sz="20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нежелание делиться властью с другими партиями и формирование государства  диктатуры одной партии и класса поставили страну на грань гражданской войны.</a:t>
            </a:r>
            <a:endParaRPr lang="ru-RU" sz="2000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4797152"/>
            <a:ext cx="74061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Задание на дом: используя материалы урока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составьте рассказ о причинах и участниках Гражданской войны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0"/>
            <a:ext cx="8604448" cy="151216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Можно ли сказать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что Октябрьская революция и партия большевиков привели страну к Гражданской войне?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2420888"/>
            <a:ext cx="80648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этапа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 Чем Октябрьская революция отличалась от  Февральской? Можно ли сказать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что успех Октября- это результат неудачи  Февраля? Как восприняло российское общество захват власти  большевиками?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этапа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Как  происходило формирование новой государственности. Насколько удалось  большевикам реализовать свои лозунги и способствовало ли это  консолидации общества?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III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этапа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К каким последствиям привели разгон Учредительного собрания и заключение Брестского мира?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1052736"/>
            <a:ext cx="6660232" cy="1282154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extrusionH="57150" prstMaterial="softEdge">
              <a:bevelT w="38100" h="38100" prst="relaxedInset"/>
            </a:sp3d>
          </a:bodyPr>
          <a:lstStyle/>
          <a:p>
            <a:r>
              <a:rPr lang="ru-RU" dirty="0" smtClean="0">
                <a:ln w="6350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C00000"/>
                </a:solidFill>
              </a:rPr>
              <a:t>Октябрьская революция события:</a:t>
            </a:r>
            <a:endParaRPr lang="ru-RU" dirty="0">
              <a:ln w="6350"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2420888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 октября 1917 г.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 Состоялось заседание ЦК РСДРП(б) принимается                              решение  о вооруженном выступлении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12  октября     При Петроградском  Совете создан Военно-революционный комитет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выполнявший роль штаба (</a:t>
            </a:r>
            <a:r>
              <a:rPr lang="ru-RU" sz="1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кто  стал председателем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?)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16 октября  Расширенное заседание ЦК РСДРП(б)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представителей советов и представителей профсоюзов  одобряет решение большевиков о вооруженном восстании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24 октября   начало вооруженного  восстания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25 октября утро  захвачены важные стратегические объекты……</a:t>
            </a:r>
          </a:p>
          <a:p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( только какое учреждение не было захвачено)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Вечер   открытие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Всероссийского съезда Советов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Военно-революционный комитет выпускает воззвание «К гражданам России»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(о чем в нем говорится в воззвании)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10 часов вечера  штурм Зимнего дворца и арест членов Временного  правительства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ic727.big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2108269" cy="2132855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</p:pic>
      <p:sp>
        <p:nvSpPr>
          <p:cNvPr id="7" name="TextBox 6"/>
          <p:cNvSpPr txBox="1"/>
          <p:nvPr/>
        </p:nvSpPr>
        <p:spPr>
          <a:xfrm>
            <a:off x="2627784" y="332656"/>
            <a:ext cx="6540637" cy="646331"/>
          </a:xfrm>
          <a:prstGeom prst="rect">
            <a:avLst/>
          </a:prstGeom>
          <a:solidFill>
            <a:srgbClr val="FFCC66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 этап. Октябрьская революция и реакция на нее общества</a:t>
            </a:r>
          </a:p>
          <a:p>
            <a:r>
              <a:rPr lang="ru-RU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Почему большевикам  так легко удалось взять власть</a:t>
            </a:r>
            <a:endParaRPr lang="ru-RU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n w="6350"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Реакция на революцию общества</a:t>
            </a:r>
            <a:endParaRPr lang="ru-RU" dirty="0">
              <a:ln w="6350">
                <a:solidFill>
                  <a:schemeClr val="accent3">
                    <a:lumMod val="50000"/>
                  </a:schemeClr>
                </a:solidFill>
              </a:ln>
              <a:solidFill>
                <a:srgbClr val="C0000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4" name="Рисунок 3" descr="карта шествие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1874074"/>
            <a:ext cx="6231700" cy="49839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7544" y="1268760"/>
            <a:ext cx="8603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+mj-lt"/>
              </a:rPr>
              <a:t>Задание.</a:t>
            </a:r>
            <a:r>
              <a:rPr lang="ru-RU" dirty="0" smtClean="0">
                <a:latin typeface="+mj-lt"/>
              </a:rPr>
              <a:t> Объясните</a:t>
            </a:r>
            <a:r>
              <a:rPr lang="en-US" dirty="0" smtClean="0">
                <a:latin typeface="+mj-lt"/>
              </a:rPr>
              <a:t>,</a:t>
            </a:r>
            <a:r>
              <a:rPr lang="ru-RU" dirty="0" smtClean="0">
                <a:latin typeface="+mj-lt"/>
              </a:rPr>
              <a:t> что значит «триумфальное шествие советской власти?»</a:t>
            </a:r>
            <a:endParaRPr lang="ru-RU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8185" y="1916832"/>
            <a:ext cx="23762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A50021"/>
                </a:solidFill>
                <a:latin typeface="+mj-lt"/>
              </a:rPr>
              <a:t>Инструкция по работе с картой.</a:t>
            </a:r>
          </a:p>
          <a:p>
            <a:r>
              <a:rPr lang="ru-RU" dirty="0" smtClean="0">
                <a:latin typeface="+mj-lt"/>
              </a:rPr>
              <a:t>1)используя легенду карты</a:t>
            </a:r>
            <a:r>
              <a:rPr lang="en-US" dirty="0" smtClean="0">
                <a:latin typeface="+mj-lt"/>
              </a:rPr>
              <a:t>,</a:t>
            </a:r>
            <a:r>
              <a:rPr lang="ru-RU" dirty="0" smtClean="0">
                <a:latin typeface="+mj-lt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+mj-lt"/>
              </a:rPr>
              <a:t>назовите</a:t>
            </a:r>
            <a:r>
              <a:rPr lang="ru-RU" dirty="0" smtClean="0">
                <a:latin typeface="+mj-lt"/>
              </a:rPr>
              <a:t> районы и города где советская власть была установлена мирным путем</a:t>
            </a:r>
            <a:r>
              <a:rPr lang="en-US" dirty="0" smtClean="0">
                <a:latin typeface="+mj-lt"/>
              </a:rPr>
              <a:t>,</a:t>
            </a:r>
            <a:r>
              <a:rPr lang="ru-RU" dirty="0" smtClean="0">
                <a:latin typeface="+mj-lt"/>
              </a:rPr>
              <a:t> а где путем вооруженного восстания</a:t>
            </a:r>
          </a:p>
          <a:p>
            <a:r>
              <a:rPr lang="ru-RU" dirty="0" smtClean="0">
                <a:latin typeface="+mj-lt"/>
              </a:rPr>
              <a:t>2 )</a:t>
            </a:r>
            <a:r>
              <a:rPr lang="ru-RU" dirty="0" smtClean="0">
                <a:solidFill>
                  <a:srgbClr val="FF0000"/>
                </a:solidFill>
                <a:latin typeface="+mj-lt"/>
              </a:rPr>
              <a:t>покажите</a:t>
            </a:r>
            <a:r>
              <a:rPr lang="ru-RU" dirty="0" smtClean="0">
                <a:latin typeface="+mj-lt"/>
              </a:rPr>
              <a:t> их на карте </a:t>
            </a:r>
          </a:p>
          <a:p>
            <a:r>
              <a:rPr lang="ru-RU" dirty="0" smtClean="0">
                <a:latin typeface="+mj-lt"/>
              </a:rPr>
              <a:t>3) </a:t>
            </a:r>
            <a:r>
              <a:rPr lang="ru-RU" dirty="0" smtClean="0">
                <a:solidFill>
                  <a:srgbClr val="FF0000"/>
                </a:solidFill>
                <a:latin typeface="+mj-lt"/>
              </a:rPr>
              <a:t>проанализируйте результаты </a:t>
            </a:r>
            <a:r>
              <a:rPr lang="ru-RU" dirty="0" smtClean="0">
                <a:latin typeface="+mj-lt"/>
              </a:rPr>
              <a:t>наблюдений (чем вы можете их объяснить)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19872" y="332656"/>
            <a:ext cx="45758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Работаем с историческими          документами</a:t>
            </a:r>
            <a:r>
              <a:rPr lang="ru-RU" sz="2800" dirty="0" smtClean="0"/>
              <a:t>.</a:t>
            </a:r>
          </a:p>
        </p:txBody>
      </p:sp>
      <p:pic>
        <p:nvPicPr>
          <p:cNvPr id="7" name="Рисунок 6" descr="len_st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3059832" cy="3909291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  <a:softEdge rad="127000"/>
          </a:effectLst>
        </p:spPr>
      </p:pic>
      <p:sp>
        <p:nvSpPr>
          <p:cNvPr id="8" name="TextBox 7"/>
          <p:cNvSpPr txBox="1"/>
          <p:nvPr/>
        </p:nvSpPr>
        <p:spPr>
          <a:xfrm>
            <a:off x="3203848" y="1340768"/>
            <a:ext cx="5221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Инструкция по работе с историческим документом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347864" y="1988840"/>
            <a:ext cx="5400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dirty="0" smtClean="0"/>
              <a:t>Определите время появления документа</a:t>
            </a:r>
            <a:r>
              <a:rPr lang="en-US" dirty="0" smtClean="0"/>
              <a:t>,</a:t>
            </a:r>
            <a:r>
              <a:rPr lang="ru-RU" dirty="0" smtClean="0"/>
              <a:t>  его характер и автора или авторов</a:t>
            </a:r>
          </a:p>
          <a:p>
            <a:pPr marL="342900" indent="-342900">
              <a:buAutoNum type="arabicParenR"/>
            </a:pPr>
            <a:r>
              <a:rPr lang="ru-RU" dirty="0" smtClean="0"/>
              <a:t>О каком историческом событии  идет речь в данном документе</a:t>
            </a:r>
          </a:p>
          <a:p>
            <a:pPr marL="342900" indent="-342900">
              <a:buAutoNum type="arabicParenR"/>
            </a:pPr>
            <a:r>
              <a:rPr lang="ru-RU" dirty="0" smtClean="0"/>
              <a:t>Каково отношение автора(ов)  к этому событию</a:t>
            </a:r>
          </a:p>
          <a:p>
            <a:pPr marL="342900" indent="-342900"/>
            <a:r>
              <a:rPr lang="ru-RU" dirty="0" smtClean="0"/>
              <a:t>и чем можно его объяснить</a:t>
            </a:r>
          </a:p>
          <a:p>
            <a:pPr marL="342900" indent="-342900"/>
            <a:r>
              <a:rPr lang="ru-RU" dirty="0" smtClean="0"/>
              <a:t>4)  Чем для нас важен этот документ при изучении данной темы</a:t>
            </a:r>
          </a:p>
          <a:p>
            <a:pPr marL="342900" indent="-342900">
              <a:buAutoNum type="arabicParenR"/>
            </a:pP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3528" y="4293096"/>
            <a:ext cx="8352928" cy="2304256"/>
          </a:xfrm>
          <a:prstGeom prst="roundRect">
            <a:avLst/>
          </a:prstGeom>
          <a:solidFill>
            <a:srgbClr val="7787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Выводы: 1.Октябрьская революция в отличии от Февральской была хорошо организована и подготовлена</a:t>
            </a:r>
            <a:r>
              <a:rPr lang="en-US" sz="16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восстание проводилось по плану.</a:t>
            </a:r>
          </a:p>
          <a:p>
            <a:pPr algn="ctr"/>
            <a:r>
              <a:rPr lang="ru-RU" sz="16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2.Большевикам относительно легко  было взять власть благодаря: а)бессилию Временного правительства б)четкости и популярности своих лозунгов</a:t>
            </a:r>
          </a:p>
          <a:p>
            <a:pPr algn="ctr"/>
            <a:r>
              <a:rPr lang="ru-RU" sz="16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3.Октябрьскую революцию не приняли часть социалистических партий</a:t>
            </a:r>
            <a:r>
              <a:rPr lang="en-US" sz="16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16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 назвав ее «захватом власти» и «преступлением»</a:t>
            </a:r>
            <a:r>
              <a:rPr lang="en-US" sz="16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16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 следовательно это </a:t>
            </a:r>
            <a:r>
              <a:rPr lang="ru-RU" dirty="0" smtClean="0">
                <a:solidFill>
                  <a:srgbClr val="A50021"/>
                </a:solidFill>
              </a:rPr>
              <a:t>событие могло</a:t>
            </a:r>
          </a:p>
          <a:p>
            <a:pPr algn="ctr"/>
            <a:r>
              <a:rPr lang="ru-RU" dirty="0" smtClean="0">
                <a:solidFill>
                  <a:srgbClr val="A50021"/>
                </a:solidFill>
              </a:rPr>
              <a:t>стать одной из причин  гражданской войны</a:t>
            </a:r>
          </a:p>
          <a:p>
            <a:pPr algn="ctr"/>
            <a:endParaRPr lang="ru-RU" dirty="0" smtClean="0">
              <a:solidFill>
                <a:srgbClr val="A50021"/>
              </a:solidFill>
            </a:endParaRPr>
          </a:p>
          <a:p>
            <a:pPr algn="ctr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340769"/>
          <a:ext cx="3384376" cy="55172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84376"/>
              </a:tblGrid>
              <a:tr h="919149"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Мероприятия</a:t>
                      </a:r>
                      <a:r>
                        <a:rPr lang="ru-RU" baseline="0" dirty="0" smtClean="0"/>
                        <a:t> ленинского плана социалистических преобразований</a:t>
                      </a:r>
                      <a:endParaRPr lang="ru-RU" dirty="0"/>
                    </a:p>
                  </a:txBody>
                  <a:tcPr/>
                </a:tc>
              </a:tr>
              <a:tr h="919149">
                <a:tc>
                  <a:txBody>
                    <a:bodyPr/>
                    <a:lstStyle/>
                    <a:p>
                      <a:r>
                        <a:rPr kumimoji="0" lang="ru-RU" sz="1800" kern="1200" dirty="0" smtClean="0"/>
                        <a:t>Ликвидация помещичьего землевладения. Передача земли в использование крестьянам</a:t>
                      </a:r>
                      <a:endParaRPr lang="ru-RU" dirty="0"/>
                    </a:p>
                  </a:txBody>
                  <a:tcPr/>
                </a:tc>
              </a:tr>
              <a:tr h="919149">
                <a:tc>
                  <a:txBody>
                    <a:bodyPr/>
                    <a:lstStyle/>
                    <a:p>
                      <a:r>
                        <a:rPr kumimoji="0" lang="ru-RU" sz="1800" kern="1200" dirty="0" smtClean="0"/>
                        <a:t>Введение рабочего контроля и рабочего законодательства</a:t>
                      </a:r>
                    </a:p>
                    <a:p>
                      <a:r>
                        <a:rPr kumimoji="0" lang="ru-RU" sz="1800" kern="1200" dirty="0" smtClean="0"/>
                        <a:t> 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9946">
                <a:tc>
                  <a:txBody>
                    <a:bodyPr/>
                    <a:lstStyle/>
                    <a:p>
                      <a:r>
                        <a:rPr kumimoji="0" lang="ru-RU" sz="1800" kern="1200" dirty="0" smtClean="0"/>
                        <a:t>Решение вопроса о мире</a:t>
                      </a:r>
                    </a:p>
                    <a:p>
                      <a:r>
                        <a:rPr kumimoji="0" lang="ru-RU" sz="1800" kern="1200" dirty="0" smtClean="0"/>
                        <a:t> 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9946">
                <a:tc>
                  <a:txBody>
                    <a:bodyPr/>
                    <a:lstStyle/>
                    <a:p>
                      <a:r>
                        <a:rPr kumimoji="0" lang="ru-RU" sz="1800" kern="1200" dirty="0" smtClean="0"/>
                        <a:t>Формирование органов власти</a:t>
                      </a:r>
                      <a:endParaRPr lang="ru-RU" dirty="0"/>
                    </a:p>
                  </a:txBody>
                  <a:tcPr/>
                </a:tc>
              </a:tr>
              <a:tr h="689946">
                <a:tc>
                  <a:txBody>
                    <a:bodyPr/>
                    <a:lstStyle/>
                    <a:p>
                      <a:r>
                        <a:rPr kumimoji="0" lang="ru-RU" sz="1800" kern="1200" dirty="0" smtClean="0"/>
                        <a:t>Создание армии и милиции </a:t>
                      </a:r>
                    </a:p>
                    <a:p>
                      <a:r>
                        <a:rPr kumimoji="0" lang="ru-RU" sz="1800" kern="1200" dirty="0" smtClean="0"/>
                        <a:t> 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9946"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Создание судебной системы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</a:rPr>
              <a:t>Формирование</a:t>
            </a:r>
            <a:r>
              <a:rPr lang="ru-RU" dirty="0" smtClean="0">
                <a:solidFill>
                  <a:srgbClr val="C00000"/>
                </a:solidFill>
              </a:rPr>
              <a:t> новой государственности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3779912" y="3284984"/>
            <a:ext cx="1152128" cy="18002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>
                <a:rot lat="0" lon="0" rev="3600000"/>
              </a:lightRig>
            </a:scene3d>
            <a:sp3d extrusionH="57150" prstMaterial="dkEdge">
              <a:bevelT w="101600" h="38100" prst="riblet"/>
              <a:bevelB w="69850"/>
            </a:sp3d>
          </a:bodyPr>
          <a:lstStyle/>
          <a:p>
            <a:pPr algn="ctr"/>
            <a:endParaRPr lang="ru-RU" dirty="0"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364088" y="1412775"/>
          <a:ext cx="3779912" cy="544522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79912"/>
              </a:tblGrid>
              <a:tr h="719453"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мероприятия</a:t>
                      </a:r>
                      <a:endParaRPr lang="ru-RU" dirty="0"/>
                    </a:p>
                  </a:txBody>
                  <a:tcPr/>
                </a:tc>
              </a:tr>
              <a:tr h="719453">
                <a:tc>
                  <a:txBody>
                    <a:bodyPr/>
                    <a:lstStyle/>
                    <a:p>
                      <a:r>
                        <a:rPr lang="ru-RU" dirty="0" smtClean="0"/>
                        <a:t>Декрет о земле 26.10.1917г.</a:t>
                      </a:r>
                      <a:endParaRPr lang="ru-RU" dirty="0"/>
                    </a:p>
                  </a:txBody>
                  <a:tcPr/>
                </a:tc>
              </a:tr>
              <a:tr h="1128509">
                <a:tc>
                  <a:txBody>
                    <a:bodyPr/>
                    <a:lstStyle/>
                    <a:p>
                      <a:r>
                        <a:rPr lang="ru-RU" dirty="0" smtClean="0"/>
                        <a:t>Декреты</a:t>
                      </a:r>
                      <a:r>
                        <a:rPr lang="ru-RU" baseline="0" dirty="0" smtClean="0"/>
                        <a:t> о 8-ми часовом рабочем </a:t>
                      </a:r>
                    </a:p>
                    <a:p>
                      <a:r>
                        <a:rPr lang="ru-RU" baseline="0" dirty="0" smtClean="0"/>
                        <a:t>дне  и рабочем контроле на предприятиях</a:t>
                      </a:r>
                      <a:endParaRPr lang="ru-RU" dirty="0"/>
                    </a:p>
                  </a:txBody>
                  <a:tcPr/>
                </a:tc>
              </a:tr>
              <a:tr h="719453">
                <a:tc>
                  <a:txBody>
                    <a:bodyPr/>
                    <a:lstStyle/>
                    <a:p>
                      <a:r>
                        <a:rPr lang="ru-RU" dirty="0" smtClean="0"/>
                        <a:t>Декрет о мире 26.10.1917г.</a:t>
                      </a:r>
                      <a:endParaRPr lang="ru-RU" dirty="0"/>
                    </a:p>
                  </a:txBody>
                  <a:tcPr/>
                </a:tc>
              </a:tr>
              <a:tr h="719453"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Конституция</a:t>
                      </a:r>
                      <a:r>
                        <a:rPr lang="ru-RU" baseline="0" dirty="0" smtClean="0"/>
                        <a:t> РСФСР от 18.01.1918 г. закреплено</a:t>
                      </a:r>
                      <a:endParaRPr lang="ru-RU" dirty="0" smtClean="0"/>
                    </a:p>
                  </a:txBody>
                  <a:tcPr/>
                </a:tc>
              </a:tr>
              <a:tr h="719453">
                <a:tc>
                  <a:txBody>
                    <a:bodyPr/>
                    <a:lstStyle/>
                    <a:p>
                      <a:r>
                        <a:rPr lang="ru-RU" dirty="0" smtClean="0"/>
                        <a:t>Декреты о рабоче-крестьянской </a:t>
                      </a:r>
                    </a:p>
                    <a:p>
                      <a:r>
                        <a:rPr lang="ru-RU" dirty="0" smtClean="0"/>
                        <a:t>милиции и Красной армии</a:t>
                      </a:r>
                      <a:endParaRPr lang="ru-RU" dirty="0"/>
                    </a:p>
                  </a:txBody>
                  <a:tcPr/>
                </a:tc>
              </a:tr>
              <a:tr h="719453">
                <a:tc>
                  <a:txBody>
                    <a:bodyPr/>
                    <a:lstStyle/>
                    <a:p>
                      <a:r>
                        <a:rPr lang="ru-RU" dirty="0" smtClean="0"/>
                        <a:t>Декрет о учреждении народного суда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88640"/>
            <a:ext cx="67817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Задание. Составьте схему  государственного устройства Советской</a:t>
            </a:r>
          </a:p>
          <a:p>
            <a:r>
              <a:rPr lang="ru-RU" dirty="0" smtClean="0"/>
              <a:t>России.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187624" y="836712"/>
            <a:ext cx="6992299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Российская Социалистическая Федеративная Советская Республика 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63888" y="1412776"/>
            <a:ext cx="1626471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Съезд Советов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2060848"/>
            <a:ext cx="825867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ВЦИК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948264" y="1988840"/>
            <a:ext cx="659155" cy="369332"/>
          </a:xfrm>
          <a:prstGeom prst="rect">
            <a:avLst/>
          </a:prstGeom>
          <a:solidFill>
            <a:srgbClr val="FFCC66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СНК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2420888"/>
            <a:ext cx="27106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Высшая законодательная </a:t>
            </a:r>
          </a:p>
          <a:p>
            <a:r>
              <a:rPr lang="ru-RU" dirty="0" smtClean="0"/>
              <a:t>власть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940152" y="2492896"/>
            <a:ext cx="26214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Высшая исполнительная</a:t>
            </a:r>
          </a:p>
          <a:p>
            <a:r>
              <a:rPr lang="ru-RU" dirty="0" smtClean="0"/>
              <a:t> власть</a:t>
            </a:r>
          </a:p>
          <a:p>
            <a:r>
              <a:rPr lang="ru-RU" dirty="0" smtClean="0"/>
              <a:t>Центральные органы </a:t>
            </a:r>
          </a:p>
          <a:p>
            <a:r>
              <a:rPr lang="ru-RU" dirty="0" smtClean="0"/>
              <a:t> исполнительной власти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331640" y="4077072"/>
            <a:ext cx="14005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Управление </a:t>
            </a:r>
          </a:p>
          <a:p>
            <a:r>
              <a:rPr lang="ru-RU" dirty="0" smtClean="0"/>
              <a:t>экономикой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1043608" y="3212976"/>
            <a:ext cx="2308452" cy="646331"/>
          </a:xfrm>
          <a:prstGeom prst="rect">
            <a:avLst/>
          </a:prstGeom>
          <a:solidFill>
            <a:srgbClr val="FFCC66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Высший Совет </a:t>
            </a:r>
          </a:p>
          <a:p>
            <a:r>
              <a:rPr lang="ru-RU" dirty="0" smtClean="0"/>
              <a:t>Народного  хозяйства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940152" y="3717032"/>
            <a:ext cx="3203848" cy="1477328"/>
          </a:xfrm>
          <a:prstGeom prst="rect">
            <a:avLst/>
          </a:prstGeom>
          <a:solidFill>
            <a:srgbClr val="FFCC66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Народные комиссариаты</a:t>
            </a:r>
          </a:p>
          <a:p>
            <a:r>
              <a:rPr lang="ru-RU" dirty="0" smtClean="0"/>
              <a:t>По делам:</a:t>
            </a:r>
          </a:p>
          <a:p>
            <a:r>
              <a:rPr lang="ru-RU" dirty="0" smtClean="0"/>
              <a:t>внутренним</a:t>
            </a:r>
            <a:r>
              <a:rPr lang="en-US" dirty="0" smtClean="0"/>
              <a:t>,</a:t>
            </a:r>
            <a:r>
              <a:rPr lang="ru-RU" dirty="0" smtClean="0"/>
              <a:t>земледелия</a:t>
            </a:r>
            <a:r>
              <a:rPr lang="en-US" dirty="0" smtClean="0"/>
              <a:t>,</a:t>
            </a:r>
            <a:r>
              <a:rPr lang="ru-RU" dirty="0" smtClean="0"/>
              <a:t>труда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</a:p>
          <a:p>
            <a:r>
              <a:rPr lang="ru-RU" dirty="0" smtClean="0"/>
              <a:t>военным</a:t>
            </a:r>
            <a:r>
              <a:rPr lang="en-US" dirty="0" smtClean="0"/>
              <a:t>,</a:t>
            </a:r>
            <a:r>
              <a:rPr lang="ru-RU" dirty="0" smtClean="0"/>
              <a:t>торговли</a:t>
            </a:r>
            <a:r>
              <a:rPr lang="en-US" dirty="0" smtClean="0"/>
              <a:t>,</a:t>
            </a:r>
            <a:r>
              <a:rPr lang="ru-RU" dirty="0" smtClean="0"/>
              <a:t>народного </a:t>
            </a:r>
          </a:p>
          <a:p>
            <a:r>
              <a:rPr lang="ru-RU" dirty="0" smtClean="0"/>
              <a:t>просвещения и т.д.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3563888" y="4437112"/>
            <a:ext cx="1944216" cy="1200329"/>
          </a:xfrm>
          <a:prstGeom prst="rect">
            <a:avLst/>
          </a:prstGeom>
          <a:solidFill>
            <a:srgbClr val="FFCC66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Всероссийская </a:t>
            </a:r>
            <a:r>
              <a:rPr lang="ru-RU" dirty="0" err="1" smtClean="0"/>
              <a:t>черезвычайная</a:t>
            </a:r>
            <a:r>
              <a:rPr lang="ru-RU" dirty="0" smtClean="0"/>
              <a:t> комиссия(</a:t>
            </a:r>
            <a:r>
              <a:rPr lang="ru-RU" dirty="0" smtClean="0">
                <a:solidFill>
                  <a:srgbClr val="FF0000"/>
                </a:solidFill>
              </a:rPr>
              <a:t>функции?)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71600" y="5517232"/>
            <a:ext cx="864096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Народный суд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7" grpId="0" animBg="1"/>
      <p:bldP spid="8" grpId="0"/>
      <p:bldP spid="9" grpId="0"/>
      <p:bldP spid="20" grpId="0"/>
      <p:bldP spid="23" grpId="0" animBg="1"/>
      <p:bldP spid="24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Задание. Дайте характеристику</a:t>
            </a:r>
            <a:b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Конституции РСФСР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Инструкция.</a:t>
            </a:r>
          </a:p>
          <a:p>
            <a:r>
              <a:rPr lang="ru-RU" dirty="0" smtClean="0"/>
              <a:t>1. Дата принятия. </a:t>
            </a:r>
          </a:p>
          <a:p>
            <a:r>
              <a:rPr lang="ru-RU" dirty="0" smtClean="0"/>
              <a:t>2. Основные положения</a:t>
            </a:r>
          </a:p>
          <a:p>
            <a:r>
              <a:rPr lang="ru-RU" dirty="0" smtClean="0"/>
              <a:t>3.Насколько положения данной  конституции способствовали стабилизации общественной жизни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10 июля на  </a:t>
            </a:r>
            <a:r>
              <a:rPr lang="en-US" dirty="0" smtClean="0"/>
              <a:t>V</a:t>
            </a:r>
            <a:r>
              <a:rPr lang="ru-RU" dirty="0" smtClean="0"/>
              <a:t>съезде Советов</a:t>
            </a:r>
          </a:p>
          <a:p>
            <a:r>
              <a:rPr lang="ru-RU" dirty="0" smtClean="0"/>
              <a:t>2.Подчеркивала пролетарский характер Советского государства</a:t>
            </a:r>
          </a:p>
          <a:p>
            <a:r>
              <a:rPr lang="ru-RU" dirty="0" smtClean="0"/>
              <a:t>Определяла основные права и обязанности советских граждан</a:t>
            </a:r>
          </a:p>
          <a:p>
            <a:r>
              <a:rPr lang="ru-RU" dirty="0" smtClean="0"/>
              <a:t>3.Выборы  не всеобщие не тайные и не равные</a:t>
            </a:r>
          </a:p>
          <a:p>
            <a:r>
              <a:rPr lang="ru-RU" dirty="0" smtClean="0"/>
              <a:t>Несколько социальных групп были лишены избирательных прав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76056" y="476672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Выводы по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этапу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9424" y="1124744"/>
            <a:ext cx="51845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Лидерам партии большевиков в короткое время удалось реализовать многие свои </a:t>
            </a:r>
          </a:p>
          <a:p>
            <a:r>
              <a:rPr lang="ru-RU" sz="20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лозунги и сформировать основы новой государственности</a:t>
            </a:r>
            <a:r>
              <a:rPr lang="en-US" sz="20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НО в этом </a:t>
            </a:r>
          </a:p>
          <a:p>
            <a:r>
              <a:rPr lang="ru-RU" sz="20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государстве  у руля стояла практически одна партия</a:t>
            </a:r>
            <a:r>
              <a:rPr lang="en-US" sz="20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 и ущемлялись права нескольких социальных групп</a:t>
            </a:r>
            <a:endParaRPr lang="ru-RU" sz="2000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288b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79512" y="0"/>
            <a:ext cx="3384376" cy="4605405"/>
          </a:xfrm>
          <a:prstGeom prst="roundRect">
            <a:avLst/>
          </a:prstGeom>
          <a:effectLst>
            <a:softEdge rad="63500"/>
          </a:effectLst>
        </p:spPr>
      </p:pic>
      <p:pic>
        <p:nvPicPr>
          <p:cNvPr id="5" name="Рисунок 4" descr="revolyucionnye_soldaty1917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3915792"/>
            <a:ext cx="4686703" cy="2942208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467545" y="501317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ru-RU" sz="240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Это могло стать еще одной причиной Гражданской войны</a:t>
            </a:r>
            <a:endParaRPr lang="ru-RU" sz="2400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1431</TotalTime>
  <Words>960</Words>
  <Application>Microsoft Office PowerPoint</Application>
  <PresentationFormat>Экран (4:3)</PresentationFormat>
  <Paragraphs>142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Октябрьская революция и  ее  последствия</vt:lpstr>
      <vt:lpstr>Слайд 2</vt:lpstr>
      <vt:lpstr>Октябрьская революция события:</vt:lpstr>
      <vt:lpstr>Реакция на революцию общества</vt:lpstr>
      <vt:lpstr>Слайд 5</vt:lpstr>
      <vt:lpstr>Формирование новой государственности</vt:lpstr>
      <vt:lpstr>Слайд 7</vt:lpstr>
      <vt:lpstr>Задание. Дайте характеристику Конституции РСФСР</vt:lpstr>
      <vt:lpstr>Слайд 9</vt:lpstr>
      <vt:lpstr>3 этап.  Формирование однопартийной диктатуры</vt:lpstr>
      <vt:lpstr>Учредительное собрание </vt:lpstr>
      <vt:lpstr>Слайд 12</vt:lpstr>
      <vt:lpstr>Слайд 13</vt:lpstr>
      <vt:lpstr>Слайд 14</vt:lpstr>
      <vt:lpstr>Слайд 15</vt:lpstr>
      <vt:lpstr>Слайд 16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Октябрьская революция и  ее  последствия</dc:title>
  <dc:creator>lmsab</dc:creator>
  <cp:lastModifiedBy>Tata</cp:lastModifiedBy>
  <cp:revision>63</cp:revision>
  <dcterms:created xsi:type="dcterms:W3CDTF">2011-12-30T23:21:31Z</dcterms:created>
  <dcterms:modified xsi:type="dcterms:W3CDTF">2014-03-15T15:33:19Z</dcterms:modified>
</cp:coreProperties>
</file>