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76" r:id="rId12"/>
    <p:sldId id="266" r:id="rId13"/>
    <p:sldId id="27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E5D4F-A952-4EDF-942B-C0B7477503E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42C8-ACBB-4510-BE49-6B3B91F617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00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942C8-ACBB-4510-BE49-6B3B91F617C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7772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942C8-ACBB-4510-BE49-6B3B91F617C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435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942C8-ACBB-4510-BE49-6B3B91F617C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5681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80FA00-51E1-4ED7-BB50-FFB79F2C3CCA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F98AAC-1583-439B-9DBD-30DF577AD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ДЕЯТЕЛЬНОСТЬ ЧЕЛОВЕКА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 НЕОБЫЧНЫХ УСЛОВИЯХ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00348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9" y="476672"/>
            <a:ext cx="8496944" cy="617389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04158" y="2258715"/>
            <a:ext cx="6914700" cy="42970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                                 </a:t>
            </a:r>
            <a:endParaRPr lang="ru-RU" dirty="0"/>
          </a:p>
        </p:txBody>
      </p:sp>
      <p:pic>
        <p:nvPicPr>
          <p:cNvPr id="1028" name="Picture 4" descr="орган равновес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3604" y="548680"/>
            <a:ext cx="6396791" cy="4584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192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stacus_astac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0"/>
            <a:ext cx="4320480" cy="685799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7510568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293096"/>
            <a:ext cx="6102647" cy="35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725144"/>
            <a:ext cx="8352928" cy="971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00348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7384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i="1" dirty="0" smtClean="0">
                <a:solidFill>
                  <a:schemeClr val="accent1"/>
                </a:solidFill>
              </a:rPr>
              <a:t>1</a:t>
            </a:r>
            <a:r>
              <a:rPr lang="ru-RU" sz="3600" i="1" dirty="0" smtClean="0">
                <a:solidFill>
                  <a:schemeClr val="accent1"/>
                </a:solidFill>
              </a:rPr>
              <a:t>.Болезнь движения</a:t>
            </a:r>
            <a:r>
              <a:rPr lang="ru-RU" sz="3600" dirty="0" smtClean="0"/>
              <a:t>, </a:t>
            </a:r>
            <a:r>
              <a:rPr lang="ru-RU" sz="2400" dirty="0" smtClean="0"/>
              <a:t>т.к. нарушается работа</a:t>
            </a:r>
          </a:p>
          <a:p>
            <a:pPr marL="624078" indent="-514350">
              <a:buNone/>
            </a:pPr>
            <a:r>
              <a:rPr lang="ru-RU" sz="3200" dirty="0" smtClean="0"/>
              <a:t>  а) органа равновесия,</a:t>
            </a:r>
          </a:p>
          <a:p>
            <a:pPr marL="624078" indent="-514350">
              <a:buNone/>
            </a:pPr>
            <a:r>
              <a:rPr lang="ru-RU" sz="3200" dirty="0" smtClean="0"/>
              <a:t>  б) осязания, </a:t>
            </a:r>
          </a:p>
          <a:p>
            <a:pPr marL="624078" indent="-514350">
              <a:buNone/>
            </a:pPr>
            <a:r>
              <a:rPr lang="ru-RU" sz="3200" dirty="0" smtClean="0"/>
              <a:t>  в) мышечной чувствительности, </a:t>
            </a:r>
          </a:p>
          <a:p>
            <a:pPr marL="624078" indent="-514350">
              <a:buNone/>
            </a:pPr>
            <a:r>
              <a:rPr lang="ru-RU" sz="3200" dirty="0" smtClean="0"/>
              <a:t>  г) зрения.</a:t>
            </a:r>
          </a:p>
          <a:p>
            <a:pPr marL="624078" indent="-51435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Проблемы невесомости: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4000" i="1" dirty="0" smtClean="0">
                <a:solidFill>
                  <a:schemeClr val="accent1"/>
                </a:solidFill>
              </a:rPr>
              <a:t>2</a:t>
            </a:r>
            <a:r>
              <a:rPr lang="ru-RU" sz="3600" i="1" dirty="0" smtClean="0">
                <a:solidFill>
                  <a:schemeClr val="accent1"/>
                </a:solidFill>
              </a:rPr>
              <a:t>.Перемещение жидкостей</a:t>
            </a:r>
            <a:r>
              <a:rPr lang="ru-RU" sz="2400" dirty="0" smtClean="0"/>
              <a:t>  ведёт за собой:</a:t>
            </a:r>
          </a:p>
          <a:p>
            <a:pPr>
              <a:buNone/>
            </a:pPr>
            <a:r>
              <a:rPr lang="ru-RU" dirty="0" smtClean="0"/>
              <a:t>   а) растяжение вен головы и шеи, </a:t>
            </a:r>
          </a:p>
          <a:p>
            <a:pPr>
              <a:buNone/>
            </a:pPr>
            <a:r>
              <a:rPr lang="ru-RU" dirty="0" smtClean="0"/>
              <a:t>   б) отек лица,</a:t>
            </a:r>
          </a:p>
          <a:p>
            <a:pPr>
              <a:buNone/>
            </a:pPr>
            <a:r>
              <a:rPr lang="ru-RU" dirty="0" smtClean="0"/>
              <a:t>   в) заложенность носа , </a:t>
            </a:r>
          </a:p>
          <a:p>
            <a:pPr>
              <a:buNone/>
            </a:pPr>
            <a:r>
              <a:rPr lang="ru-RU" dirty="0" smtClean="0"/>
              <a:t>   г) «снижение» окружности голеней и объема нижних конечностей,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д</a:t>
            </a:r>
            <a:r>
              <a:rPr lang="ru-RU" dirty="0" smtClean="0"/>
              <a:t>) увеличивается частота сердечных сокращений</a:t>
            </a:r>
          </a:p>
          <a:p>
            <a:pPr>
              <a:buNone/>
            </a:pPr>
            <a:r>
              <a:rPr lang="ru-RU" dirty="0" smtClean="0"/>
              <a:t>   е) увеличивается артериальное давление,</a:t>
            </a:r>
          </a:p>
          <a:p>
            <a:pPr>
              <a:buNone/>
            </a:pPr>
            <a:r>
              <a:rPr lang="ru-RU" dirty="0" smtClean="0"/>
              <a:t>   ё) возникает вероятность сердечных аритмий.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Проблемы невесомости: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800" i="1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ru-RU" sz="2800" i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accent1"/>
                </a:solidFill>
              </a:rPr>
              <a:t>           3.Сниженная физическая активность.</a:t>
            </a:r>
            <a:endParaRPr lang="ru-RU" sz="2800" i="1" dirty="0">
              <a:solidFill>
                <a:schemeClr val="accent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Проблемы невесомости: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 smtClean="0"/>
              <a:t>уменьшение объема крови; </a:t>
            </a:r>
          </a:p>
          <a:p>
            <a:endParaRPr lang="ru-RU" sz="2800" dirty="0" smtClean="0"/>
          </a:p>
          <a:p>
            <a:r>
              <a:rPr lang="ru-RU" sz="2800" dirty="0" smtClean="0"/>
              <a:t>снижение максимального сердечного выброса; 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 уменьшение количества эритроцитов; 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 снижение мышечной силы,  работоспособности; 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 потеря кальция и фосфата из костей, а также уменьшение костной массы. 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Адаптация к невесомости: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sz="4000" dirty="0" smtClean="0"/>
          </a:p>
          <a:p>
            <a:r>
              <a:rPr lang="ru-RU" sz="4000" dirty="0" smtClean="0"/>
              <a:t>не могут ходить,</a:t>
            </a:r>
          </a:p>
          <a:p>
            <a:pPr>
              <a:buNone/>
            </a:pPr>
            <a:endParaRPr lang="ru-RU" sz="4000" dirty="0" smtClean="0"/>
          </a:p>
          <a:p>
            <a:r>
              <a:rPr lang="ru-RU" sz="4000" dirty="0" smtClean="0"/>
              <a:t>склонны к обморокам при вставании,</a:t>
            </a:r>
          </a:p>
          <a:p>
            <a:pPr>
              <a:buNone/>
            </a:pPr>
            <a:r>
              <a:rPr lang="ru-RU" sz="4000" dirty="0" smtClean="0"/>
              <a:t> </a:t>
            </a:r>
          </a:p>
          <a:p>
            <a:r>
              <a:rPr lang="ru-RU" sz="4000" dirty="0" smtClean="0"/>
              <a:t> снижена работоспособность.</a:t>
            </a:r>
          </a:p>
          <a:p>
            <a:endParaRPr lang="ru-RU" sz="4000" dirty="0" smtClean="0"/>
          </a:p>
          <a:p>
            <a:pPr>
              <a:buNone/>
            </a:pP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Трудности  при возвращении на  </a:t>
            </a:r>
            <a:br>
              <a:rPr lang="ru-RU" dirty="0" smtClean="0"/>
            </a:br>
            <a:r>
              <a:rPr lang="ru-RU" dirty="0" smtClean="0"/>
              <a:t>                            Землю: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изучает адаптацию современного человека</a:t>
            </a:r>
          </a:p>
          <a:p>
            <a:r>
              <a:rPr lang="ru-RU" dirty="0" smtClean="0"/>
              <a:t>к различным природным факторам среды (условиям Крайнего Севера, безводным пустыням и высокогорным районам), </a:t>
            </a:r>
          </a:p>
          <a:p>
            <a:r>
              <a:rPr lang="ru-RU" dirty="0" smtClean="0"/>
              <a:t>к необычным факторам среды (ускорению, невесомости, шуму, вибрации, укачиванию, магнитному полю, ионизирующей радиации).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Экологическая физиология</a:t>
            </a:r>
            <a:endParaRPr lang="ru-RU" dirty="0"/>
          </a:p>
        </p:txBody>
      </p:sp>
      <p:pic>
        <p:nvPicPr>
          <p:cNvPr id="4" name="Рисунок 3" descr="2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88224" y="4797152"/>
            <a:ext cx="1905000" cy="1428750"/>
          </a:xfrm>
          <a:prstGeom prst="rect">
            <a:avLst/>
          </a:prstGeom>
        </p:spPr>
      </p:pic>
      <p:pic>
        <p:nvPicPr>
          <p:cNvPr id="5" name="Рисунок 4" descr="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1560" y="4869160"/>
            <a:ext cx="2085975" cy="1428750"/>
          </a:xfrm>
          <a:prstGeom prst="rect">
            <a:avLst/>
          </a:prstGeom>
        </p:spPr>
      </p:pic>
      <p:pic>
        <p:nvPicPr>
          <p:cNvPr id="6" name="Рисунок 5" descr="6dc5929662e870eb353fbe3eaa28436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635896" y="4941168"/>
            <a:ext cx="1995569" cy="1484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отбор претендентов,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специальная подготовка экипажей,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контроль за состоянием их здоровья,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комплекс профилактических мероприятий:</a:t>
            </a:r>
          </a:p>
          <a:p>
            <a:pPr>
              <a:buNone/>
            </a:pPr>
            <a:r>
              <a:rPr lang="ru-RU" dirty="0" smtClean="0"/>
              <a:t>    а) оборудование летательных аппаратов, </a:t>
            </a:r>
          </a:p>
          <a:p>
            <a:pPr>
              <a:buNone/>
            </a:pPr>
            <a:r>
              <a:rPr lang="ru-RU" dirty="0" smtClean="0"/>
              <a:t>    б) определение режима труда и отдыха космонавтов,</a:t>
            </a:r>
          </a:p>
          <a:p>
            <a:pPr>
              <a:buNone/>
            </a:pPr>
            <a:r>
              <a:rPr lang="ru-RU" dirty="0" smtClean="0"/>
              <a:t>    в)</a:t>
            </a:r>
            <a:r>
              <a:rPr lang="ru-RU" i="1" dirty="0" smtClean="0"/>
              <a:t> </a:t>
            </a:r>
            <a:r>
              <a:rPr lang="ru-RU" dirty="0" smtClean="0"/>
              <a:t>повышенное введение в организм соли и воды.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Преодоление  трудностей: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1"/>
                </a:solidFill>
              </a:rPr>
              <a:t/>
            </a:r>
            <a:br>
              <a:rPr lang="ru-RU" i="1" dirty="0" smtClean="0">
                <a:solidFill>
                  <a:schemeClr val="accent1"/>
                </a:solidFill>
              </a:rPr>
            </a:br>
            <a:r>
              <a:rPr lang="ru-RU" i="1" dirty="0" smtClean="0">
                <a:solidFill>
                  <a:schemeClr val="accent1"/>
                </a:solidFill>
              </a:rPr>
              <a:t/>
            </a:r>
            <a:br>
              <a:rPr lang="ru-RU" i="1" dirty="0" smtClean="0">
                <a:solidFill>
                  <a:schemeClr val="accent1"/>
                </a:solidFill>
              </a:rPr>
            </a:br>
            <a:r>
              <a:rPr lang="ru-RU" i="1" dirty="0" smtClean="0">
                <a:solidFill>
                  <a:schemeClr val="accent1"/>
                </a:solidFill>
              </a:rPr>
              <a:t/>
            </a:r>
            <a:br>
              <a:rPr lang="ru-RU" i="1" dirty="0" smtClean="0">
                <a:solidFill>
                  <a:schemeClr val="accent1"/>
                </a:solidFill>
              </a:rPr>
            </a:br>
            <a:r>
              <a:rPr lang="ru-RU" i="1" dirty="0" smtClean="0">
                <a:solidFill>
                  <a:schemeClr val="accent1"/>
                </a:solidFill>
              </a:rPr>
              <a:t/>
            </a:r>
            <a:br>
              <a:rPr lang="ru-RU" i="1" dirty="0" smtClean="0">
                <a:solidFill>
                  <a:schemeClr val="accent1"/>
                </a:solidFill>
              </a:rPr>
            </a:br>
            <a:r>
              <a:rPr lang="ru-RU" i="1" dirty="0" smtClean="0">
                <a:solidFill>
                  <a:schemeClr val="accent1"/>
                </a:solidFill>
              </a:rPr>
              <a:t/>
            </a:r>
            <a:br>
              <a:rPr lang="ru-RU" i="1" dirty="0" smtClean="0">
                <a:solidFill>
                  <a:schemeClr val="accent1"/>
                </a:solidFill>
              </a:rPr>
            </a:br>
            <a:r>
              <a:rPr lang="ru-RU" i="1" dirty="0" smtClean="0">
                <a:solidFill>
                  <a:schemeClr val="accent1"/>
                </a:solidFill>
              </a:rPr>
              <a:t>          </a:t>
            </a:r>
            <a:br>
              <a:rPr lang="ru-RU" i="1" dirty="0" smtClean="0">
                <a:solidFill>
                  <a:schemeClr val="accent1"/>
                </a:solidFill>
              </a:rPr>
            </a:br>
            <a:r>
              <a:rPr lang="ru-RU" i="1" smtClean="0">
                <a:solidFill>
                  <a:schemeClr val="accent1"/>
                </a:solidFill>
              </a:rPr>
              <a:t>    </a:t>
            </a:r>
            <a:r>
              <a:rPr lang="ru-RU" sz="6000" i="1" smtClean="0">
                <a:solidFill>
                  <a:schemeClr val="accent1"/>
                </a:solidFill>
              </a:rPr>
              <a:t>Спасибо </a:t>
            </a:r>
            <a:r>
              <a:rPr lang="ru-RU" sz="6000" i="1" dirty="0" smtClean="0">
                <a:solidFill>
                  <a:schemeClr val="accent1"/>
                </a:solidFill>
              </a:rPr>
              <a:t>за внимание !</a:t>
            </a:r>
            <a:endParaRPr lang="ru-RU" sz="60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это приспособление человека к новым производственным (трудовым) и бытовым условиям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  Адаптация -</a:t>
            </a:r>
            <a:endParaRPr lang="ru-RU" dirty="0"/>
          </a:p>
        </p:txBody>
      </p:sp>
      <p:pic>
        <p:nvPicPr>
          <p:cNvPr id="4" name="Рисунок 3" descr="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852937"/>
            <a:ext cx="2592288" cy="1728192"/>
          </a:xfrm>
          <a:prstGeom prst="rect">
            <a:avLst/>
          </a:prstGeom>
        </p:spPr>
      </p:pic>
      <p:pic>
        <p:nvPicPr>
          <p:cNvPr id="5" name="Рисунок 4" descr="0026-052-SHakhtjor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40152" y="2708920"/>
            <a:ext cx="2808312" cy="1874370"/>
          </a:xfrm>
          <a:prstGeom prst="rect">
            <a:avLst/>
          </a:prstGeom>
        </p:spPr>
      </p:pic>
      <p:pic>
        <p:nvPicPr>
          <p:cNvPr id="8" name="Рисунок 7" descr="image001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131841" y="4581128"/>
            <a:ext cx="2736304" cy="19168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dirty="0" smtClean="0"/>
              <a:t>поддерживает постоянство внутренней среды организма, </a:t>
            </a:r>
          </a:p>
          <a:p>
            <a:r>
              <a:rPr lang="ru-RU" dirty="0" smtClean="0"/>
              <a:t>обеспечивает работоспособность, </a:t>
            </a:r>
          </a:p>
          <a:p>
            <a:r>
              <a:rPr lang="ru-RU" b="1" dirty="0" smtClean="0"/>
              <a:t>максимальную продолжительность жизни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  Адаптация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38164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   Адаптация человека </a:t>
            </a:r>
            <a:br>
              <a:rPr lang="ru-RU" dirty="0" smtClean="0"/>
            </a:br>
            <a:r>
              <a:rPr lang="ru-RU" dirty="0" smtClean="0"/>
              <a:t>к условиям среды происходит      </a:t>
            </a:r>
            <a:br>
              <a:rPr lang="ru-RU" dirty="0" smtClean="0"/>
            </a:br>
            <a:r>
              <a:rPr lang="ru-RU" dirty="0" smtClean="0"/>
              <a:t>            в течение жизни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частный случай адаптации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Акклиматизация 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это приспособление организма к природным, климатическим условиям среды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mtClean="0"/>
              <a:t>             Акклиматизация</a:t>
            </a:r>
            <a:endParaRPr lang="ru-RU" dirty="0"/>
          </a:p>
        </p:txBody>
      </p:sp>
      <p:pic>
        <p:nvPicPr>
          <p:cNvPr id="4" name="Рисунок 3" descr="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143250" y="2819400"/>
            <a:ext cx="2857500" cy="1219200"/>
          </a:xfrm>
          <a:prstGeom prst="rect">
            <a:avLst/>
          </a:prstGeom>
        </p:spPr>
      </p:pic>
      <p:pic>
        <p:nvPicPr>
          <p:cNvPr id="5" name="Рисунок 4" descr="1i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11560" y="3789040"/>
            <a:ext cx="1685925" cy="1428750"/>
          </a:xfrm>
          <a:prstGeom prst="rect">
            <a:avLst/>
          </a:prstGeom>
        </p:spPr>
      </p:pic>
      <p:pic>
        <p:nvPicPr>
          <p:cNvPr id="6" name="Рисунок 5" descr="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876256" y="3717032"/>
            <a:ext cx="1905000" cy="1428750"/>
          </a:xfrm>
          <a:prstGeom prst="rect">
            <a:avLst/>
          </a:prstGeom>
        </p:spPr>
      </p:pic>
      <p:pic>
        <p:nvPicPr>
          <p:cNvPr id="7" name="Рисунок 6" descr="3i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3707904" y="4653136"/>
            <a:ext cx="1685925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    участвуют все системы организма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      Адаптация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6dc5929662e870eb353fbe3eaa28436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530523" y="1481138"/>
            <a:ext cx="6082954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       Невесомость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2398</TotalTime>
  <Words>330</Words>
  <Application>Microsoft Office PowerPoint</Application>
  <PresentationFormat>Экран (4:3)</PresentationFormat>
  <Paragraphs>77</Paragraphs>
  <Slides>21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Открытая</vt:lpstr>
      <vt:lpstr>ДЕЯТЕЛЬНОСТЬ ЧЕЛОВЕКА В НЕОБЫЧНЫХ УСЛОВИЯХ</vt:lpstr>
      <vt:lpstr>Экологическая физиология</vt:lpstr>
      <vt:lpstr>               Адаптация -</vt:lpstr>
      <vt:lpstr>               Адаптация</vt:lpstr>
      <vt:lpstr>         Адаптация человека  к условиям среды происходит                   в течение жизни</vt:lpstr>
      <vt:lpstr>             Акклиматизация -</vt:lpstr>
      <vt:lpstr>             Акклиматизация</vt:lpstr>
      <vt:lpstr>                   Адаптация</vt:lpstr>
      <vt:lpstr>                    Невесомость</vt:lpstr>
      <vt:lpstr>Слайд 10</vt:lpstr>
      <vt:lpstr>                                                      </vt:lpstr>
      <vt:lpstr>Слайд 12</vt:lpstr>
      <vt:lpstr>Слайд 13</vt:lpstr>
      <vt:lpstr>Слайд 14</vt:lpstr>
      <vt:lpstr>         Проблемы невесомости:</vt:lpstr>
      <vt:lpstr>       Проблемы невесомости:</vt:lpstr>
      <vt:lpstr>          Проблемы невесомости:</vt:lpstr>
      <vt:lpstr>        Адаптация к невесомости:</vt:lpstr>
      <vt:lpstr>Трудности  при возвращении на                               Землю:</vt:lpstr>
      <vt:lpstr>      Преодоление  трудностей:</vt:lpstr>
      <vt:lpstr>                    Спасибо за внимание 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ЧЕЛОВЕКА В НЕОБЫЧНЫХ УСЛОВИЯХ</dc:title>
  <dc:creator>galina</dc:creator>
  <cp:lastModifiedBy>Tata</cp:lastModifiedBy>
  <cp:revision>82</cp:revision>
  <dcterms:created xsi:type="dcterms:W3CDTF">2013-05-10T06:42:54Z</dcterms:created>
  <dcterms:modified xsi:type="dcterms:W3CDTF">2014-03-13T20:04:13Z</dcterms:modified>
</cp:coreProperties>
</file>