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8" r:id="rId2"/>
    <p:sldId id="259" r:id="rId3"/>
    <p:sldId id="263" r:id="rId4"/>
    <p:sldId id="275" r:id="rId5"/>
    <p:sldId id="276" r:id="rId6"/>
    <p:sldId id="264" r:id="rId7"/>
    <p:sldId id="277" r:id="rId8"/>
    <p:sldId id="271" r:id="rId9"/>
    <p:sldId id="272" r:id="rId10"/>
    <p:sldId id="273" r:id="rId11"/>
    <p:sldId id="274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FF66"/>
    <a:srgbClr val="FFFFCC"/>
    <a:srgbClr val="FF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Click to edit Master text styles</a:t>
            </a:r>
          </a:p>
          <a:p>
            <a:pPr lvl="1"/>
            <a:r>
              <a:rPr lang="ru-RU" noProof="0" smtClean="0"/>
              <a:t>Second level</a:t>
            </a:r>
          </a:p>
          <a:p>
            <a:pPr lvl="2"/>
            <a:r>
              <a:rPr lang="ru-RU" noProof="0" smtClean="0"/>
              <a:t>Third level</a:t>
            </a:r>
          </a:p>
          <a:p>
            <a:pPr lvl="3"/>
            <a:r>
              <a:rPr lang="ru-RU" noProof="0" smtClean="0"/>
              <a:t>Fourth level</a:t>
            </a:r>
          </a:p>
          <a:p>
            <a:pPr lvl="4"/>
            <a:r>
              <a:rPr lang="ru-RU" noProof="0" smtClean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10EF842-5471-4B54-BC09-BF91AEB204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0" y="3429000"/>
            <a:ext cx="5940425" cy="13684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950" y="3240088"/>
            <a:ext cx="6048375" cy="1109662"/>
          </a:xfrm>
        </p:spPr>
        <p:txBody>
          <a:bodyPr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950" y="4100513"/>
            <a:ext cx="6048375" cy="696912"/>
          </a:xfrm>
        </p:spPr>
        <p:txBody>
          <a:bodyPr/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10388" y="1557338"/>
            <a:ext cx="1909762" cy="48942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76338" y="1557338"/>
            <a:ext cx="5581650" cy="48942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Заголовок, 2 маленьких объекта и 1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8888" y="1557338"/>
            <a:ext cx="6553200" cy="508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176338" y="2133600"/>
            <a:ext cx="3744912" cy="2082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1176338" y="4368800"/>
            <a:ext cx="3744912" cy="2082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half" idx="3"/>
          </p:nvPr>
        </p:nvSpPr>
        <p:spPr>
          <a:xfrm>
            <a:off x="5073650" y="2133600"/>
            <a:ext cx="3746500" cy="4318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76338" y="2133600"/>
            <a:ext cx="3744912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73650" y="2133600"/>
            <a:ext cx="3746500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1557338"/>
            <a:ext cx="65532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8"/>
          <p:cNvSpPr>
            <a:spLocks noChangeArrowheads="1"/>
          </p:cNvSpPr>
          <p:nvPr/>
        </p:nvSpPr>
        <p:spPr bwMode="auto">
          <a:xfrm>
            <a:off x="0" y="5516563"/>
            <a:ext cx="9144000" cy="1341437"/>
          </a:xfrm>
          <a:prstGeom prst="rect">
            <a:avLst/>
          </a:prstGeom>
          <a:gradFill rotWithShape="1">
            <a:gsLst>
              <a:gs pos="0">
                <a:srgbClr val="765E2F">
                  <a:alpha val="0"/>
                </a:srgbClr>
              </a:gs>
              <a:gs pos="100000">
                <a:schemeClr val="fol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uk-UA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6338" y="2133600"/>
            <a:ext cx="7643812" cy="431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7" Type="http://schemas.openxmlformats.org/officeDocument/2006/relationships/image" Target="../media/image13.gif"/><Relationship Id="rId2" Type="http://schemas.openxmlformats.org/officeDocument/2006/relationships/slide" Target="slide11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9.xml"/><Relationship Id="rId5" Type="http://schemas.openxmlformats.org/officeDocument/2006/relationships/image" Target="../media/image12.gif"/><Relationship Id="rId4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Играем и права мы изучаем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Журавлёва М.Ф.</a:t>
            </a:r>
          </a:p>
        </p:txBody>
      </p:sp>
      <p:sp>
        <p:nvSpPr>
          <p:cNvPr id="148484" name="AutoShape 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724525" y="5589588"/>
            <a:ext cx="2879725" cy="647700"/>
          </a:xfrm>
          <a:prstGeom prst="homePlate">
            <a:avLst>
              <a:gd name="adj" fmla="val 111152"/>
            </a:avLst>
          </a:prstGeom>
          <a:solidFill>
            <a:srgbClr val="FFFF66"/>
          </a:solidFill>
          <a:ln w="9525">
            <a:solidFill>
              <a:srgbClr val="FF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/>
              <a:t>Дальше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1196975"/>
            <a:ext cx="6553200" cy="508000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chemeClr val="bg2"/>
                </a:solidFill>
              </a:rPr>
              <a:t>Оцени себя сам</a:t>
            </a:r>
          </a:p>
        </p:txBody>
      </p:sp>
      <p:pic>
        <p:nvPicPr>
          <p:cNvPr id="12291" name="Picture 4" descr="130"/>
          <p:cNvPicPr>
            <a:picLocks noChangeAspect="1" noChangeArrowheads="1" noCrop="1"/>
          </p:cNvPicPr>
          <p:nvPr>
            <p:ph sz="half" idx="3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779838" y="2060575"/>
            <a:ext cx="1584325" cy="1584325"/>
          </a:xfrm>
          <a:noFill/>
        </p:spPr>
      </p:pic>
      <p:sp>
        <p:nvSpPr>
          <p:cNvPr id="12292" name="AutoShape 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3" name="Rectangle 9"/>
          <p:cNvSpPr>
            <a:spLocks noChangeArrowheads="1"/>
          </p:cNvSpPr>
          <p:nvPr/>
        </p:nvSpPr>
        <p:spPr bwMode="auto">
          <a:xfrm>
            <a:off x="1619250" y="4221163"/>
            <a:ext cx="65532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200" b="1">
                <a:solidFill>
                  <a:srgbClr val="FF3399"/>
                </a:solidFill>
              </a:rPr>
              <a:t>Хорошо!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1557338"/>
            <a:ext cx="6553200" cy="508000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chemeClr val="tx2"/>
                </a:solidFill>
              </a:rPr>
              <a:t>Оцени себя сам</a:t>
            </a:r>
          </a:p>
        </p:txBody>
      </p:sp>
      <p:pic>
        <p:nvPicPr>
          <p:cNvPr id="13315" name="Picture 3" descr="195"/>
          <p:cNvPicPr>
            <a:picLocks noChangeAspect="1" noChangeArrowheads="1" noCrop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924300" y="2708275"/>
            <a:ext cx="1200150" cy="1223963"/>
          </a:xfrm>
          <a:noFill/>
        </p:spPr>
      </p:pic>
      <p:sp>
        <p:nvSpPr>
          <p:cNvPr id="13316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17" name="Rectangle 9"/>
          <p:cNvSpPr>
            <a:spLocks noChangeArrowheads="1"/>
          </p:cNvSpPr>
          <p:nvPr/>
        </p:nvSpPr>
        <p:spPr bwMode="auto">
          <a:xfrm>
            <a:off x="1035050" y="4330700"/>
            <a:ext cx="7056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200" b="1">
                <a:solidFill>
                  <a:schemeClr val="bg2"/>
                </a:solidFill>
              </a:rPr>
              <a:t>Надо внимательнее читать сказки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0" y="620713"/>
            <a:ext cx="4392613" cy="2336800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chemeClr val="tx1"/>
                </a:solidFill>
              </a:rPr>
              <a:t>Какое право нарушено у героини сказки?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000" y="5168900"/>
            <a:ext cx="5256213" cy="1068388"/>
          </a:xfrm>
          <a:solidFill>
            <a:srgbClr val="FFFF00"/>
          </a:solidFill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ru-RU" sz="2400" b="1" kern="1200" dirty="0" smtClean="0">
                <a:solidFill>
                  <a:srgbClr val="4D4D4D"/>
                </a:solidFill>
              </a:rPr>
              <a:t>Нарушено право на неприкосновенность жилища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ru-RU" b="1" baseline="30000" dirty="0" smtClean="0">
              <a:latin typeface="+mj-lt"/>
              <a:ea typeface="+mj-ea"/>
              <a:cs typeface="Arial" pitchFamily="34" charset="0"/>
            </a:endParaRPr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150813" y="3859213"/>
            <a:ext cx="5256212" cy="11525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sz="2400" b="1"/>
              <a:t>Нарушено право на жизнь, отдых и досуг.</a:t>
            </a:r>
          </a:p>
        </p:txBody>
      </p:sp>
      <p:pic>
        <p:nvPicPr>
          <p:cNvPr id="149509" name="Picture 5" descr="j034580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659563" y="3573463"/>
            <a:ext cx="1041400" cy="85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9510" name="AutoShape 6"/>
          <p:cNvSpPr>
            <a:spLocks noChangeArrowheads="1"/>
          </p:cNvSpPr>
          <p:nvPr/>
        </p:nvSpPr>
        <p:spPr bwMode="auto">
          <a:xfrm>
            <a:off x="2555875" y="1193800"/>
            <a:ext cx="1800225" cy="1871663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9511" name="AutoShape 7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724525" y="5589588"/>
            <a:ext cx="2879725" cy="647700"/>
          </a:xfrm>
          <a:prstGeom prst="homePlate">
            <a:avLst>
              <a:gd name="adj" fmla="val 111152"/>
            </a:avLst>
          </a:prstGeom>
          <a:solidFill>
            <a:srgbClr val="FFFF66"/>
          </a:solidFill>
          <a:ln w="9525">
            <a:solidFill>
              <a:srgbClr val="FF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/>
              <a:t>Дальше</a:t>
            </a:r>
          </a:p>
        </p:txBody>
      </p:sp>
      <p:sp>
        <p:nvSpPr>
          <p:cNvPr id="149513" name="Oval 9"/>
          <p:cNvSpPr>
            <a:spLocks noChangeArrowheads="1"/>
          </p:cNvSpPr>
          <p:nvPr/>
        </p:nvSpPr>
        <p:spPr bwMode="auto">
          <a:xfrm>
            <a:off x="6659563" y="3357563"/>
            <a:ext cx="1041400" cy="106838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4105" name="Picture 11" descr="http://e-ypok.ru/files/image/kindergarten/fly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0813" y="694152"/>
            <a:ext cx="2274888" cy="237172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95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4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508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495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507"/>
                  </p:tgtEl>
                </p:cond>
              </p:nextCondLst>
            </p:seq>
          </p:childTnLst>
        </p:cTn>
      </p:par>
    </p:tnLst>
    <p:bldLst>
      <p:bldP spid="149510" grpId="0" animBg="1"/>
      <p:bldP spid="149511" grpId="0" animBg="1"/>
      <p:bldP spid="1495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3509963"/>
            <a:ext cx="5616575" cy="865187"/>
          </a:xfrm>
          <a:solidFill>
            <a:srgbClr val="FFFF00"/>
          </a:solidFill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b="1" smtClean="0"/>
              <a:t>В этой сказке происходит похищение героя.</a:t>
            </a:r>
          </a:p>
        </p:txBody>
      </p:sp>
      <p:sp>
        <p:nvSpPr>
          <p:cNvPr id="153604" name="Rectangle 4"/>
          <p:cNvSpPr>
            <a:spLocks noChangeArrowheads="1"/>
          </p:cNvSpPr>
          <p:nvPr/>
        </p:nvSpPr>
        <p:spPr bwMode="auto">
          <a:xfrm>
            <a:off x="107950" y="4832350"/>
            <a:ext cx="5616575" cy="10810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sz="2800" b="1"/>
              <a:t>В этой сказке эксплуатируют труд героя.</a:t>
            </a:r>
          </a:p>
        </p:txBody>
      </p:sp>
      <p:pic>
        <p:nvPicPr>
          <p:cNvPr id="153605" name="Picture 5" descr="j034580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08850" y="3876675"/>
            <a:ext cx="10414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06" name="AutoShape 6"/>
          <p:cNvSpPr>
            <a:spLocks noChangeArrowheads="1"/>
          </p:cNvSpPr>
          <p:nvPr/>
        </p:nvSpPr>
        <p:spPr bwMode="auto">
          <a:xfrm>
            <a:off x="6804025" y="908050"/>
            <a:ext cx="1800225" cy="1871663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607" name="AutoShape 7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6091238" y="5913438"/>
            <a:ext cx="2879725" cy="647700"/>
          </a:xfrm>
          <a:prstGeom prst="homePlate">
            <a:avLst>
              <a:gd name="adj" fmla="val 111152"/>
            </a:avLst>
          </a:prstGeom>
          <a:solidFill>
            <a:srgbClr val="FFFF66"/>
          </a:solidFill>
          <a:ln w="9525">
            <a:solidFill>
              <a:srgbClr val="FF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/>
              <a:t>Дальше</a:t>
            </a:r>
          </a:p>
        </p:txBody>
      </p:sp>
      <p:sp>
        <p:nvSpPr>
          <p:cNvPr id="153608" name="Oval 8"/>
          <p:cNvSpPr>
            <a:spLocks noChangeArrowheads="1"/>
          </p:cNvSpPr>
          <p:nvPr/>
        </p:nvSpPr>
        <p:spPr bwMode="auto">
          <a:xfrm>
            <a:off x="7308850" y="3684588"/>
            <a:ext cx="1041400" cy="10350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5128" name="Picture 10" descr="http://www.bookin.org.ru/book/601990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48038" y="187325"/>
            <a:ext cx="1903412" cy="287178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36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53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60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536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603"/>
                  </p:tgtEl>
                </p:cond>
              </p:nextCondLst>
            </p:seq>
          </p:childTnLst>
        </p:cTn>
      </p:par>
    </p:tnLst>
    <p:bldLst>
      <p:bldP spid="153606" grpId="0" animBg="1"/>
      <p:bldP spid="153607" grpId="0" animBg="1"/>
      <p:bldP spid="15360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263" y="5099050"/>
            <a:ext cx="5151437" cy="1439863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chemeClr val="tx1"/>
                </a:solidFill>
              </a:rPr>
              <a:t>Какое право нарушено </a:t>
            </a:r>
            <a:br>
              <a:rPr lang="ru-RU" sz="3200" b="1" smtClean="0">
                <a:solidFill>
                  <a:schemeClr val="tx1"/>
                </a:solidFill>
              </a:rPr>
            </a:br>
            <a:r>
              <a:rPr lang="ru-RU" sz="3200" b="1" smtClean="0">
                <a:solidFill>
                  <a:schemeClr val="tx1"/>
                </a:solidFill>
              </a:rPr>
              <a:t>у героя сказки?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338" y="4103688"/>
            <a:ext cx="5256212" cy="1068387"/>
          </a:xfrm>
          <a:solidFill>
            <a:srgbClr val="FFFF00"/>
          </a:solidFill>
          <a:ln>
            <a:solidFill>
              <a:srgbClr val="FFFF00"/>
            </a:solidFill>
          </a:ln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ru-RU" sz="2400" b="1" kern="1200" dirty="0" smtClean="0">
                <a:solidFill>
                  <a:srgbClr val="4D4D4D"/>
                </a:solidFill>
              </a:rPr>
              <a:t>Нарушено право на жизнь, отдых и досуг.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ru-RU" b="1" baseline="30000" dirty="0" smtClean="0">
              <a:latin typeface="+mj-lt"/>
              <a:ea typeface="+mj-ea"/>
              <a:cs typeface="Arial" pitchFamily="34" charset="0"/>
            </a:endParaRPr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150813" y="2636838"/>
            <a:ext cx="5256212" cy="115093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sz="2400" b="1">
                <a:solidFill>
                  <a:srgbClr val="4D4D4D"/>
                </a:solidFill>
              </a:rPr>
              <a:t>Нарушено право на неприкосновенность жилища</a:t>
            </a:r>
          </a:p>
        </p:txBody>
      </p:sp>
      <p:pic>
        <p:nvPicPr>
          <p:cNvPr id="149509" name="Picture 5" descr="j034580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16688" y="4211638"/>
            <a:ext cx="1041400" cy="85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9510" name="AutoShape 6"/>
          <p:cNvSpPr>
            <a:spLocks noChangeArrowheads="1"/>
          </p:cNvSpPr>
          <p:nvPr/>
        </p:nvSpPr>
        <p:spPr bwMode="auto">
          <a:xfrm>
            <a:off x="2051050" y="11113"/>
            <a:ext cx="1800225" cy="1871662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rgbClr val="4D4D4D"/>
              </a:solidFill>
            </a:endParaRPr>
          </a:p>
        </p:txBody>
      </p:sp>
      <p:sp>
        <p:nvSpPr>
          <p:cNvPr id="149511" name="AutoShape 7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724525" y="5589588"/>
            <a:ext cx="2879725" cy="647700"/>
          </a:xfrm>
          <a:prstGeom prst="homePlate">
            <a:avLst>
              <a:gd name="adj" fmla="val 111152"/>
            </a:avLst>
          </a:prstGeom>
          <a:solidFill>
            <a:srgbClr val="FFFF66"/>
          </a:solidFill>
          <a:ln w="9525">
            <a:solidFill>
              <a:srgbClr val="FF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4D4D4D"/>
                </a:solidFill>
              </a:rPr>
              <a:t>Дальше</a:t>
            </a:r>
          </a:p>
        </p:txBody>
      </p:sp>
      <p:sp>
        <p:nvSpPr>
          <p:cNvPr id="149513" name="Oval 9"/>
          <p:cNvSpPr>
            <a:spLocks noChangeArrowheads="1"/>
          </p:cNvSpPr>
          <p:nvPr/>
        </p:nvSpPr>
        <p:spPr bwMode="auto">
          <a:xfrm>
            <a:off x="6516688" y="3995738"/>
            <a:ext cx="1041400" cy="106838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rgbClr val="4D4D4D"/>
              </a:solidFill>
            </a:endParaRPr>
          </a:p>
        </p:txBody>
      </p:sp>
      <p:pic>
        <p:nvPicPr>
          <p:cNvPr id="6153" name="Picture 2" descr="http://www.ruslania.com/pictures/big/9785488016651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325" y="165100"/>
            <a:ext cx="2597150" cy="336073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95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4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508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495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507"/>
                  </p:tgtEl>
                </p:cond>
              </p:nextCondLst>
            </p:seq>
          </p:childTnLst>
        </p:cTn>
      </p:par>
    </p:tnLst>
    <p:bldLst>
      <p:bldP spid="149510" grpId="0" animBg="1"/>
      <p:bldP spid="149511" grpId="0" animBg="1"/>
      <p:bldP spid="1495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457700" y="1331913"/>
            <a:ext cx="4403725" cy="1439862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chemeClr val="tx1"/>
                </a:solidFill>
              </a:rPr>
              <a:t>Какое право нарушено у героини сказки?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000" y="5168900"/>
            <a:ext cx="5256213" cy="1068388"/>
          </a:xfrm>
          <a:solidFill>
            <a:srgbClr val="FFFF00"/>
          </a:solidFill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kern="1200" dirty="0" smtClean="0">
                <a:solidFill>
                  <a:srgbClr val="4D4D4D"/>
                </a:solidFill>
              </a:rPr>
              <a:t>Нарушено право свободы передвижения и выбора  места жительства</a:t>
            </a:r>
            <a:endParaRPr lang="ru-RU" b="1" baseline="30000" dirty="0" smtClean="0">
              <a:latin typeface="+mj-lt"/>
              <a:ea typeface="+mj-ea"/>
              <a:cs typeface="Arial" pitchFamily="34" charset="0"/>
            </a:endParaRPr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150813" y="3859213"/>
            <a:ext cx="5256212" cy="86518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sz="2400" b="1">
                <a:solidFill>
                  <a:srgbClr val="4D4D4D"/>
                </a:solidFill>
              </a:rPr>
              <a:t>Нарушено право на личную неприкосновенность. </a:t>
            </a:r>
          </a:p>
        </p:txBody>
      </p:sp>
      <p:pic>
        <p:nvPicPr>
          <p:cNvPr id="149509" name="Picture 5" descr="j034580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659563" y="4298950"/>
            <a:ext cx="10414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9510" name="AutoShape 6"/>
          <p:cNvSpPr>
            <a:spLocks noChangeArrowheads="1"/>
          </p:cNvSpPr>
          <p:nvPr/>
        </p:nvSpPr>
        <p:spPr bwMode="auto">
          <a:xfrm>
            <a:off x="2478088" y="1200150"/>
            <a:ext cx="1800225" cy="1871663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rgbClr val="4D4D4D"/>
              </a:solidFill>
            </a:endParaRPr>
          </a:p>
        </p:txBody>
      </p:sp>
      <p:sp>
        <p:nvSpPr>
          <p:cNvPr id="149511" name="AutoShape 7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724525" y="5589588"/>
            <a:ext cx="2879725" cy="647700"/>
          </a:xfrm>
          <a:prstGeom prst="homePlate">
            <a:avLst>
              <a:gd name="adj" fmla="val 111152"/>
            </a:avLst>
          </a:prstGeom>
          <a:solidFill>
            <a:srgbClr val="FFFF66"/>
          </a:solidFill>
          <a:ln w="9525">
            <a:solidFill>
              <a:srgbClr val="FF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4D4D4D"/>
                </a:solidFill>
              </a:rPr>
              <a:t>Дальше</a:t>
            </a:r>
          </a:p>
        </p:txBody>
      </p:sp>
      <p:sp>
        <p:nvSpPr>
          <p:cNvPr id="149513" name="Oval 9"/>
          <p:cNvSpPr>
            <a:spLocks noChangeArrowheads="1"/>
          </p:cNvSpPr>
          <p:nvPr/>
        </p:nvSpPr>
        <p:spPr bwMode="auto">
          <a:xfrm>
            <a:off x="6643688" y="4083050"/>
            <a:ext cx="1041400" cy="10683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rgbClr val="4D4D4D"/>
              </a:solidFill>
            </a:endParaRPr>
          </a:p>
        </p:txBody>
      </p:sp>
      <p:pic>
        <p:nvPicPr>
          <p:cNvPr id="7177" name="Picture 2" descr="http://www.akvil.net/serayasheika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3893" y="993544"/>
            <a:ext cx="1714500" cy="2286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95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4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508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495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507"/>
                  </p:tgtEl>
                </p:cond>
              </p:nextCondLst>
            </p:seq>
          </p:childTnLst>
        </p:cTn>
      </p:par>
    </p:tnLst>
    <p:bldLst>
      <p:bldP spid="149510" grpId="0" animBg="1"/>
      <p:bldP spid="149511" grpId="0" animBg="1"/>
      <p:bldP spid="1495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8275" y="3422650"/>
            <a:ext cx="7269163" cy="1152525"/>
          </a:xfrm>
          <a:solidFill>
            <a:srgbClr val="FFFF00"/>
          </a:solidFill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b="1" smtClean="0"/>
              <a:t>В этой сказке обижают героев, неволят, применяют физическое наказание.</a:t>
            </a:r>
          </a:p>
        </p:txBody>
      </p:sp>
      <p:sp>
        <p:nvSpPr>
          <p:cNvPr id="154628" name="Rectangle 4"/>
          <p:cNvSpPr>
            <a:spLocks noChangeArrowheads="1"/>
          </p:cNvSpPr>
          <p:nvPr/>
        </p:nvSpPr>
        <p:spPr bwMode="auto">
          <a:xfrm>
            <a:off x="179388" y="5049838"/>
            <a:ext cx="5437187" cy="10795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sz="2800" b="1"/>
              <a:t>В этой сказке заботятся о здоровье.</a:t>
            </a:r>
          </a:p>
        </p:txBody>
      </p:sp>
      <p:pic>
        <p:nvPicPr>
          <p:cNvPr id="154629" name="Picture 5" descr="j034580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972425" y="3081338"/>
            <a:ext cx="1041400" cy="85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630" name="AutoShape 6"/>
          <p:cNvSpPr>
            <a:spLocks noChangeArrowheads="1"/>
          </p:cNvSpPr>
          <p:nvPr/>
        </p:nvSpPr>
        <p:spPr bwMode="auto">
          <a:xfrm>
            <a:off x="2124075" y="1001713"/>
            <a:ext cx="1800225" cy="1871662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4631" name="AutoShape 7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6046788" y="5913438"/>
            <a:ext cx="2879725" cy="647700"/>
          </a:xfrm>
          <a:prstGeom prst="homePlate">
            <a:avLst>
              <a:gd name="adj" fmla="val 111152"/>
            </a:avLst>
          </a:prstGeom>
          <a:solidFill>
            <a:srgbClr val="FFFF66"/>
          </a:solidFill>
          <a:ln w="9525">
            <a:solidFill>
              <a:srgbClr val="FF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/>
              <a:t>Дальше</a:t>
            </a:r>
          </a:p>
        </p:txBody>
      </p:sp>
      <p:sp>
        <p:nvSpPr>
          <p:cNvPr id="154632" name="Oval 8"/>
          <p:cNvSpPr>
            <a:spLocks noChangeArrowheads="1"/>
          </p:cNvSpPr>
          <p:nvPr/>
        </p:nvSpPr>
        <p:spPr bwMode="auto">
          <a:xfrm>
            <a:off x="7972425" y="2970213"/>
            <a:ext cx="1041400" cy="10763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8200" name="Picture 10" descr="http://www.ruslania.com/pictures/big/4601250250960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0425" y="273050"/>
            <a:ext cx="1892300" cy="280828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46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5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628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546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627"/>
                  </p:tgtEl>
                </p:cond>
              </p:nextCondLst>
            </p:seq>
          </p:childTnLst>
        </p:cTn>
      </p:par>
    </p:tnLst>
    <p:bldLst>
      <p:bldP spid="154630" grpId="0" animBg="1"/>
      <p:bldP spid="154631" grpId="0" animBg="1"/>
      <p:bldP spid="1546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3081338"/>
            <a:ext cx="6130925" cy="1152525"/>
          </a:xfrm>
          <a:solidFill>
            <a:srgbClr val="FFFF00"/>
          </a:solidFill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b="1" smtClean="0">
                <a:solidFill>
                  <a:srgbClr val="4D4D4D"/>
                </a:solidFill>
              </a:rPr>
              <a:t>В этой сказке можно свободно выражать своё мнение.</a:t>
            </a:r>
            <a:endParaRPr lang="ru-RU" b="1" smtClean="0"/>
          </a:p>
        </p:txBody>
      </p:sp>
      <p:sp>
        <p:nvSpPr>
          <p:cNvPr id="154628" name="Rectangle 4"/>
          <p:cNvSpPr>
            <a:spLocks noChangeArrowheads="1"/>
          </p:cNvSpPr>
          <p:nvPr/>
        </p:nvSpPr>
        <p:spPr bwMode="auto">
          <a:xfrm>
            <a:off x="174625" y="4508500"/>
            <a:ext cx="6119813" cy="140493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800" b="1" kern="0" dirty="0">
                <a:solidFill>
                  <a:srgbClr val="4D4D4D"/>
                </a:solidFill>
                <a:latin typeface="Arial"/>
              </a:rPr>
              <a:t>В этой сказке обижают героев, неволят, применяют физическое наказание.</a:t>
            </a:r>
          </a:p>
        </p:txBody>
      </p:sp>
      <p:pic>
        <p:nvPicPr>
          <p:cNvPr id="154629" name="Picture 5" descr="j034580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51725" y="4359275"/>
            <a:ext cx="10414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630" name="AutoShape 6"/>
          <p:cNvSpPr>
            <a:spLocks noChangeArrowheads="1"/>
          </p:cNvSpPr>
          <p:nvPr/>
        </p:nvSpPr>
        <p:spPr bwMode="auto">
          <a:xfrm>
            <a:off x="684213" y="609600"/>
            <a:ext cx="1800225" cy="1871663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rgbClr val="4D4D4D"/>
              </a:solidFill>
            </a:endParaRPr>
          </a:p>
        </p:txBody>
      </p:sp>
      <p:sp>
        <p:nvSpPr>
          <p:cNvPr id="154631" name="AutoShape 7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6046788" y="6124575"/>
            <a:ext cx="2879725" cy="647700"/>
          </a:xfrm>
          <a:prstGeom prst="homePlate">
            <a:avLst>
              <a:gd name="adj" fmla="val 111152"/>
            </a:avLst>
          </a:prstGeom>
          <a:solidFill>
            <a:srgbClr val="FFFF66"/>
          </a:solidFill>
          <a:ln w="9525">
            <a:solidFill>
              <a:srgbClr val="FF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4D4D4D"/>
                </a:solidFill>
              </a:rPr>
              <a:t>Дальше</a:t>
            </a:r>
          </a:p>
        </p:txBody>
      </p:sp>
      <p:sp>
        <p:nvSpPr>
          <p:cNvPr id="154632" name="Oval 8"/>
          <p:cNvSpPr>
            <a:spLocks noChangeArrowheads="1"/>
          </p:cNvSpPr>
          <p:nvPr/>
        </p:nvSpPr>
        <p:spPr bwMode="auto">
          <a:xfrm>
            <a:off x="7335838" y="3970338"/>
            <a:ext cx="1273175" cy="1241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rgbClr val="4D4D4D"/>
              </a:solidFill>
            </a:endParaRPr>
          </a:p>
        </p:txBody>
      </p:sp>
      <p:pic>
        <p:nvPicPr>
          <p:cNvPr id="9224" name="Picture 2" descr="http://my-shop.ru/_files/product/3/42/411098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87325"/>
            <a:ext cx="3810000" cy="263842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46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5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628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546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627"/>
                  </p:tgtEl>
                </p:cond>
              </p:nextCondLst>
            </p:seq>
          </p:childTnLst>
        </p:cTn>
      </p:par>
    </p:tnLst>
    <p:bldLst>
      <p:bldP spid="154630" grpId="0" animBg="1"/>
      <p:bldP spid="154631" grpId="0" animBg="1"/>
      <p:bldP spid="1546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908050"/>
            <a:ext cx="6553200" cy="508000"/>
          </a:xfrm>
        </p:spPr>
        <p:txBody>
          <a:bodyPr/>
          <a:lstStyle/>
          <a:p>
            <a:pPr algn="ctr" eaLnBrk="1" hangingPunct="1"/>
            <a:r>
              <a:rPr lang="ru-RU" sz="3200" b="1" smtClean="0">
                <a:solidFill>
                  <a:schemeClr val="tx2"/>
                </a:solidFill>
              </a:rPr>
              <a:t>Оцени себя сам</a:t>
            </a:r>
          </a:p>
        </p:txBody>
      </p:sp>
      <p:pic>
        <p:nvPicPr>
          <p:cNvPr id="10243" name="Picture 7" descr="195">
            <a:hlinkClick r:id="rId2" action="ppaction://hlinksldjump"/>
          </p:cNvPr>
          <p:cNvPicPr>
            <a:picLocks noChangeAspect="1" noChangeArrowheads="1" noCrop="1"/>
          </p:cNvPicPr>
          <p:nvPr>
            <p:ph sz="quarter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7092950" y="3284538"/>
            <a:ext cx="989013" cy="1008062"/>
          </a:xfrm>
        </p:spPr>
      </p:pic>
      <p:pic>
        <p:nvPicPr>
          <p:cNvPr id="10244" name="Picture 8" descr="130">
            <a:hlinkClick r:id="rId4" action="ppaction://hlinksldjump"/>
          </p:cNvPr>
          <p:cNvPicPr>
            <a:picLocks noChangeAspect="1" noChangeArrowheads="1" noCrop="1"/>
          </p:cNvPicPr>
          <p:nvPr>
            <p:ph sz="half" idx="3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4067175" y="1557338"/>
            <a:ext cx="1152525" cy="1152525"/>
          </a:xfrm>
        </p:spPr>
      </p:pic>
      <p:pic>
        <p:nvPicPr>
          <p:cNvPr id="10245" name="Picture 9" descr="20070919134519-web[1]">
            <a:hlinkClick r:id="rId6" action="ppaction://hlinksldjump"/>
          </p:cNvPr>
          <p:cNvPicPr>
            <a:picLocks noChangeAspect="1" noChangeArrowheads="1" noCrop="1"/>
          </p:cNvPicPr>
          <p:nvPr>
            <p:ph sz="quarter" idx="2"/>
          </p:nvPr>
        </p:nvPicPr>
        <p:blipFill>
          <a:blip r:embed="rId7" cstate="email"/>
          <a:srcRect/>
          <a:stretch>
            <a:fillRect/>
          </a:stretch>
        </p:blipFill>
        <p:spPr>
          <a:xfrm>
            <a:off x="684213" y="3068638"/>
            <a:ext cx="2016125" cy="16859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68538" y="1196975"/>
            <a:ext cx="6553200" cy="508000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chemeClr val="tx1"/>
                </a:solidFill>
              </a:rPr>
              <a:t>Оцени себя сам</a:t>
            </a:r>
          </a:p>
        </p:txBody>
      </p:sp>
      <p:pic>
        <p:nvPicPr>
          <p:cNvPr id="11267" name="Picture 5" descr="20070919134519-web[1]"/>
          <p:cNvPicPr>
            <a:picLocks noChangeAspect="1" noChangeArrowheads="1" noCrop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987675" y="2276475"/>
            <a:ext cx="2879725" cy="2408238"/>
          </a:xfrm>
          <a:noFill/>
        </p:spPr>
      </p:pic>
      <p:sp>
        <p:nvSpPr>
          <p:cNvPr id="11268" name="AutoShape 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69" name="Rectangle 9"/>
          <p:cNvSpPr>
            <a:spLocks noChangeArrowheads="1"/>
          </p:cNvSpPr>
          <p:nvPr/>
        </p:nvSpPr>
        <p:spPr bwMode="auto">
          <a:xfrm>
            <a:off x="1619250" y="4941888"/>
            <a:ext cx="65532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4400" b="1" i="1">
                <a:solidFill>
                  <a:srgbClr val="FF0000"/>
                </a:solidFill>
              </a:rPr>
              <a:t>Ты молодец!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5">
  <a:themeElements>
    <a:clrScheme name="55 1">
      <a:dk1>
        <a:srgbClr val="4D4D4D"/>
      </a:dk1>
      <a:lt1>
        <a:srgbClr val="FFFFFF"/>
      </a:lt1>
      <a:dk2>
        <a:srgbClr val="4D4D4D"/>
      </a:dk2>
      <a:lt2>
        <a:srgbClr val="000000"/>
      </a:lt2>
      <a:accent1>
        <a:srgbClr val="0066CC"/>
      </a:accent1>
      <a:accent2>
        <a:srgbClr val="3399FF"/>
      </a:accent2>
      <a:accent3>
        <a:srgbClr val="FFFFFF"/>
      </a:accent3>
      <a:accent4>
        <a:srgbClr val="404040"/>
      </a:accent4>
      <a:accent5>
        <a:srgbClr val="AAB8E2"/>
      </a:accent5>
      <a:accent6>
        <a:srgbClr val="2D8AE7"/>
      </a:accent6>
      <a:hlink>
        <a:srgbClr val="33CCFF"/>
      </a:hlink>
      <a:folHlink>
        <a:srgbClr val="CCECFF"/>
      </a:folHlink>
    </a:clrScheme>
    <a:fontScheme name="5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5 1">
        <a:dk1>
          <a:srgbClr val="4D4D4D"/>
        </a:dk1>
        <a:lt1>
          <a:srgbClr val="FFFFFF"/>
        </a:lt1>
        <a:dk2>
          <a:srgbClr val="4D4D4D"/>
        </a:dk2>
        <a:lt2>
          <a:srgbClr val="000000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404040"/>
        </a:accent4>
        <a:accent5>
          <a:srgbClr val="AAB8E2"/>
        </a:accent5>
        <a:accent6>
          <a:srgbClr val="2D8AE7"/>
        </a:accent6>
        <a:hlink>
          <a:srgbClr val="33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5 2">
        <a:dk1>
          <a:srgbClr val="4D4D4D"/>
        </a:dk1>
        <a:lt1>
          <a:srgbClr val="FFFFFF"/>
        </a:lt1>
        <a:dk2>
          <a:srgbClr val="4D4D4D"/>
        </a:dk2>
        <a:lt2>
          <a:srgbClr val="000000"/>
        </a:lt2>
        <a:accent1>
          <a:srgbClr val="3366CC"/>
        </a:accent1>
        <a:accent2>
          <a:srgbClr val="3399FF"/>
        </a:accent2>
        <a:accent3>
          <a:srgbClr val="FFFFFF"/>
        </a:accent3>
        <a:accent4>
          <a:srgbClr val="404040"/>
        </a:accent4>
        <a:accent5>
          <a:srgbClr val="ADB8E2"/>
        </a:accent5>
        <a:accent6>
          <a:srgbClr val="2D8AE7"/>
        </a:accent6>
        <a:hlink>
          <a:srgbClr val="339933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5 3">
        <a:dk1>
          <a:srgbClr val="4D4D4D"/>
        </a:dk1>
        <a:lt1>
          <a:srgbClr val="FFFFFF"/>
        </a:lt1>
        <a:dk2>
          <a:srgbClr val="4D4D4D"/>
        </a:dk2>
        <a:lt2>
          <a:srgbClr val="000000"/>
        </a:lt2>
        <a:accent1>
          <a:srgbClr val="3366CC"/>
        </a:accent1>
        <a:accent2>
          <a:srgbClr val="3399FF"/>
        </a:accent2>
        <a:accent3>
          <a:srgbClr val="FFFFFF"/>
        </a:accent3>
        <a:accent4>
          <a:srgbClr val="404040"/>
        </a:accent4>
        <a:accent5>
          <a:srgbClr val="ADB8E2"/>
        </a:accent5>
        <a:accent6>
          <a:srgbClr val="2D8AE7"/>
        </a:accent6>
        <a:hlink>
          <a:srgbClr val="FF6600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5 4">
        <a:dk1>
          <a:srgbClr val="4D4D4D"/>
        </a:dk1>
        <a:lt1>
          <a:srgbClr val="FFFFFF"/>
        </a:lt1>
        <a:dk2>
          <a:srgbClr val="4D4D4D"/>
        </a:dk2>
        <a:lt2>
          <a:srgbClr val="000000"/>
        </a:lt2>
        <a:accent1>
          <a:srgbClr val="003399"/>
        </a:accent1>
        <a:accent2>
          <a:srgbClr val="3399FF"/>
        </a:accent2>
        <a:accent3>
          <a:srgbClr val="FFFFFF"/>
        </a:accent3>
        <a:accent4>
          <a:srgbClr val="404040"/>
        </a:accent4>
        <a:accent5>
          <a:srgbClr val="AAADCA"/>
        </a:accent5>
        <a:accent6>
          <a:srgbClr val="2D8AE7"/>
        </a:accent6>
        <a:hlink>
          <a:srgbClr val="FF6600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55</Template>
  <TotalTime>113</TotalTime>
  <Words>149</Words>
  <Application>Microsoft Office PowerPoint</Application>
  <PresentationFormat>Экран (4:3)</PresentationFormat>
  <Paragraphs>31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Arial</vt:lpstr>
      <vt:lpstr>55</vt:lpstr>
      <vt:lpstr>Играем и права мы изучаем</vt:lpstr>
      <vt:lpstr>Какое право нарушено у героини сказки?</vt:lpstr>
      <vt:lpstr>Слайд 3</vt:lpstr>
      <vt:lpstr>Какое право нарушено  у героя сказки?</vt:lpstr>
      <vt:lpstr>Какое право нарушено у героини сказки?</vt:lpstr>
      <vt:lpstr>Слайд 6</vt:lpstr>
      <vt:lpstr>Слайд 7</vt:lpstr>
      <vt:lpstr>Оцени себя сам</vt:lpstr>
      <vt:lpstr>Оцени себя сам</vt:lpstr>
      <vt:lpstr>Оцени себя сам</vt:lpstr>
      <vt:lpstr>Оцени себя сам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Спряжение глаголов</dc:title>
  <dc:creator>1</dc:creator>
  <cp:lastModifiedBy>re</cp:lastModifiedBy>
  <cp:revision>10</cp:revision>
  <dcterms:created xsi:type="dcterms:W3CDTF">2011-03-24T18:29:05Z</dcterms:created>
  <dcterms:modified xsi:type="dcterms:W3CDTF">2014-03-05T21:15:28Z</dcterms:modified>
</cp:coreProperties>
</file>