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62B96F2-67B1-4892-9DF1-439A9F1005D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DDD485F-7645-416C-B244-BD9E34342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Имею право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149080"/>
            <a:ext cx="5712179" cy="14401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Внеклассное занятие</a:t>
            </a:r>
          </a:p>
          <a:p>
            <a:r>
              <a:rPr lang="ru-RU" b="1" dirty="0" smtClean="0"/>
              <a:t>3 класс</a:t>
            </a:r>
          </a:p>
          <a:p>
            <a:r>
              <a:rPr lang="ru-RU" b="1" dirty="0" smtClean="0"/>
              <a:t>Автор. Учитель начальных классов МОУ ООШ №7 г. Оленегорска Мурманской обл.</a:t>
            </a:r>
          </a:p>
          <a:p>
            <a:r>
              <a:rPr lang="ru-RU" b="1" dirty="0" smtClean="0"/>
              <a:t>Журавлёва М.Ф.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607920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Ответь  на вопрос сказочных героев.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840760" cy="1813799"/>
          </a:xfrm>
        </p:spPr>
        <p:txBody>
          <a:bodyPr>
            <a:normAutofit/>
          </a:bodyPr>
          <a:lstStyle/>
          <a:p>
            <a:pPr marL="0" indent="0" algn="ctr" fontAlgn="base">
              <a:spcAft>
                <a:spcPts val="0"/>
              </a:spcAft>
              <a:buNone/>
            </a:pPr>
            <a:r>
              <a:rPr lang="ru-RU" dirty="0">
                <a:latin typeface="Times New Roman"/>
              </a:rPr>
              <a:t>Ребенок, как и любой другой человек, имеет </a:t>
            </a:r>
            <a:r>
              <a:rPr lang="ru-RU" dirty="0" smtClean="0">
                <a:latin typeface="Times New Roman"/>
              </a:rPr>
              <a:t>право на </a:t>
            </a:r>
            <a:r>
              <a:rPr lang="ru-RU" dirty="0">
                <a:latin typeface="Times New Roman"/>
              </a:rPr>
              <a:t>свою личную жизнь, на свою тайну.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dirty="0">
                <a:latin typeface="Times New Roman"/>
              </a:rPr>
              <a:t>Но никто не имеет права силой переделывать жизнь человека по-своему.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933056"/>
            <a:ext cx="2879601" cy="23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5769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Ответь  на вопрос сказочных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героев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5"/>
            <a:ext cx="2961190" cy="371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3501008"/>
            <a:ext cx="3606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Правом на труд.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0233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817583"/>
            <a:ext cx="4176464" cy="203535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Игра «Четвёртый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лишний»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4179" y="3138831"/>
            <a:ext cx="3456384" cy="2685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 этих сказках нарушено право на личную неприкосновенность, жизнь и свободу…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447" y="3717481"/>
            <a:ext cx="1793732" cy="242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3966" y="722406"/>
            <a:ext cx="2486390" cy="211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447" y="692696"/>
            <a:ext cx="1785937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53843"/>
            <a:ext cx="2268196" cy="287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3685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5951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Давайте вспомним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128792" cy="438230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 Что для себя нового вы узнали?</a:t>
            </a:r>
          </a:p>
          <a:p>
            <a:endParaRPr lang="ru-RU" dirty="0"/>
          </a:p>
          <a:p>
            <a:r>
              <a:rPr lang="ru-RU" dirty="0"/>
              <a:t> Знали ли эти сведения раньше? </a:t>
            </a:r>
          </a:p>
          <a:p>
            <a:r>
              <a:rPr lang="ru-RU" dirty="0"/>
              <a:t>Где могут пригодиться в жизни они?</a:t>
            </a:r>
          </a:p>
          <a:p>
            <a:endParaRPr lang="ru-RU" dirty="0"/>
          </a:p>
          <a:p>
            <a:r>
              <a:rPr lang="ru-RU" dirty="0"/>
              <a:t>-Какая была тема нашего урока?</a:t>
            </a:r>
          </a:p>
          <a:p>
            <a:endParaRPr lang="ru-RU" dirty="0"/>
          </a:p>
          <a:p>
            <a:r>
              <a:rPr lang="ru-RU" dirty="0"/>
              <a:t>-Какие цели и задачи мы поставили перед собой? </a:t>
            </a:r>
          </a:p>
          <a:p>
            <a:r>
              <a:rPr lang="ru-RU" dirty="0"/>
              <a:t>-Достигли ли мы задач урока? Цели?</a:t>
            </a:r>
          </a:p>
          <a:p>
            <a:endParaRPr lang="ru-RU" dirty="0"/>
          </a:p>
          <a:p>
            <a:r>
              <a:rPr lang="ru-RU" dirty="0"/>
              <a:t>- Что вам понравилось на уроке?</a:t>
            </a:r>
          </a:p>
          <a:p>
            <a:endParaRPr lang="ru-RU" dirty="0"/>
          </a:p>
          <a:p>
            <a:r>
              <a:rPr lang="ru-RU" dirty="0"/>
              <a:t>- Где вам могут пригодиться в жизни эти знания и умения?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7" y="5259854"/>
            <a:ext cx="929871" cy="9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1452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99592" y="1486774"/>
            <a:ext cx="2139312" cy="21582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Я понял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6012160" y="1486774"/>
            <a:ext cx="2139312" cy="2158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Я умею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3419872" y="1486774"/>
            <a:ext cx="2139312" cy="2158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 знаю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75767"/>
            <a:ext cx="1414562" cy="12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03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6965245" cy="203535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0456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639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Родина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orenwiki.ru/images/c/c5/Rodin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0"/>
          <a:stretch/>
        </p:blipFill>
        <p:spPr bwMode="auto">
          <a:xfrm>
            <a:off x="2109161" y="2521527"/>
            <a:ext cx="4762500" cy="21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4/78/554/78554057_Rodina_18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6675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421422.userapi.com/v421422269/57c/53Nj6hR50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507" y="1456865"/>
            <a:ext cx="6811141" cy="45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21079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закон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200800" cy="40222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/>
              <a:t>Н</a:t>
            </a:r>
            <a:r>
              <a:rPr lang="ru-RU" sz="1800" dirty="0" smtClean="0"/>
              <a:t>ормативный </a:t>
            </a:r>
            <a:r>
              <a:rPr lang="ru-RU" sz="1800" dirty="0"/>
              <a:t>правовой акт, который принимается представительным (законодательным) органом государственной власти в особом порядке, регулирует определённые общественные отношения и обеспечивается возможностью применения мер государственного принуждения. </a:t>
            </a:r>
          </a:p>
        </p:txBody>
      </p:sp>
      <p:pic>
        <p:nvPicPr>
          <p:cNvPr id="2050" name="Picture 2" descr="http://i54.fastpic.ru/big/2013/0410/57/d30ba19d14a8227c91bb9504f00a52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841" y="3505140"/>
            <a:ext cx="4176464" cy="26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83957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Конституция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v01.twirpx.net/0326/03266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8475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9580" y="836712"/>
            <a:ext cx="40044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www.znaechka.ru/assets/images/Dom%20zad/Kubi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31798"/>
            <a:ext cx="3453818" cy="232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2080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4848" y="809518"/>
            <a:ext cx="6187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в группах</a:t>
            </a:r>
            <a:endParaRPr lang="ru-RU" sz="5400" b="1" spc="50" dirty="0">
              <a:ln w="11430"/>
              <a:gradFill>
                <a:gsLst>
                  <a:gs pos="25000">
                    <a:srgbClr val="AA2B1E">
                      <a:satMod val="155000"/>
                    </a:srgbClr>
                  </a:gs>
                  <a:gs pos="100000">
                    <a:srgbClr val="AA2B1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900igr.net/datai/pedagogika/Adaptatsija-uchaschikhsja/0001-001-Adaptatsija-uchaschikhsja-5-kh-klassov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19709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6777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6984776" cy="395025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Статья 1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гласит: «Все люди рождены свободными и равными в своих правах». Это значит, что государство уважает и обеспечивает все права за каждым ребенком, независимо от расы, цвета кожи, пола, языка, религии, национальности.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Статья 7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гласит: «Ребенок регистрируется сразу же после рождения и имеет право на имя и приобретение гражданства</a:t>
            </a:r>
            <a:r>
              <a:rPr lang="ru-RU" dirty="0">
                <a:ln w="902" cap="flat" cmpd="sng" algn="ctr">
                  <a:solidFill>
                    <a:srgbClr val="FFF4A0">
                      <a:alpha val="55000"/>
                    </a:srgbClr>
                  </a:solidFill>
                  <a:prstDash val="solid"/>
                  <a:round/>
                </a:ln>
                <a:effectLst>
                  <a:outerShdw blurRad="101600" dist="76200" dir="5400000" sx="0" sy="0">
                    <a:srgbClr val="FFF4A0">
                      <a:alpha val="74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в группах</a:t>
            </a:r>
            <a:endParaRPr lang="ru-RU" sz="5400" b="1" spc="50" dirty="0">
              <a:ln w="11430"/>
              <a:gradFill>
                <a:gsLst>
                  <a:gs pos="25000">
                    <a:srgbClr val="AA2B1E">
                      <a:satMod val="155000"/>
                    </a:srgbClr>
                  </a:gs>
                  <a:gs pos="100000">
                    <a:srgbClr val="AA2B1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5411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661671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</a:rPr>
              <a:t>Право на отдых и досуг. (</a:t>
            </a:r>
            <a:r>
              <a:rPr lang="ru-RU" dirty="0" smtClean="0">
                <a:latin typeface="Times New Roman"/>
              </a:rPr>
              <a:t>Статья </a:t>
            </a:r>
            <a:r>
              <a:rPr lang="ru-RU" dirty="0">
                <a:latin typeface="Times New Roman"/>
              </a:rPr>
              <a:t>24)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в группах</a:t>
            </a:r>
            <a:endParaRPr lang="ru-RU" sz="5400" b="1" spc="50" dirty="0">
              <a:ln w="11430"/>
              <a:gradFill>
                <a:gsLst>
                  <a:gs pos="25000">
                    <a:srgbClr val="AA2B1E">
                      <a:satMod val="155000"/>
                    </a:srgbClr>
                  </a:gs>
                  <a:gs pos="100000">
                    <a:srgbClr val="AA2B1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373445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83376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984776" cy="360381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</a:rPr>
              <a:t>Право на неприкосновенность жилища. </a:t>
            </a:r>
            <a:r>
              <a:rPr lang="ru-RU" dirty="0" smtClean="0">
                <a:latin typeface="Times New Roman"/>
              </a:rPr>
              <a:t>(</a:t>
            </a:r>
            <a:r>
              <a:rPr lang="ru-RU" dirty="0">
                <a:latin typeface="Times New Roman"/>
              </a:rPr>
              <a:t>Ст. 25)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в группах</a:t>
            </a:r>
            <a:endParaRPr lang="ru-RU" sz="5400" b="1" spc="50" dirty="0">
              <a:ln w="11430"/>
              <a:gradFill>
                <a:gsLst>
                  <a:gs pos="25000">
                    <a:srgbClr val="AA2B1E">
                      <a:satMod val="155000"/>
                    </a:srgbClr>
                  </a:gs>
                  <a:gs pos="100000">
                    <a:srgbClr val="AA2B1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19"/>
            <a:ext cx="5022030" cy="346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64373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</TotalTime>
  <Words>293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Имею право</vt:lpstr>
      <vt:lpstr>Родина </vt:lpstr>
      <vt:lpstr>закон</vt:lpstr>
      <vt:lpstr>Конституция </vt:lpstr>
      <vt:lpstr>Слайд 5</vt:lpstr>
      <vt:lpstr>Слайд 6</vt:lpstr>
      <vt:lpstr>Работа в группах</vt:lpstr>
      <vt:lpstr>Работа в группах</vt:lpstr>
      <vt:lpstr>Работа в группах</vt:lpstr>
      <vt:lpstr>Ответь  на вопрос сказочных героев.</vt:lpstr>
      <vt:lpstr>Ответь  на вопрос сказочных героев</vt:lpstr>
      <vt:lpstr>Игра «Четвёртый  лишний» </vt:lpstr>
      <vt:lpstr>Давайте вспомним</vt:lpstr>
      <vt:lpstr>Слайд 14</vt:lpstr>
      <vt:lpstr>Спасибо за работу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Имею право</dc:title>
  <dc:creator>евросеть</dc:creator>
  <cp:lastModifiedBy>re</cp:lastModifiedBy>
  <cp:revision>6</cp:revision>
  <dcterms:created xsi:type="dcterms:W3CDTF">2013-10-16T20:00:59Z</dcterms:created>
  <dcterms:modified xsi:type="dcterms:W3CDTF">2014-03-05T21:13:34Z</dcterms:modified>
</cp:coreProperties>
</file>