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256" r:id="rId3"/>
    <p:sldId id="260" r:id="rId4"/>
    <p:sldId id="257" r:id="rId5"/>
    <p:sldId id="261" r:id="rId6"/>
    <p:sldId id="262" r:id="rId7"/>
    <p:sldId id="263" r:id="rId8"/>
    <p:sldId id="266" r:id="rId9"/>
    <p:sldId id="265" r:id="rId10"/>
    <p:sldId id="264" r:id="rId11"/>
    <p:sldId id="268" r:id="rId12"/>
    <p:sldId id="270" r:id="rId13"/>
    <p:sldId id="259" r:id="rId14"/>
    <p:sldId id="278" r:id="rId15"/>
    <p:sldId id="258" r:id="rId16"/>
    <p:sldId id="280" r:id="rId17"/>
    <p:sldId id="272" r:id="rId18"/>
    <p:sldId id="281" r:id="rId19"/>
    <p:sldId id="282" r:id="rId20"/>
    <p:sldId id="283" r:id="rId21"/>
    <p:sldId id="284" r:id="rId22"/>
    <p:sldId id="267" r:id="rId23"/>
    <p:sldId id="273" r:id="rId24"/>
    <p:sldId id="275" r:id="rId25"/>
    <p:sldId id="286" r:id="rId26"/>
    <p:sldId id="276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C735"/>
    <a:srgbClr val="2C55D8"/>
    <a:srgbClr val="FBD097"/>
    <a:srgbClr val="FFD2FF"/>
    <a:srgbClr val="FFFFB7"/>
    <a:srgbClr val="A9BFFC"/>
    <a:srgbClr val="A3EF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3662" autoAdjust="0"/>
  </p:normalViewPr>
  <p:slideViewPr>
    <p:cSldViewPr snapToGrid="0">
      <p:cViewPr>
        <p:scale>
          <a:sx n="66" d="100"/>
          <a:sy n="66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20074E-0A3F-492D-BD5C-2EBAD9239907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64FC61-8EAC-4898-A9CF-73F78E257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8CD6-F176-4A65-B44D-899284E9DAB3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6825-FF28-4348-A887-03A5D5D4F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0C01-266F-4458-8913-02788E99C416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487F-7F0A-4A61-BFCA-8E0BF6E337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609D-747E-499E-8E52-51CFA5383D50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E38D-76A4-49A9-9CF9-1AD0066776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638F-83DD-465A-A13C-F592B2839E19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A78F-77FE-4462-899A-6663BA035E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B162-2B58-460E-9AAC-1D0D82CF25AF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C01A-5252-49A6-9ABA-BE3433D6D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EFCA-5BE1-4D75-9B28-8C21E1AF81AE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5E37-9FD9-400B-9C7F-9B615557E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2904-9AAC-4D02-99D5-5537F33F26D7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CDBC-4ADD-4EE7-BD2A-C65FE52760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2910-EE5A-477C-89E4-0CA30219696A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255D-4142-40DA-A88B-1F51C5BCF4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BD0C-EE9F-4D74-ADCD-2D1342913B43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8E77-61A6-444D-B6EB-7A932BC23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9238-C57F-46CF-BFE2-EE369CAF8DCB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275A-73B2-430B-8760-69D18DAD8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7FB8-C460-4ABE-B0AB-279F6D9AFDE3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76D3-8A72-4AE8-A0C5-B92862669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6FFA05-F305-4995-9C8A-B57F47A13BA5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BC8891-94D1-4E65-B697-ACBA760F01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043.radikal.ru/0804/11/f5b6766b4484t.jpg" TargetMode="External"/><Relationship Id="rId3" Type="http://schemas.openxmlformats.org/officeDocument/2006/relationships/hyperlink" Target="http://img239.imageshack.us/img239/6051/mya4if5.gif" TargetMode="External"/><Relationship Id="rId7" Type="http://schemas.openxmlformats.org/officeDocument/2006/relationships/hyperlink" Target="http://images1.gamek.channelvn.net/Images/Uploaded/Share/2011/01/04/110104a2430x287.jpg" TargetMode="External"/><Relationship Id="rId2" Type="http://schemas.openxmlformats.org/officeDocument/2006/relationships/hyperlink" Target="http://www.viss.lt/dati/beldom/futbola_vart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kcomp.hu/images/billentyu/flexi_ps2_big.jpg" TargetMode="External"/><Relationship Id="rId5" Type="http://schemas.openxmlformats.org/officeDocument/2006/relationships/hyperlink" Target="http://foto.sibmama.ru/albums/userpics/ID28436.jpg" TargetMode="External"/><Relationship Id="rId4" Type="http://schemas.openxmlformats.org/officeDocument/2006/relationships/hyperlink" Target="http://prodanlot.ru/goods/1681/7b3d43c37cc5894c238636db37e8e285.jpg" TargetMode="External"/><Relationship Id="rId9" Type="http://schemas.openxmlformats.org/officeDocument/2006/relationships/hyperlink" Target="http://img-fotki.yandex.ru/get/5701/jlipeiton.2cb/0_52bf6_4b2af14a_L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5900" y="277813"/>
            <a:ext cx="8713788" cy="6207125"/>
          </a:xfrm>
          <a:prstGeom prst="rect">
            <a:avLst/>
          </a:prstGeom>
          <a:solidFill>
            <a:schemeClr val="bg1"/>
          </a:solidFill>
          <a:ln w="114300" cap="rnd">
            <a:solidFill>
              <a:schemeClr val="accent6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2" name="TextBox 20"/>
          <p:cNvSpPr txBox="1">
            <a:spLocks noChangeArrowheads="1"/>
          </p:cNvSpPr>
          <p:nvPr/>
        </p:nvSpPr>
        <p:spPr bwMode="auto">
          <a:xfrm>
            <a:off x="434975" y="4983163"/>
            <a:ext cx="8215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Разработчик:</a:t>
            </a:r>
          </a:p>
          <a:p>
            <a:r>
              <a:rPr lang="ru-RU" sz="2400">
                <a:latin typeface="Calibri" pitchFamily="34" charset="0"/>
              </a:rPr>
              <a:t>Шаманская Светлана Владимировна,</a:t>
            </a:r>
          </a:p>
          <a:p>
            <a:r>
              <a:rPr lang="ru-RU" sz="2400">
                <a:latin typeface="Calibri" pitchFamily="34" charset="0"/>
              </a:rPr>
              <a:t>учитель информатики  МБОУ «СОШ № 8» г. Братска</a:t>
            </a:r>
            <a:endParaRPr lang="ru-RU">
              <a:latin typeface="Calibri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82600" y="1970139"/>
            <a:ext cx="80899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Презентация к уроку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«Клавиатура – инструмент писателя»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5 класс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(учебник: «Информатика и ИКТ» начальный уровень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под редакцией Макаровой Н. В. )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30200" y="571500"/>
            <a:ext cx="8623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Фестиваль педагогических идей «Открытый урок»</a:t>
            </a:r>
          </a:p>
          <a:p>
            <a:pPr algn="ctr">
              <a:spcBef>
                <a:spcPct val="50000"/>
              </a:spcBef>
            </a:pPr>
            <a:r>
              <a:rPr lang="ru-RU" sz="2400"/>
              <a:t>конкурс «ПРЕЗЕНТАЦИЯ К УРОКУ»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1273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ДЛЯ ЛЮБОЗНАТЕЛЬНЫХ</a:t>
                </a: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92100" y="795338"/>
            <a:ext cx="8547100" cy="2519362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Esc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cs typeface="Times New Roman" pitchFamily="18" charset="0"/>
              </a:rPr>
              <a:t>[</a:t>
            </a:r>
            <a:r>
              <a:rPr lang="ru-RU" sz="2800" dirty="0" err="1">
                <a:latin typeface="+mn-lt"/>
                <a:cs typeface="Times New Roman" pitchFamily="18" charset="0"/>
              </a:rPr>
              <a:t>эскейп</a:t>
            </a:r>
            <a:r>
              <a:rPr lang="en-US" sz="2800" dirty="0">
                <a:latin typeface="+mn-lt"/>
                <a:cs typeface="Times New Roman" pitchFamily="18" charset="0"/>
              </a:rPr>
              <a:t>]</a:t>
            </a:r>
            <a:r>
              <a:rPr lang="ru-RU" sz="2800" dirty="0">
                <a:latin typeface="+mn-lt"/>
                <a:cs typeface="Times New Roman" pitchFamily="18" charset="0"/>
              </a:rPr>
              <a:t> </a:t>
            </a:r>
            <a:r>
              <a:rPr lang="ru-RU" sz="2800" dirty="0">
                <a:latin typeface="+mn-lt"/>
              </a:rPr>
              <a:t>– </a:t>
            </a:r>
            <a:r>
              <a:rPr lang="ru-RU" sz="2400" dirty="0">
                <a:latin typeface="+mn-lt"/>
              </a:rPr>
              <a:t>отказ от выполненного действия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Caps Lock </a:t>
            </a:r>
            <a:r>
              <a:rPr lang="en-US" sz="2800" dirty="0">
                <a:latin typeface="+mn-lt"/>
                <a:cs typeface="Times New Roman" pitchFamily="18" charset="0"/>
              </a:rPr>
              <a:t>[</a:t>
            </a:r>
            <a:r>
              <a:rPr lang="ru-RU" sz="2800" dirty="0" err="1">
                <a:latin typeface="+mn-lt"/>
                <a:cs typeface="Times New Roman" pitchFamily="18" charset="0"/>
              </a:rPr>
              <a:t>кэпс</a:t>
            </a:r>
            <a:r>
              <a:rPr lang="ru-RU" sz="2800" dirty="0">
                <a:latin typeface="+mn-lt"/>
                <a:cs typeface="Times New Roman" pitchFamily="18" charset="0"/>
              </a:rPr>
              <a:t> </a:t>
            </a:r>
            <a:r>
              <a:rPr lang="ru-RU" sz="2800" dirty="0" err="1">
                <a:latin typeface="+mn-lt"/>
                <a:cs typeface="Times New Roman" pitchFamily="18" charset="0"/>
              </a:rPr>
              <a:t>лок</a:t>
            </a:r>
            <a:r>
              <a:rPr lang="en-US" sz="2800" dirty="0">
                <a:latin typeface="+mn-lt"/>
                <a:cs typeface="Times New Roman" pitchFamily="18" charset="0"/>
              </a:rPr>
              <a:t>]</a:t>
            </a:r>
            <a:r>
              <a:rPr lang="ru-RU" sz="2800" dirty="0">
                <a:latin typeface="+mn-lt"/>
                <a:cs typeface="Times New Roman" pitchFamily="18" charset="0"/>
              </a:rPr>
              <a:t> </a:t>
            </a:r>
            <a:r>
              <a:rPr lang="ru-RU" sz="2800" dirty="0">
                <a:latin typeface="+mn-lt"/>
              </a:rPr>
              <a:t>–</a:t>
            </a:r>
            <a:r>
              <a:rPr lang="ru-RU" sz="32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переключает режимы строчных и прописных букв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Home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cs typeface="Times New Roman" pitchFamily="18" charset="0"/>
              </a:rPr>
              <a:t>[</a:t>
            </a:r>
            <a:r>
              <a:rPr lang="ru-RU" sz="2800" dirty="0" err="1">
                <a:latin typeface="+mn-lt"/>
                <a:cs typeface="Times New Roman" pitchFamily="18" charset="0"/>
              </a:rPr>
              <a:t>хоум</a:t>
            </a:r>
            <a:r>
              <a:rPr lang="en-US" sz="2800" dirty="0">
                <a:latin typeface="+mn-lt"/>
                <a:cs typeface="Times New Roman" pitchFamily="18" charset="0"/>
              </a:rPr>
              <a:t>]</a:t>
            </a:r>
            <a:r>
              <a:rPr lang="ru-RU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>
                <a:latin typeface="+mn-lt"/>
              </a:rPr>
              <a:t>–</a:t>
            </a:r>
            <a:r>
              <a:rPr lang="ru-RU" sz="28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быстро  перемещает в начало строки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End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cs typeface="Times New Roman" pitchFamily="18" charset="0"/>
              </a:rPr>
              <a:t>[</a:t>
            </a:r>
            <a:r>
              <a:rPr lang="ru-RU" sz="2800" dirty="0" err="1">
                <a:latin typeface="+mn-lt"/>
                <a:cs typeface="Times New Roman" pitchFamily="18" charset="0"/>
              </a:rPr>
              <a:t>энд</a:t>
            </a:r>
            <a:r>
              <a:rPr lang="en-US" sz="2800" dirty="0">
                <a:latin typeface="+mn-lt"/>
                <a:cs typeface="Times New Roman" pitchFamily="18" charset="0"/>
              </a:rPr>
              <a:t>] </a:t>
            </a:r>
            <a:r>
              <a:rPr lang="en-US" sz="2800" dirty="0">
                <a:latin typeface="+mn-lt"/>
              </a:rPr>
              <a:t>–</a:t>
            </a:r>
            <a:r>
              <a:rPr lang="ru-RU" sz="28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быстро перемещает в конец  строки</a:t>
            </a:r>
            <a:endParaRPr lang="en-US" sz="2400" dirty="0">
              <a:latin typeface="+mn-lt"/>
            </a:endParaRP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en-US" sz="2400" dirty="0">
              <a:latin typeface="+mn-lt"/>
            </a:endParaRP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ru-RU" sz="2400" dirty="0">
              <a:latin typeface="+mn-lt"/>
            </a:endParaRP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ru-RU" sz="2400" dirty="0">
              <a:latin typeface="+mn-lt"/>
            </a:endParaRP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3074" name="Picture 2" descr="C:\Documents and Settings\Администратор\Рабочий стол\ФПИ\специальные клавиши\эскей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3252788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Администратор\Рабочий стол\ФПИ\специальные клавиши\капсл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3252788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Администратор\Рабочий стол\ФПИ\специальные клавиши\хоу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75" y="3252788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Администратор\Рабочий стол\ФПИ\специальные клавиши\эн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" y="3240088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2296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ДЛЯ ЛЮБОЗНАТЕЛЬНЫХ</a:t>
                </a: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77813" y="914400"/>
            <a:ext cx="8547100" cy="23336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Page Up </a:t>
            </a:r>
            <a:r>
              <a:rPr lang="en-US" sz="2800" dirty="0">
                <a:latin typeface="+mj-lt"/>
                <a:cs typeface="Times New Roman" pitchFamily="18" charset="0"/>
              </a:rPr>
              <a:t>[</a:t>
            </a:r>
            <a:r>
              <a:rPr lang="ru-RU" sz="2800" dirty="0" err="1">
                <a:latin typeface="+mj-lt"/>
                <a:cs typeface="Times New Roman" pitchFamily="18" charset="0"/>
              </a:rPr>
              <a:t>пейдж</a:t>
            </a:r>
            <a:r>
              <a:rPr lang="ru-RU" sz="2800" dirty="0"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latin typeface="+mj-lt"/>
                <a:cs typeface="Times New Roman" pitchFamily="18" charset="0"/>
              </a:rPr>
              <a:t>ап</a:t>
            </a:r>
            <a:r>
              <a:rPr lang="en-US" sz="2800" dirty="0">
                <a:latin typeface="+mj-lt"/>
                <a:cs typeface="Times New Roman" pitchFamily="18" charset="0"/>
              </a:rPr>
              <a:t>]</a:t>
            </a:r>
            <a:r>
              <a:rPr lang="ru-RU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</a:rPr>
              <a:t>–</a:t>
            </a:r>
            <a:r>
              <a:rPr lang="ru-RU" sz="28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позволяет листать документ вверх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Page Down </a:t>
            </a:r>
            <a:r>
              <a:rPr lang="en-US" sz="2800" dirty="0">
                <a:latin typeface="+mj-lt"/>
                <a:cs typeface="Times New Roman" pitchFamily="18" charset="0"/>
              </a:rPr>
              <a:t>[</a:t>
            </a:r>
            <a:r>
              <a:rPr lang="ru-RU" sz="2800" dirty="0" err="1">
                <a:latin typeface="+mj-lt"/>
                <a:cs typeface="Times New Roman" pitchFamily="18" charset="0"/>
              </a:rPr>
              <a:t>пейдж</a:t>
            </a:r>
            <a:r>
              <a:rPr lang="ru-RU" sz="2800" dirty="0"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latin typeface="+mj-lt"/>
                <a:cs typeface="Times New Roman" pitchFamily="18" charset="0"/>
              </a:rPr>
              <a:t>даун</a:t>
            </a:r>
            <a:r>
              <a:rPr lang="en-US" sz="2800" dirty="0">
                <a:latin typeface="+mj-lt"/>
                <a:cs typeface="Times New Roman" pitchFamily="18" charset="0"/>
              </a:rPr>
              <a:t>]</a:t>
            </a:r>
            <a:r>
              <a:rPr lang="en-US" sz="2800" dirty="0">
                <a:latin typeface="+mj-lt"/>
              </a:rPr>
              <a:t> –</a:t>
            </a:r>
            <a:r>
              <a:rPr lang="ru-RU" sz="28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позволяет листать документ вниз</a:t>
            </a:r>
            <a:endParaRPr lang="en-US" sz="2400" dirty="0">
              <a:latin typeface="+mj-lt"/>
            </a:endParaRPr>
          </a:p>
          <a:p>
            <a:pPr marL="18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Num Lock </a:t>
            </a:r>
            <a:r>
              <a:rPr lang="en-US" sz="2800" dirty="0">
                <a:latin typeface="+mj-lt"/>
                <a:cs typeface="Times New Roman" pitchFamily="18" charset="0"/>
              </a:rPr>
              <a:t>[</a:t>
            </a:r>
            <a:r>
              <a:rPr lang="ru-RU" sz="2800" dirty="0">
                <a:latin typeface="+mj-lt"/>
                <a:cs typeface="Times New Roman" pitchFamily="18" charset="0"/>
              </a:rPr>
              <a:t>нам </a:t>
            </a:r>
            <a:r>
              <a:rPr lang="ru-RU" sz="2800" dirty="0" err="1">
                <a:latin typeface="+mj-lt"/>
                <a:cs typeface="Times New Roman" pitchFamily="18" charset="0"/>
              </a:rPr>
              <a:t>лок</a:t>
            </a:r>
            <a:r>
              <a:rPr lang="en-US" sz="2800" dirty="0">
                <a:latin typeface="+mj-lt"/>
                <a:cs typeface="Times New Roman" pitchFamily="18" charset="0"/>
              </a:rPr>
              <a:t>] </a:t>
            </a:r>
            <a:r>
              <a:rPr lang="en-US" sz="2800" dirty="0">
                <a:latin typeface="+mj-lt"/>
              </a:rPr>
              <a:t>–</a:t>
            </a:r>
            <a:r>
              <a:rPr lang="ru-RU" sz="28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переключение между режимами работы дополнительной клавиатуры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en-US" sz="2400" dirty="0">
              <a:latin typeface="+mn-lt"/>
            </a:endParaRP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ru-RU" sz="2400" dirty="0">
              <a:latin typeface="+mn-lt"/>
            </a:endParaRP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ru-RU" sz="2400" dirty="0">
              <a:latin typeface="+mn-lt"/>
            </a:endParaRP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4098" name="Picture 2" descr="C:\Documents and Settings\Администратор\Рабочий стол\ФПИ\специальные клавиши\А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3240088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Администратор\Рабочий стол\ФПИ\специальные клавиши\у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3240088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Администратор\Рабочий стол\ФПИ\специальные клавиши\нам л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75" y="3240088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3322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ЭТО НУЖНО ЗНАТЬ</a:t>
                </a: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3315" name="Прямоугольник 14"/>
          <p:cNvSpPr>
            <a:spLocks noChangeArrowheads="1"/>
          </p:cNvSpPr>
          <p:nvPr/>
        </p:nvSpPr>
        <p:spPr bwMode="auto">
          <a:xfrm>
            <a:off x="328613" y="771525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Запуск программы Блокнот</a:t>
            </a:r>
          </a:p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 осуществляется по команде</a:t>
            </a:r>
          </a:p>
          <a:p>
            <a:pPr algn="ctr" eaLnBrk="0" hangingPunct="0"/>
            <a:r>
              <a:rPr lang="ru-RU" sz="320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Пуск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→Все п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рограммы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Стандартные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Блокнот 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479675"/>
            <a:ext cx="410368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flipH="1" flipV="1">
            <a:off x="2447925" y="3136900"/>
            <a:ext cx="719138" cy="4683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095625" y="3487738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КУРСОР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76488" y="2963863"/>
            <a:ext cx="0" cy="21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7" descr="http://www.iguides.ru/forum/imagehosting/2011/11/21/1176734eca6c1861a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5580063"/>
            <a:ext cx="8191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4357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b="1" i="1">
                    <a:solidFill>
                      <a:srgbClr val="FFFFFF"/>
                    </a:solidFill>
                  </a:rPr>
                  <a:t>ВСПОМИНАЕМ</a:t>
                </a: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663" y="1493838"/>
            <a:ext cx="5002212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2563813" y="1311275"/>
            <a:ext cx="511175" cy="35401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3001963" y="909638"/>
            <a:ext cx="396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1</a:t>
            </a:r>
          </a:p>
        </p:txBody>
      </p:sp>
      <p:cxnSp>
        <p:nvCxnSpPr>
          <p:cNvPr id="13" name="Прямая со стрелкой 12"/>
          <p:cNvCxnSpPr>
            <a:stCxn id="5132" idx="2"/>
          </p:cNvCxnSpPr>
          <p:nvPr/>
        </p:nvCxnSpPr>
        <p:spPr>
          <a:xfrm rot="16200000" flipH="1">
            <a:off x="6090444" y="1185069"/>
            <a:ext cx="377825" cy="4587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133" idx="2"/>
          </p:cNvCxnSpPr>
          <p:nvPr/>
        </p:nvCxnSpPr>
        <p:spPr>
          <a:xfrm rot="5400000">
            <a:off x="6549231" y="1404144"/>
            <a:ext cx="377825" cy="2063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999288" y="1166813"/>
            <a:ext cx="371475" cy="4730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136" idx="1"/>
          </p:cNvCxnSpPr>
          <p:nvPr/>
        </p:nvCxnSpPr>
        <p:spPr>
          <a:xfrm rot="10800000">
            <a:off x="5302250" y="1873250"/>
            <a:ext cx="2270125" cy="3016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352550" y="4281488"/>
            <a:ext cx="2963863" cy="9604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TextBox 41"/>
          <p:cNvSpPr txBox="1">
            <a:spLocks noChangeArrowheads="1"/>
          </p:cNvSpPr>
          <p:nvPr/>
        </p:nvSpPr>
        <p:spPr bwMode="auto">
          <a:xfrm>
            <a:off x="5851525" y="763588"/>
            <a:ext cx="395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2</a:t>
            </a:r>
          </a:p>
        </p:txBody>
      </p:sp>
      <p:sp>
        <p:nvSpPr>
          <p:cNvPr id="5133" name="TextBox 42"/>
          <p:cNvSpPr txBox="1">
            <a:spLocks noChangeArrowheads="1"/>
          </p:cNvSpPr>
          <p:nvPr/>
        </p:nvSpPr>
        <p:spPr bwMode="auto">
          <a:xfrm>
            <a:off x="6550025" y="763588"/>
            <a:ext cx="395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3</a:t>
            </a:r>
          </a:p>
        </p:txBody>
      </p:sp>
      <p:sp>
        <p:nvSpPr>
          <p:cNvPr id="5134" name="TextBox 43"/>
          <p:cNvSpPr txBox="1">
            <a:spLocks noChangeArrowheads="1"/>
          </p:cNvSpPr>
          <p:nvPr/>
        </p:nvSpPr>
        <p:spPr bwMode="auto">
          <a:xfrm>
            <a:off x="7277100" y="763588"/>
            <a:ext cx="395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4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358900" y="3025775"/>
            <a:ext cx="766763" cy="1841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TextBox 58"/>
          <p:cNvSpPr txBox="1">
            <a:spLocks noChangeArrowheads="1"/>
          </p:cNvSpPr>
          <p:nvPr/>
        </p:nvSpPr>
        <p:spPr bwMode="auto">
          <a:xfrm>
            <a:off x="7572375" y="1944688"/>
            <a:ext cx="395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5</a:t>
            </a:r>
          </a:p>
        </p:txBody>
      </p:sp>
      <p:sp>
        <p:nvSpPr>
          <p:cNvPr id="5137" name="TextBox 59"/>
          <p:cNvSpPr txBox="1">
            <a:spLocks noChangeArrowheads="1"/>
          </p:cNvSpPr>
          <p:nvPr/>
        </p:nvSpPr>
        <p:spPr bwMode="auto">
          <a:xfrm>
            <a:off x="7980363" y="2382838"/>
            <a:ext cx="395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6</a:t>
            </a:r>
          </a:p>
        </p:txBody>
      </p:sp>
      <p:sp>
        <p:nvSpPr>
          <p:cNvPr id="5138" name="TextBox 60"/>
          <p:cNvSpPr txBox="1">
            <a:spLocks noChangeArrowheads="1"/>
          </p:cNvSpPr>
          <p:nvPr/>
        </p:nvSpPr>
        <p:spPr bwMode="auto">
          <a:xfrm>
            <a:off x="1044575" y="2974975"/>
            <a:ext cx="39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7</a:t>
            </a:r>
          </a:p>
        </p:txBody>
      </p:sp>
      <p:sp>
        <p:nvSpPr>
          <p:cNvPr id="5139" name="TextBox 61"/>
          <p:cNvSpPr txBox="1">
            <a:spLocks noChangeArrowheads="1"/>
          </p:cNvSpPr>
          <p:nvPr/>
        </p:nvSpPr>
        <p:spPr bwMode="auto">
          <a:xfrm>
            <a:off x="1046163" y="4999038"/>
            <a:ext cx="395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8</a:t>
            </a:r>
          </a:p>
        </p:txBody>
      </p:sp>
      <p:cxnSp>
        <p:nvCxnSpPr>
          <p:cNvPr id="78" name="Прямая со стрелкой 77"/>
          <p:cNvCxnSpPr/>
          <p:nvPr/>
        </p:nvCxnSpPr>
        <p:spPr>
          <a:xfrm rot="10800000">
            <a:off x="6946900" y="2298700"/>
            <a:ext cx="1028700" cy="279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2" grpId="0"/>
      <p:bldP spid="5133" grpId="0"/>
      <p:bldP spid="5134" grpId="0"/>
      <p:bldP spid="5136" grpId="0"/>
      <p:bldP spid="5137" grpId="0"/>
      <p:bldP spid="5138" grpId="0"/>
      <p:bldP spid="5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5381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ПРОВЕРЬ  СЕБЯ</a:t>
                </a: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1557338"/>
            <a:ext cx="542925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009650" y="1268413"/>
            <a:ext cx="468313" cy="396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1441450" y="908050"/>
            <a:ext cx="2773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1. Заголовок</a:t>
            </a:r>
            <a:r>
              <a:rPr lang="ru-RU" sz="2400" b="1"/>
              <a:t>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357688" y="1304925"/>
            <a:ext cx="792162" cy="396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365750" y="1304925"/>
            <a:ext cx="215900" cy="431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375" idx="1"/>
          </p:cNvCxnSpPr>
          <p:nvPr/>
        </p:nvCxnSpPr>
        <p:spPr>
          <a:xfrm flipH="1">
            <a:off x="5654675" y="1644650"/>
            <a:ext cx="827088" cy="904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141788" y="1989138"/>
            <a:ext cx="2089150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4178300" y="4329113"/>
            <a:ext cx="2087563" cy="612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5797550" y="4076700"/>
            <a:ext cx="504825" cy="36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5618163" y="3213100"/>
            <a:ext cx="647700" cy="36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0"/>
          <p:cNvSpPr txBox="1">
            <a:spLocks noChangeArrowheads="1"/>
          </p:cNvSpPr>
          <p:nvPr/>
        </p:nvSpPr>
        <p:spPr bwMode="auto">
          <a:xfrm>
            <a:off x="3494088" y="91281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2. Свернуть</a:t>
            </a:r>
            <a:r>
              <a:rPr lang="ru-RU" sz="2400" b="1"/>
              <a:t> </a:t>
            </a:r>
          </a:p>
        </p:txBody>
      </p:sp>
      <p:sp>
        <p:nvSpPr>
          <p:cNvPr id="15374" name="TextBox 21"/>
          <p:cNvSpPr txBox="1">
            <a:spLocks noChangeArrowheads="1"/>
          </p:cNvSpPr>
          <p:nvPr/>
        </p:nvSpPr>
        <p:spPr bwMode="auto">
          <a:xfrm>
            <a:off x="5114925" y="873125"/>
            <a:ext cx="374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3. Развернуть/Восстановить</a:t>
            </a:r>
            <a:r>
              <a:rPr lang="ru-RU" sz="2400" b="1"/>
              <a:t> </a:t>
            </a:r>
          </a:p>
        </p:txBody>
      </p:sp>
      <p:sp>
        <p:nvSpPr>
          <p:cNvPr id="15375" name="TextBox 23"/>
          <p:cNvSpPr txBox="1">
            <a:spLocks noChangeArrowheads="1"/>
          </p:cNvSpPr>
          <p:nvPr/>
        </p:nvSpPr>
        <p:spPr bwMode="auto">
          <a:xfrm>
            <a:off x="6481763" y="141287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4. Закрыть</a:t>
            </a:r>
            <a:r>
              <a:rPr lang="ru-RU" sz="2400" b="1"/>
              <a:t> </a:t>
            </a:r>
          </a:p>
        </p:txBody>
      </p:sp>
      <p:sp>
        <p:nvSpPr>
          <p:cNvPr id="15376" name="TextBox 24"/>
          <p:cNvSpPr txBox="1">
            <a:spLocks noChangeArrowheads="1"/>
          </p:cNvSpPr>
          <p:nvPr/>
        </p:nvSpPr>
        <p:spPr bwMode="auto">
          <a:xfrm>
            <a:off x="6338888" y="2060575"/>
            <a:ext cx="2735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5. Строка меню</a:t>
            </a:r>
            <a:r>
              <a:rPr lang="ru-RU" sz="2400" b="1"/>
              <a:t> </a:t>
            </a:r>
          </a:p>
        </p:txBody>
      </p:sp>
      <p:sp>
        <p:nvSpPr>
          <p:cNvPr id="15377" name="TextBox 25"/>
          <p:cNvSpPr txBox="1">
            <a:spLocks noChangeArrowheads="1"/>
          </p:cNvSpPr>
          <p:nvPr/>
        </p:nvSpPr>
        <p:spPr bwMode="auto">
          <a:xfrm>
            <a:off x="6337300" y="3068638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6. Полоса прокрутки</a:t>
            </a:r>
            <a:endParaRPr lang="ru-RU" sz="2400" b="1"/>
          </a:p>
        </p:txBody>
      </p:sp>
      <p:sp>
        <p:nvSpPr>
          <p:cNvPr id="15378" name="TextBox 26"/>
          <p:cNvSpPr txBox="1">
            <a:spLocks noChangeArrowheads="1"/>
          </p:cNvSpPr>
          <p:nvPr/>
        </p:nvSpPr>
        <p:spPr bwMode="auto">
          <a:xfrm>
            <a:off x="6373813" y="3933825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7. Рамка</a:t>
            </a:r>
            <a:endParaRPr lang="ru-RU" sz="2400" b="1"/>
          </a:p>
        </p:txBody>
      </p:sp>
      <p:sp>
        <p:nvSpPr>
          <p:cNvPr id="15379" name="TextBox 27"/>
          <p:cNvSpPr txBox="1">
            <a:spLocks noChangeArrowheads="1"/>
          </p:cNvSpPr>
          <p:nvPr/>
        </p:nvSpPr>
        <p:spPr bwMode="auto">
          <a:xfrm>
            <a:off x="6373813" y="4797425"/>
            <a:ext cx="2195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8. Рабочее поле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6389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ОЦЕНИ СЕБЯ</a:t>
                </a: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846138" y="1303338"/>
            <a:ext cx="75660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Критерии оценивания: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8 правильных ответов – отметка «</a:t>
            </a:r>
            <a:r>
              <a:rPr lang="en-US" sz="2800">
                <a:latin typeface="Calibri" pitchFamily="34" charset="0"/>
              </a:rPr>
              <a:t>5</a:t>
            </a:r>
            <a:r>
              <a:rPr lang="ru-RU" sz="2800">
                <a:latin typeface="Calibri" pitchFamily="34" charset="0"/>
              </a:rPr>
              <a:t>»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7 правильных ответов  - отметка «4»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5, 6 правильных ответов  - отметка «3»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4 и меньше правильных ответов  - отметка «2»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7417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17411" name="Picture 3" descr="D:\Пользователи\Учитель\Рабочий стол\новое_1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1330325"/>
            <a:ext cx="5257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4"/>
          <p:cNvSpPr txBox="1">
            <a:spLocks noChangeArrowheads="1"/>
          </p:cNvSpPr>
          <p:nvPr/>
        </p:nvSpPr>
        <p:spPr bwMode="auto">
          <a:xfrm>
            <a:off x="1150938" y="900113"/>
            <a:ext cx="71675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/>
              <a:t>Медленное моргание</a:t>
            </a:r>
          </a:p>
        </p:txBody>
      </p:sp>
      <p:grpSp>
        <p:nvGrpSpPr>
          <p:cNvPr id="17413" name="Группа 11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17414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8441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18435" name="Picture 28" descr="D:\Пользователи\Учитель\Рабочий стол\новое_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1331913"/>
            <a:ext cx="5257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4"/>
          <p:cNvSpPr txBox="1">
            <a:spLocks noChangeArrowheads="1"/>
          </p:cNvSpPr>
          <p:nvPr/>
        </p:nvSpPr>
        <p:spPr bwMode="auto">
          <a:xfrm>
            <a:off x="1150938" y="900113"/>
            <a:ext cx="71675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/>
              <a:t>Быстрое моргание</a:t>
            </a:r>
          </a:p>
        </p:txBody>
      </p:sp>
      <p:grpSp>
        <p:nvGrpSpPr>
          <p:cNvPr id="18437" name="Группа 48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18438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946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19459" name="Picture 2" descr="D:\Пользователи\Учитель\Рабочий стол\по сторонам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4688" y="1331913"/>
            <a:ext cx="5257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4"/>
          <p:cNvSpPr txBox="1">
            <a:spLocks noChangeArrowheads="1"/>
          </p:cNvSpPr>
          <p:nvPr/>
        </p:nvSpPr>
        <p:spPr bwMode="auto">
          <a:xfrm>
            <a:off x="1150938" y="900113"/>
            <a:ext cx="71675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/>
              <a:t>Движение глазами влево-вправо</a:t>
            </a:r>
          </a:p>
        </p:txBody>
      </p:sp>
      <p:grpSp>
        <p:nvGrpSpPr>
          <p:cNvPr id="19461" name="Группа 19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19462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0489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0483" name="Picture 2" descr="D:\Пользователи\Учитель\Рабочий стол\вверх-вниз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1331913"/>
            <a:ext cx="5257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4"/>
          <p:cNvSpPr txBox="1">
            <a:spLocks noChangeArrowheads="1"/>
          </p:cNvSpPr>
          <p:nvPr/>
        </p:nvSpPr>
        <p:spPr bwMode="auto">
          <a:xfrm>
            <a:off x="1150938" y="900113"/>
            <a:ext cx="71675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/>
              <a:t>Движение глазами вверх-вниз</a:t>
            </a:r>
          </a:p>
        </p:txBody>
      </p:sp>
      <p:grpSp>
        <p:nvGrpSpPr>
          <p:cNvPr id="20485" name="Группа 12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20486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58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112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РАЗМИНКА</a:t>
                </a:r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075" name="TextBox 21"/>
          <p:cNvSpPr txBox="1">
            <a:spLocks noChangeArrowheads="1"/>
          </p:cNvSpPr>
          <p:nvPr/>
        </p:nvSpPr>
        <p:spPr bwMode="auto">
          <a:xfrm>
            <a:off x="482600" y="971550"/>
            <a:ext cx="32639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>
                <a:latin typeface="Calibri" pitchFamily="34" charset="0"/>
              </a:rPr>
              <a:t>устройства </a:t>
            </a:r>
            <a:r>
              <a:rPr lang="ru-RU" sz="3200" b="1">
                <a:solidFill>
                  <a:schemeClr val="accent2"/>
                </a:solidFill>
                <a:latin typeface="Calibri" pitchFamily="34" charset="0"/>
              </a:rPr>
              <a:t>ввода </a:t>
            </a:r>
            <a:r>
              <a:rPr lang="ru-RU" sz="3200">
                <a:latin typeface="Calibri" pitchFamily="34" charset="0"/>
              </a:rPr>
              <a:t>информации</a:t>
            </a:r>
          </a:p>
        </p:txBody>
      </p:sp>
      <p:sp>
        <p:nvSpPr>
          <p:cNvPr id="3076" name="TextBox 22"/>
          <p:cNvSpPr txBox="1">
            <a:spLocks noChangeArrowheads="1"/>
          </p:cNvSpPr>
          <p:nvPr/>
        </p:nvSpPr>
        <p:spPr bwMode="auto">
          <a:xfrm>
            <a:off x="5283200" y="971550"/>
            <a:ext cx="355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>
                <a:latin typeface="Calibri" pitchFamily="34" charset="0"/>
              </a:rPr>
              <a:t>устройства </a:t>
            </a:r>
            <a:r>
              <a:rPr lang="ru-RU" sz="3200" b="1">
                <a:solidFill>
                  <a:schemeClr val="accent2"/>
                </a:solidFill>
                <a:latin typeface="Calibri" pitchFamily="34" charset="0"/>
              </a:rPr>
              <a:t>вывода</a:t>
            </a:r>
            <a:r>
              <a:rPr lang="ru-RU" sz="3200">
                <a:latin typeface="Calibri" pitchFamily="34" charset="0"/>
              </a:rPr>
              <a:t> информации</a:t>
            </a:r>
          </a:p>
        </p:txBody>
      </p:sp>
      <p:pic>
        <p:nvPicPr>
          <p:cNvPr id="3077" name="Picture 11" descr="http://www.viss.lt/dati/beldom/futbola_var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9400" y="1658938"/>
            <a:ext cx="498157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http://www.viss.lt/dati/beldom/futbola_vart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9138" y="1666875"/>
            <a:ext cx="498157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3038475" y="7229475"/>
            <a:ext cx="3005138" cy="1258888"/>
            <a:chOff x="3120572" y="5036458"/>
            <a:chExt cx="3004457" cy="1258206"/>
          </a:xfrm>
        </p:grpSpPr>
        <p:pic>
          <p:nvPicPr>
            <p:cNvPr id="3109" name="Picture 7" descr="http://img239.imageshack.us/img239/6051/mya4if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4304" y="5462962"/>
              <a:ext cx="815068" cy="83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0" name="TextBox 24"/>
            <p:cNvSpPr txBox="1">
              <a:spLocks noChangeArrowheads="1"/>
            </p:cNvSpPr>
            <p:nvPr/>
          </p:nvSpPr>
          <p:spPr bwMode="auto">
            <a:xfrm>
              <a:off x="3120572" y="5036458"/>
              <a:ext cx="300445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buSzPct val="70000"/>
              </a:pPr>
              <a:r>
                <a:rPr lang="ru-RU" sz="3200">
                  <a:latin typeface="Calibri" pitchFamily="34" charset="0"/>
                </a:rPr>
                <a:t>принтер</a:t>
              </a:r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 rot="10800000">
            <a:off x="3019425" y="4089400"/>
            <a:ext cx="1262063" cy="746125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28"/>
          <p:cNvSpPr txBox="1">
            <a:spLocks noChangeArrowheads="1"/>
          </p:cNvSpPr>
          <p:nvPr/>
        </p:nvSpPr>
        <p:spPr bwMode="auto">
          <a:xfrm>
            <a:off x="4078288" y="3813175"/>
            <a:ext cx="8715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6000">
                <a:latin typeface="Calibri" pitchFamily="34" charset="0"/>
              </a:rPr>
              <a:t>?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752975" y="4108450"/>
            <a:ext cx="1360488" cy="735013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34"/>
          <p:cNvGrpSpPr>
            <a:grpSpLocks/>
          </p:cNvGrpSpPr>
          <p:nvPr/>
        </p:nvGrpSpPr>
        <p:grpSpPr bwMode="auto">
          <a:xfrm>
            <a:off x="3024188" y="7237413"/>
            <a:ext cx="3005137" cy="1258887"/>
            <a:chOff x="210458" y="5159829"/>
            <a:chExt cx="3004457" cy="1258206"/>
          </a:xfrm>
        </p:grpSpPr>
        <p:pic>
          <p:nvPicPr>
            <p:cNvPr id="3107" name="Picture 7" descr="http://img239.imageshack.us/img239/6051/mya4if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4190" y="5586333"/>
              <a:ext cx="815068" cy="83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8" name="TextBox 32"/>
            <p:cNvSpPr txBox="1">
              <a:spLocks noChangeArrowheads="1"/>
            </p:cNvSpPr>
            <p:nvPr/>
          </p:nvSpPr>
          <p:spPr bwMode="auto">
            <a:xfrm>
              <a:off x="210458" y="5159829"/>
              <a:ext cx="300445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buSzPct val="70000"/>
              </a:pPr>
              <a:r>
                <a:rPr lang="ru-RU" sz="3200">
                  <a:latin typeface="Calibri" pitchFamily="34" charset="0"/>
                </a:rPr>
                <a:t>клавиатура</a:t>
              </a:r>
            </a:p>
          </p:txBody>
        </p:sp>
      </p:grp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3005138" y="7199313"/>
            <a:ext cx="3005137" cy="1257300"/>
            <a:chOff x="3120572" y="5036458"/>
            <a:chExt cx="3004457" cy="1258206"/>
          </a:xfrm>
        </p:grpSpPr>
        <p:pic>
          <p:nvPicPr>
            <p:cNvPr id="3105" name="Picture 7" descr="http://img239.imageshack.us/img239/6051/mya4if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4304" y="5462962"/>
              <a:ext cx="815068" cy="83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6" name="TextBox 36"/>
            <p:cNvSpPr txBox="1">
              <a:spLocks noChangeArrowheads="1"/>
            </p:cNvSpPr>
            <p:nvPr/>
          </p:nvSpPr>
          <p:spPr bwMode="auto">
            <a:xfrm>
              <a:off x="3120572" y="5036458"/>
              <a:ext cx="300445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buSzPct val="70000"/>
              </a:pPr>
              <a:r>
                <a:rPr lang="ru-RU" sz="3200">
                  <a:latin typeface="Calibri" pitchFamily="34" charset="0"/>
                </a:rPr>
                <a:t>мышь</a:t>
              </a:r>
            </a:p>
          </p:txBody>
        </p:sp>
      </p:grpSp>
      <p:grpSp>
        <p:nvGrpSpPr>
          <p:cNvPr id="7" name="Группа 40"/>
          <p:cNvGrpSpPr>
            <a:grpSpLocks/>
          </p:cNvGrpSpPr>
          <p:nvPr/>
        </p:nvGrpSpPr>
        <p:grpSpPr bwMode="auto">
          <a:xfrm>
            <a:off x="3028950" y="7199313"/>
            <a:ext cx="3005138" cy="1258887"/>
            <a:chOff x="3120572" y="5036458"/>
            <a:chExt cx="3004457" cy="1258206"/>
          </a:xfrm>
        </p:grpSpPr>
        <p:pic>
          <p:nvPicPr>
            <p:cNvPr id="3103" name="Picture 7" descr="http://img239.imageshack.us/img239/6051/mya4if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4304" y="5462962"/>
              <a:ext cx="815068" cy="83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4" name="TextBox 39"/>
            <p:cNvSpPr txBox="1">
              <a:spLocks noChangeArrowheads="1"/>
            </p:cNvSpPr>
            <p:nvPr/>
          </p:nvSpPr>
          <p:spPr bwMode="auto">
            <a:xfrm>
              <a:off x="3120572" y="5036458"/>
              <a:ext cx="300445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buSzPct val="70000"/>
              </a:pPr>
              <a:r>
                <a:rPr lang="ru-RU" sz="3200">
                  <a:latin typeface="Calibri" pitchFamily="34" charset="0"/>
                </a:rPr>
                <a:t>колонки</a:t>
              </a:r>
            </a:p>
          </p:txBody>
        </p:sp>
      </p:grpSp>
      <p:grpSp>
        <p:nvGrpSpPr>
          <p:cNvPr id="8" name="Группа 43"/>
          <p:cNvGrpSpPr>
            <a:grpSpLocks/>
          </p:cNvGrpSpPr>
          <p:nvPr/>
        </p:nvGrpSpPr>
        <p:grpSpPr bwMode="auto">
          <a:xfrm>
            <a:off x="3025775" y="7181850"/>
            <a:ext cx="3003550" cy="1257300"/>
            <a:chOff x="3120572" y="5036458"/>
            <a:chExt cx="3004457" cy="1258206"/>
          </a:xfrm>
        </p:grpSpPr>
        <p:pic>
          <p:nvPicPr>
            <p:cNvPr id="3101" name="Picture 7" descr="http://img239.imageshack.us/img239/6051/mya4if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4304" y="5462962"/>
              <a:ext cx="815068" cy="83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2" name="TextBox 42"/>
            <p:cNvSpPr txBox="1">
              <a:spLocks noChangeArrowheads="1"/>
            </p:cNvSpPr>
            <p:nvPr/>
          </p:nvSpPr>
          <p:spPr bwMode="auto">
            <a:xfrm>
              <a:off x="3120572" y="5036458"/>
              <a:ext cx="300445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buSzPct val="70000"/>
              </a:pPr>
              <a:r>
                <a:rPr lang="ru-RU" sz="3200">
                  <a:latin typeface="Calibri" pitchFamily="34" charset="0"/>
                </a:rPr>
                <a:t>сканер</a:t>
              </a:r>
            </a:p>
          </p:txBody>
        </p:sp>
      </p:grpSp>
      <p:grpSp>
        <p:nvGrpSpPr>
          <p:cNvPr id="9" name="Группа 46"/>
          <p:cNvGrpSpPr>
            <a:grpSpLocks/>
          </p:cNvGrpSpPr>
          <p:nvPr/>
        </p:nvGrpSpPr>
        <p:grpSpPr bwMode="auto">
          <a:xfrm>
            <a:off x="3009900" y="7219950"/>
            <a:ext cx="3005138" cy="1257300"/>
            <a:chOff x="3120572" y="5036458"/>
            <a:chExt cx="3004457" cy="1258206"/>
          </a:xfrm>
        </p:grpSpPr>
        <p:pic>
          <p:nvPicPr>
            <p:cNvPr id="3099" name="Picture 7" descr="http://img239.imageshack.us/img239/6051/mya4if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4304" y="5462962"/>
              <a:ext cx="815068" cy="83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0" name="TextBox 45"/>
            <p:cNvSpPr txBox="1">
              <a:spLocks noChangeArrowheads="1"/>
            </p:cNvSpPr>
            <p:nvPr/>
          </p:nvSpPr>
          <p:spPr bwMode="auto">
            <a:xfrm>
              <a:off x="3120572" y="5036458"/>
              <a:ext cx="300445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buSzPct val="70000"/>
              </a:pPr>
              <a:r>
                <a:rPr lang="ru-RU" sz="3200">
                  <a:latin typeface="Calibri" pitchFamily="34" charset="0"/>
                </a:rPr>
                <a:t>микрофон</a:t>
              </a:r>
            </a:p>
          </p:txBody>
        </p:sp>
      </p:grpSp>
      <p:grpSp>
        <p:nvGrpSpPr>
          <p:cNvPr id="10" name="Группа 47"/>
          <p:cNvGrpSpPr>
            <a:grpSpLocks/>
          </p:cNvGrpSpPr>
          <p:nvPr/>
        </p:nvGrpSpPr>
        <p:grpSpPr bwMode="auto">
          <a:xfrm>
            <a:off x="3032125" y="7216775"/>
            <a:ext cx="3003550" cy="1258888"/>
            <a:chOff x="210458" y="5159829"/>
            <a:chExt cx="3004457" cy="1258206"/>
          </a:xfrm>
        </p:grpSpPr>
        <p:pic>
          <p:nvPicPr>
            <p:cNvPr id="3097" name="Picture 7" descr="http://img239.imageshack.us/img239/6051/mya4if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4190" y="5586333"/>
              <a:ext cx="815068" cy="83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TextBox 49"/>
            <p:cNvSpPr txBox="1">
              <a:spLocks noChangeArrowheads="1"/>
            </p:cNvSpPr>
            <p:nvPr/>
          </p:nvSpPr>
          <p:spPr bwMode="auto">
            <a:xfrm>
              <a:off x="210458" y="5159829"/>
              <a:ext cx="300445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buSzPct val="70000"/>
              </a:pPr>
              <a:r>
                <a:rPr lang="ru-RU" sz="3200">
                  <a:latin typeface="Calibri" pitchFamily="34" charset="0"/>
                </a:rPr>
                <a:t>клавиатура</a:t>
              </a:r>
            </a:p>
          </p:txBody>
        </p:sp>
      </p:grpSp>
      <p:grpSp>
        <p:nvGrpSpPr>
          <p:cNvPr id="11" name="Группа 50"/>
          <p:cNvGrpSpPr>
            <a:grpSpLocks/>
          </p:cNvGrpSpPr>
          <p:nvPr/>
        </p:nvGrpSpPr>
        <p:grpSpPr bwMode="auto">
          <a:xfrm>
            <a:off x="3032125" y="7216775"/>
            <a:ext cx="3003550" cy="1258888"/>
            <a:chOff x="210458" y="5159829"/>
            <a:chExt cx="3004457" cy="1258206"/>
          </a:xfrm>
        </p:grpSpPr>
        <p:pic>
          <p:nvPicPr>
            <p:cNvPr id="3095" name="Picture 7" descr="http://img239.imageshack.us/img239/6051/mya4if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4190" y="5586333"/>
              <a:ext cx="815068" cy="83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6" name="TextBox 52"/>
            <p:cNvSpPr txBox="1">
              <a:spLocks noChangeArrowheads="1"/>
            </p:cNvSpPr>
            <p:nvPr/>
          </p:nvSpPr>
          <p:spPr bwMode="auto">
            <a:xfrm>
              <a:off x="210458" y="5159829"/>
              <a:ext cx="300445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buSzPct val="70000"/>
              </a:pPr>
              <a:r>
                <a:rPr lang="ru-RU" sz="3200">
                  <a:latin typeface="Calibri" pitchFamily="34" charset="0"/>
                </a:rPr>
                <a:t>клавиатура</a:t>
              </a:r>
            </a:p>
          </p:txBody>
        </p:sp>
      </p:grpSp>
      <p:grpSp>
        <p:nvGrpSpPr>
          <p:cNvPr id="12" name="Группа 53"/>
          <p:cNvGrpSpPr>
            <a:grpSpLocks/>
          </p:cNvGrpSpPr>
          <p:nvPr/>
        </p:nvGrpSpPr>
        <p:grpSpPr bwMode="auto">
          <a:xfrm>
            <a:off x="2994025" y="7216775"/>
            <a:ext cx="3003550" cy="1258888"/>
            <a:chOff x="210458" y="5159829"/>
            <a:chExt cx="3004457" cy="1258206"/>
          </a:xfrm>
        </p:grpSpPr>
        <p:pic>
          <p:nvPicPr>
            <p:cNvPr id="3093" name="Picture 7" descr="http://img239.imageshack.us/img239/6051/mya4if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4190" y="5586333"/>
              <a:ext cx="815068" cy="83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4" name="TextBox 55"/>
            <p:cNvSpPr txBox="1">
              <a:spLocks noChangeArrowheads="1"/>
            </p:cNvSpPr>
            <p:nvPr/>
          </p:nvSpPr>
          <p:spPr bwMode="auto">
            <a:xfrm>
              <a:off x="210458" y="5159829"/>
              <a:ext cx="300445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buSzPct val="70000"/>
              </a:pPr>
              <a:r>
                <a:rPr lang="ru-RU" sz="3200">
                  <a:latin typeface="Calibri" pitchFamily="34" charset="0"/>
                </a:rPr>
                <a:t>монитор</a:t>
              </a: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44525" y="5562600"/>
            <a:ext cx="813911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2800"/>
              <a:t>Ребята, вы ничего особенного не заметили?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55600" y="5588000"/>
            <a:ext cx="81835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2800"/>
              <a:t>С чем это может быть связано?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3333 L 0.25833 -0.5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3449 L -0.25261 -0.534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32894 L 0.26145 -0.526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32894 L -0.25052 -0.53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33148 L -0.25764 -0.537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639 L -0.25486 -0.5347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33148 L 0.26736 -0.5259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33148 L -0.24722 -0.5342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33194 L -0.25729 -0.5402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1513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1507" name="Picture 2" descr="D:\Пользователи\Учитель\Рабочий стол\по часовой стредке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1331913"/>
            <a:ext cx="5257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4"/>
          <p:cNvSpPr txBox="1">
            <a:spLocks noChangeArrowheads="1"/>
          </p:cNvSpPr>
          <p:nvPr/>
        </p:nvSpPr>
        <p:spPr bwMode="auto">
          <a:xfrm>
            <a:off x="354013" y="900113"/>
            <a:ext cx="83629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/>
              <a:t>Движение глазами по часовой стрелке</a:t>
            </a:r>
          </a:p>
        </p:txBody>
      </p:sp>
      <p:grpSp>
        <p:nvGrpSpPr>
          <p:cNvPr id="21509" name="Группа 16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21510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2537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2531" name="Picture 2" descr="D:\Пользователи\Учитель\Рабочий стол\против часовой стредки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1331913"/>
            <a:ext cx="5257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4"/>
          <p:cNvSpPr txBox="1">
            <a:spLocks noChangeArrowheads="1"/>
          </p:cNvSpPr>
          <p:nvPr/>
        </p:nvSpPr>
        <p:spPr bwMode="auto">
          <a:xfrm>
            <a:off x="354013" y="900113"/>
            <a:ext cx="83629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/>
              <a:t>Движение глазами против часовой стрелки</a:t>
            </a:r>
          </a:p>
        </p:txBody>
      </p:sp>
      <p:grpSp>
        <p:nvGrpSpPr>
          <p:cNvPr id="22533" name="Группа 10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22534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3558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ОТ ЗНАНИЙ К УМЕНИЮ</a:t>
                </a: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60388" y="719138"/>
            <a:ext cx="8191500" cy="32385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Задание: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+mn-lt"/>
              </a:rPr>
              <a:t>Открыть программу Блокнот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+mn-lt"/>
              </a:rPr>
              <a:t>Записать большими буквами слово ИНФОРМАТИКА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+mn-lt"/>
              </a:rPr>
              <a:t>На следующей строке набрать свою фамилию и имя, класс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+mn-lt"/>
              </a:rPr>
              <a:t>Ниже набрать текст практической работы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8" y="3790950"/>
            <a:ext cx="76819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4582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ОТ ЗНАНИЙ К УМЕНИЮ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400050" y="895350"/>
            <a:ext cx="8305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Выберите задание, с которым сможете справиться (тексты в раздаточных материалах)</a:t>
            </a: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 i="1">
                <a:latin typeface="Calibri" pitchFamily="34" charset="0"/>
              </a:rPr>
              <a:t>Задание на отметку «3»</a:t>
            </a:r>
          </a:p>
          <a:p>
            <a:r>
              <a:rPr lang="ru-RU" sz="2800">
                <a:latin typeface="Calibri" pitchFamily="34" charset="0"/>
              </a:rPr>
              <a:t>Набрать отрывок из стихотворения «Гроза» А. Барто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 b="1" i="1">
                <a:latin typeface="Calibri" pitchFamily="34" charset="0"/>
              </a:rPr>
              <a:t>Задание на отметку «4»</a:t>
            </a:r>
          </a:p>
          <a:p>
            <a:r>
              <a:rPr lang="ru-RU" sz="2800">
                <a:latin typeface="Calibri" pitchFamily="34" charset="0"/>
              </a:rPr>
              <a:t>Набрать стихотворение «Кораблик» А. Барто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 b="1" i="1">
                <a:latin typeface="Calibri" pitchFamily="34" charset="0"/>
              </a:rPr>
              <a:t>Задание на отметку «5»</a:t>
            </a:r>
          </a:p>
          <a:p>
            <a:r>
              <a:rPr lang="ru-RU" sz="2800">
                <a:latin typeface="Calibri" pitchFamily="34" charset="0"/>
              </a:rPr>
              <a:t>Набрать стихотворение «Страшная птица» А. Барто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4629150" y="952500"/>
            <a:ext cx="4191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5610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ПОДВОДИМ ИТОГИ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5603" name="TextBox 12"/>
          <p:cNvSpPr txBox="1">
            <a:spLocks noChangeArrowheads="1"/>
          </p:cNvSpPr>
          <p:nvPr/>
        </p:nvSpPr>
        <p:spPr bwMode="auto">
          <a:xfrm>
            <a:off x="4570413" y="996950"/>
            <a:ext cx="4191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1150938"/>
            <a:ext cx="817086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/>
              <a:t>Людям каких профессий нужно уметь работать на клавиатуре?</a:t>
            </a:r>
          </a:p>
          <a:p>
            <a:pPr>
              <a:buSzPct val="70000"/>
            </a:pPr>
            <a:endParaRPr lang="ru-RU" sz="3200"/>
          </a:p>
        </p:txBody>
      </p:sp>
      <p:sp>
        <p:nvSpPr>
          <p:cNvPr id="26" name="Стрелка вниз 25"/>
          <p:cNvSpPr/>
          <p:nvPr/>
        </p:nvSpPr>
        <p:spPr>
          <a:xfrm>
            <a:off x="4084638" y="2579688"/>
            <a:ext cx="693737" cy="10334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6" name="TextBox 26"/>
          <p:cNvSpPr txBox="1">
            <a:spLocks noChangeArrowheads="1"/>
          </p:cNvSpPr>
          <p:nvPr/>
        </p:nvSpPr>
        <p:spPr bwMode="auto">
          <a:xfrm>
            <a:off x="520700" y="4046538"/>
            <a:ext cx="817086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endParaRPr lang="ru-RU" sz="3200"/>
          </a:p>
        </p:txBody>
      </p:sp>
      <p:sp>
        <p:nvSpPr>
          <p:cNvPr id="25607" name="TextBox 27"/>
          <p:cNvSpPr txBox="1">
            <a:spLocks noChangeArrowheads="1"/>
          </p:cNvSpPr>
          <p:nvPr/>
        </p:nvSpPr>
        <p:spPr bwMode="auto">
          <a:xfrm>
            <a:off x="738188" y="4114800"/>
            <a:ext cx="76977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endParaRPr lang="ru-RU" sz="32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8138" y="3997325"/>
            <a:ext cx="85105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buSzPct val="70000"/>
            </a:pPr>
            <a:r>
              <a:rPr lang="ru-RU" sz="3200"/>
              <a:t>Большинство профессий связано с работой за компьютером, а значит  нам для будущей жизни необходимо уметь работать на клавиатуре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6636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ПОДВОДИМ ИТОГИ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4570413" y="996950"/>
            <a:ext cx="4191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26628" name="TextBox 26"/>
          <p:cNvSpPr txBox="1">
            <a:spLocks noChangeArrowheads="1"/>
          </p:cNvSpPr>
          <p:nvPr/>
        </p:nvSpPr>
        <p:spPr bwMode="auto">
          <a:xfrm>
            <a:off x="520700" y="4046538"/>
            <a:ext cx="817086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endParaRPr lang="ru-RU" sz="3200"/>
          </a:p>
        </p:txBody>
      </p:sp>
      <p:sp>
        <p:nvSpPr>
          <p:cNvPr id="26629" name="Oval 20"/>
          <p:cNvSpPr>
            <a:spLocks noChangeArrowheads="1"/>
          </p:cNvSpPr>
          <p:nvPr/>
        </p:nvSpPr>
        <p:spPr bwMode="auto">
          <a:xfrm>
            <a:off x="754063" y="1349375"/>
            <a:ext cx="2147887" cy="2147888"/>
          </a:xfrm>
          <a:prstGeom prst="ellipse">
            <a:avLst/>
          </a:prstGeom>
          <a:solidFill>
            <a:srgbClr val="13C73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21"/>
          <p:cNvSpPr>
            <a:spLocks noChangeArrowheads="1"/>
          </p:cNvSpPr>
          <p:nvPr/>
        </p:nvSpPr>
        <p:spPr bwMode="auto">
          <a:xfrm>
            <a:off x="3500438" y="1349375"/>
            <a:ext cx="2147887" cy="2147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22"/>
          <p:cNvSpPr>
            <a:spLocks noChangeArrowheads="1"/>
          </p:cNvSpPr>
          <p:nvPr/>
        </p:nvSpPr>
        <p:spPr bwMode="auto">
          <a:xfrm>
            <a:off x="6218238" y="1349375"/>
            <a:ext cx="2147887" cy="21478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Text Box 23"/>
          <p:cNvSpPr txBox="1">
            <a:spLocks noChangeArrowheads="1"/>
          </p:cNvSpPr>
          <p:nvPr/>
        </p:nvSpPr>
        <p:spPr bwMode="auto">
          <a:xfrm>
            <a:off x="622300" y="3957638"/>
            <a:ext cx="24082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я </a:t>
            </a:r>
            <a:r>
              <a:rPr lang="ru-RU" sz="2400" b="1">
                <a:latin typeface="Calibri" pitchFamily="34" charset="0"/>
              </a:rPr>
              <a:t>знаю</a:t>
            </a:r>
            <a:r>
              <a:rPr lang="ru-RU" sz="2400">
                <a:latin typeface="Calibri" pitchFamily="34" charset="0"/>
              </a:rPr>
              <a:t> назначение клавиш </a:t>
            </a:r>
          </a:p>
          <a:p>
            <a:pPr algn="ctr"/>
            <a:r>
              <a:rPr lang="ru-RU" sz="2400">
                <a:latin typeface="Calibri" pitchFamily="34" charset="0"/>
              </a:rPr>
              <a:t>и </a:t>
            </a:r>
            <a:r>
              <a:rPr lang="ru-RU" sz="2400" b="1">
                <a:latin typeface="Calibri" pitchFamily="34" charset="0"/>
              </a:rPr>
              <a:t>смогу</a:t>
            </a:r>
            <a:r>
              <a:rPr lang="ru-RU" sz="2400">
                <a:latin typeface="Calibri" pitchFamily="34" charset="0"/>
              </a:rPr>
              <a:t> набрать текст </a:t>
            </a:r>
          </a:p>
        </p:txBody>
      </p:sp>
      <p:sp>
        <p:nvSpPr>
          <p:cNvPr id="26633" name="Text Box 24"/>
          <p:cNvSpPr txBox="1">
            <a:spLocks noChangeArrowheads="1"/>
          </p:cNvSpPr>
          <p:nvPr/>
        </p:nvSpPr>
        <p:spPr bwMode="auto">
          <a:xfrm>
            <a:off x="3441700" y="3957638"/>
            <a:ext cx="24082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я </a:t>
            </a:r>
            <a:r>
              <a:rPr lang="ru-RU" sz="2400" b="1">
                <a:latin typeface="Calibri" pitchFamily="34" charset="0"/>
              </a:rPr>
              <a:t>знаю</a:t>
            </a:r>
            <a:r>
              <a:rPr lang="ru-RU" sz="2400">
                <a:latin typeface="Calibri" pitchFamily="34" charset="0"/>
              </a:rPr>
              <a:t> назначение клавиш, </a:t>
            </a:r>
          </a:p>
          <a:p>
            <a:pPr algn="ctr"/>
            <a:r>
              <a:rPr lang="ru-RU" sz="2400">
                <a:latin typeface="Calibri" pitchFamily="34" charset="0"/>
              </a:rPr>
              <a:t>но </a:t>
            </a:r>
            <a:r>
              <a:rPr lang="ru-RU" sz="2400" b="1">
                <a:latin typeface="Calibri" pitchFamily="34" charset="0"/>
              </a:rPr>
              <a:t>не смогу</a:t>
            </a:r>
            <a:r>
              <a:rPr lang="ru-RU" sz="2400">
                <a:latin typeface="Calibri" pitchFamily="34" charset="0"/>
              </a:rPr>
              <a:t> набрать текст </a:t>
            </a:r>
          </a:p>
        </p:txBody>
      </p:sp>
      <p:sp>
        <p:nvSpPr>
          <p:cNvPr id="26634" name="Text Box 25"/>
          <p:cNvSpPr txBox="1">
            <a:spLocks noChangeArrowheads="1"/>
          </p:cNvSpPr>
          <p:nvPr/>
        </p:nvSpPr>
        <p:spPr bwMode="auto">
          <a:xfrm>
            <a:off x="6151563" y="3957638"/>
            <a:ext cx="24082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я  </a:t>
            </a:r>
            <a:r>
              <a:rPr lang="ru-RU" sz="2400" b="1">
                <a:latin typeface="Calibri" pitchFamily="34" charset="0"/>
              </a:rPr>
              <a:t>не знаю</a:t>
            </a:r>
            <a:r>
              <a:rPr lang="ru-RU" sz="2400">
                <a:latin typeface="Calibri" pitchFamily="34" charset="0"/>
              </a:rPr>
              <a:t> назначение клавиш </a:t>
            </a:r>
          </a:p>
          <a:p>
            <a:pPr algn="ctr"/>
            <a:r>
              <a:rPr lang="ru-RU" sz="2400">
                <a:latin typeface="Calibri" pitchFamily="34" charset="0"/>
              </a:rPr>
              <a:t>и  </a:t>
            </a:r>
            <a:r>
              <a:rPr lang="ru-RU" sz="2400" b="1">
                <a:latin typeface="Calibri" pitchFamily="34" charset="0"/>
              </a:rPr>
              <a:t>не смогу</a:t>
            </a:r>
            <a:r>
              <a:rPr lang="ru-RU" sz="2400">
                <a:latin typeface="Calibri" pitchFamily="34" charset="0"/>
              </a:rPr>
              <a:t> набрать текст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14"/>
          <p:cNvGrpSpPr>
            <a:grpSpLocks/>
          </p:cNvGrpSpPr>
          <p:nvPr/>
        </p:nvGrpSpPr>
        <p:grpSpPr bwMode="auto">
          <a:xfrm>
            <a:off x="249238" y="244475"/>
            <a:ext cx="8713787" cy="6246813"/>
            <a:chOff x="190500" y="243778"/>
            <a:chExt cx="8713788" cy="624751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7656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ДОМАШНЕЕ  ЗАДАНИЕ</a:t>
                </a: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7651" name="TextBox 12"/>
          <p:cNvSpPr txBox="1">
            <a:spLocks noChangeArrowheads="1"/>
          </p:cNvSpPr>
          <p:nvPr/>
        </p:nvSpPr>
        <p:spPr bwMode="auto">
          <a:xfrm>
            <a:off x="4629150" y="952500"/>
            <a:ext cx="4191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552450" y="1085850"/>
            <a:ext cx="81534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600075" y="1614488"/>
            <a:ext cx="67595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514350" indent="-514350">
              <a:buSzPct val="70000"/>
              <a:buFontTx/>
              <a:buAutoNum type="arabicPeriod"/>
            </a:pPr>
            <a:r>
              <a:rPr lang="ru-RU" sz="3200">
                <a:latin typeface="Calibri" pitchFamily="34" charset="0"/>
              </a:rPr>
              <a:t>Читать учебник § 1.7 стр 20 (учебник)</a:t>
            </a:r>
          </a:p>
          <a:p>
            <a:pPr marL="514350" indent="-514350">
              <a:buSzPct val="70000"/>
              <a:buFontTx/>
              <a:buAutoNum type="arabicPeriod"/>
            </a:pPr>
            <a:r>
              <a:rPr lang="ru-RU" sz="3200">
                <a:latin typeface="Calibri" pitchFamily="34" charset="0"/>
              </a:rPr>
              <a:t>Выполнить № 31 стр 19 </a:t>
            </a:r>
          </a:p>
          <a:p>
            <a:pPr marL="514350" indent="-514350">
              <a:buSzPct val="70000"/>
            </a:pPr>
            <a:r>
              <a:rPr lang="ru-RU" sz="3200">
                <a:latin typeface="Calibri" pitchFamily="34" charset="0"/>
              </a:rPr>
              <a:t>     (рабочая тетрадь)</a:t>
            </a:r>
          </a:p>
          <a:p>
            <a:pPr marL="514350" indent="-514350">
              <a:buSzPct val="70000"/>
              <a:buFontTx/>
              <a:buAutoNum type="arabicPeriod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27654" name="Picture 10" descr="http://a2.tcdn.ru/assets/att/a7/77/5515558_60368_7726523_73748656_3acb8f5a1132c7a353dd688b373f9d2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8813" y="1620838"/>
            <a:ext cx="47640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28676" name="Группа 14"/>
          <p:cNvGrpSpPr>
            <a:grpSpLocks/>
          </p:cNvGrpSpPr>
          <p:nvPr/>
        </p:nvGrpSpPr>
        <p:grpSpPr bwMode="auto">
          <a:xfrm>
            <a:off x="249238" y="244475"/>
            <a:ext cx="8713787" cy="6246813"/>
            <a:chOff x="190500" y="243778"/>
            <a:chExt cx="8713788" cy="62475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8681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ИСТОЧНИКИ</a:t>
                </a:r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487363" y="1031875"/>
            <a:ext cx="82137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  <a:buFont typeface="Wingdings" pitchFamily="2" charset="2"/>
              <a:buChar char="ü"/>
            </a:pPr>
            <a:endParaRPr lang="ru-RU" sz="3200"/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530225" y="1047750"/>
            <a:ext cx="8126413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endParaRPr lang="ru-RU" sz="3200"/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546100" y="901700"/>
            <a:ext cx="8110538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514350" indent="-514350">
              <a:buSzPct val="70000"/>
              <a:buFontTx/>
              <a:buAutoNum type="arabicPeriod"/>
            </a:pPr>
            <a:r>
              <a:rPr lang="ru-RU" sz="2000"/>
              <a:t>Информатика и ИКТ. Учебник. Начальный уровень </a:t>
            </a:r>
            <a:r>
              <a:rPr lang="en-US" sz="2000"/>
              <a:t>/</a:t>
            </a:r>
            <a:r>
              <a:rPr lang="ru-RU" sz="2000"/>
              <a:t> Под ред. Проф. Н. В. Макаровой. – СПб.: Питер, 2008</a:t>
            </a:r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/>
              <a:t>Рабочая тетрадь по информатике. 5 класс. Макарова Н. В. – СПб.: Питер, 2008</a:t>
            </a:r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/>
              <a:t>Информатика: учебник для 5 класса</a:t>
            </a:r>
            <a:r>
              <a:rPr lang="en-US" sz="2000"/>
              <a:t> /</a:t>
            </a:r>
            <a:r>
              <a:rPr lang="ru-RU" sz="2000"/>
              <a:t> Л. Л. Босова. – М.: БИНОМ. Лаборатория знаний, 2008</a:t>
            </a:r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 u="sng">
                <a:hlinkClick r:id="rId2"/>
              </a:rPr>
              <a:t>http://www.viss.lt/dati/beldom/futbola_varti.jpg</a:t>
            </a:r>
            <a:endParaRPr lang="ru-RU" sz="2000" u="sng"/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 u="sng">
                <a:hlinkClick r:id="rId3"/>
              </a:rPr>
              <a:t>http://img239.imageshack.us/img239/6051/mya4if5.gif</a:t>
            </a:r>
            <a:endParaRPr lang="ru-RU" sz="2000" u="sng"/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 u="sng">
                <a:hlinkClick r:id="rId4"/>
              </a:rPr>
              <a:t>http://prodanlot.ru/goods/1681/7b3d43c37cc5894c238636db37e8e285.jpg</a:t>
            </a:r>
            <a:endParaRPr lang="ru-RU" sz="2000" u="sng"/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 u="sng">
                <a:hlinkClick r:id="rId5"/>
              </a:rPr>
              <a:t>http://foto.sibmama.ru/albums/userpics/ID28436.jpg</a:t>
            </a:r>
            <a:endParaRPr lang="ru-RU" sz="2000" u="sng"/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 u="sng">
                <a:hlinkClick r:id="rId6"/>
              </a:rPr>
              <a:t>http://www.darkcomp.hu/images/billentyu/flexi_ps2_big.jpg</a:t>
            </a:r>
            <a:endParaRPr lang="ru-RU" sz="2000" u="sng"/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 u="sng">
                <a:hlinkClick r:id="rId7"/>
              </a:rPr>
              <a:t>ttp://images1.gamek.channelvn.net/Images/Uploaded/Share/2011/01/04/110104a2430x287.jpg</a:t>
            </a:r>
            <a:endParaRPr lang="ru-RU" sz="2000" u="sng"/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 u="sng">
                <a:hlinkClick r:id="rId8"/>
              </a:rPr>
              <a:t>http://i043.radikal.ru/0804/11/f5b6766b4484t.jpg</a:t>
            </a:r>
            <a:endParaRPr lang="ru-RU" sz="2000" u="sng"/>
          </a:p>
          <a:p>
            <a:pPr marL="514350" indent="-514350">
              <a:buSzPct val="70000"/>
              <a:buFontTx/>
              <a:buAutoNum type="arabicPeriod"/>
            </a:pPr>
            <a:r>
              <a:rPr lang="ru-RU" sz="2000" u="sng">
                <a:hlinkClick r:id="rId9"/>
              </a:rPr>
              <a:t>http://img-fotki.yandex.ru/get/5701/jlipeiton.2cb/0_52bf6_4b2af14a_L.jpg</a:t>
            </a:r>
            <a:endParaRPr lang="ru-RU" sz="2000"/>
          </a:p>
          <a:p>
            <a:pPr marL="514350" indent="-514350">
              <a:buSzPct val="70000"/>
              <a:buFontTx/>
              <a:buAutoNum type="arabicPeriod"/>
            </a:pPr>
            <a:endParaRPr lang="ru-RU" sz="2000"/>
          </a:p>
          <a:p>
            <a:pPr marL="514350" indent="-514350">
              <a:buSzPct val="70000"/>
              <a:buFontTx/>
              <a:buAutoNum type="arabicPeriod"/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5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10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ТЕМА УРОКА</a:t>
                </a: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486936" y="1910194"/>
            <a:ext cx="5330898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Клавиатура – инструмент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писателя</a:t>
            </a:r>
          </a:p>
        </p:txBody>
      </p:sp>
      <p:sp>
        <p:nvSpPr>
          <p:cNvPr id="3083" name="Дата 13"/>
          <p:cNvSpPr>
            <a:spLocks noGrp="1"/>
          </p:cNvSpPr>
          <p:nvPr>
            <p:ph type="dt" sz="quarter" idx="10"/>
          </p:nvPr>
        </p:nvSpPr>
        <p:spPr bwMode="auto">
          <a:xfrm>
            <a:off x="525463" y="915988"/>
            <a:ext cx="2119312" cy="639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0D4BE-BD65-4375-95E7-700C77C82CD5}" type="datetime1">
              <a:rPr lang="ru-RU" sz="32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05.03.2014</a:t>
            </a:fld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4107" name="Picture 11" descr="http://www.dm.uniba.it/~montano/book_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6300" y="754063"/>
            <a:ext cx="2917825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aquarius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1138" y="3708400"/>
            <a:ext cx="4494212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http://www.iguides.ru/forum/imagehosting/2011/11/21/1176734eca6c1861a5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5580063"/>
            <a:ext cx="8191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12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СЕГОДНЯ НА УРОКЕ</a:t>
                </a: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5123" name="TextBox 25"/>
          <p:cNvSpPr txBox="1">
            <a:spLocks noChangeArrowheads="1"/>
          </p:cNvSpPr>
          <p:nvPr/>
        </p:nvSpPr>
        <p:spPr bwMode="auto">
          <a:xfrm>
            <a:off x="508000" y="1317625"/>
            <a:ext cx="82883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buSzPct val="70000"/>
            </a:pPr>
            <a:endParaRPr lang="ru-RU" sz="1200">
              <a:latin typeface="Calibri" pitchFamily="34" charset="0"/>
            </a:endParaRPr>
          </a:p>
          <a:p>
            <a:pPr>
              <a:buSzPct val="70000"/>
              <a:buFont typeface="Wingdings" pitchFamily="2" charset="2"/>
              <a:buChar char="ü"/>
            </a:pPr>
            <a:r>
              <a:rPr lang="ru-RU" sz="3200">
                <a:latin typeface="Calibri" pitchFamily="34" charset="0"/>
              </a:rPr>
              <a:t> познакомимся с группами клавиш и назначением некоторых из них;</a:t>
            </a:r>
          </a:p>
          <a:p>
            <a:pPr>
              <a:buSzPct val="70000"/>
            </a:pPr>
            <a:endParaRPr lang="ru-RU" sz="3200">
              <a:latin typeface="Calibri" pitchFamily="34" charset="0"/>
            </a:endParaRPr>
          </a:p>
          <a:p>
            <a:pPr>
              <a:buSzPct val="70000"/>
              <a:buFont typeface="Wingdings" pitchFamily="2" charset="2"/>
              <a:buChar char="ü"/>
            </a:pPr>
            <a:r>
              <a:rPr lang="ru-RU" sz="3200">
                <a:latin typeface="Calibri" pitchFamily="34" charset="0"/>
              </a:rPr>
              <a:t> проверим знание элементов компьютерного окна;</a:t>
            </a:r>
          </a:p>
          <a:p>
            <a:pPr>
              <a:buSzPct val="70000"/>
            </a:pPr>
            <a:endParaRPr lang="ru-RU" sz="2400">
              <a:latin typeface="Calibri" pitchFamily="34" charset="0"/>
            </a:endParaRPr>
          </a:p>
          <a:p>
            <a:pPr>
              <a:buSzPct val="70000"/>
              <a:buFont typeface="Wingdings" pitchFamily="2" charset="2"/>
              <a:buChar char="ü"/>
            </a:pPr>
            <a:r>
              <a:rPr lang="ru-RU" sz="3200">
                <a:latin typeface="Calibri" pitchFamily="34" charset="0"/>
              </a:rPr>
              <a:t> напечатаем текст в программе Блокнот.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8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6154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ЭТО НУЖНО ЗНАТЬ</a:t>
                </a: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430213" y="887413"/>
            <a:ext cx="83264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Клавиатура</a:t>
            </a:r>
            <a:r>
              <a:rPr lang="ru-RU" sz="3200">
                <a:latin typeface="Calibri" pitchFamily="34" charset="0"/>
              </a:rPr>
              <a:t> – это важнейшее устройство ввода информации в компьютер.</a:t>
            </a:r>
          </a:p>
        </p:txBody>
      </p:sp>
      <p:pic>
        <p:nvPicPr>
          <p:cNvPr id="6148" name="Picture 2" descr="http://prodanlot.ru/goods/1681/7b3d43c37cc5894c238636db37e8e2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2138" y="4276725"/>
            <a:ext cx="4333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http://foto.sibmama.ru/albums/userpics/ID284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7496">
            <a:off x="573088" y="2011363"/>
            <a:ext cx="36290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www.darkcomp.hu/images/billentyu/flexi_ps2_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725" y="3452813"/>
            <a:ext cx="3859213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http://images1.gamek.channelvn.net/Images/Uploaded/Share/2011/01/04/110104a2430x28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88" y="1482725"/>
            <a:ext cx="40957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http://www.iguides.ru/forum/imagehosting/2011/11/21/1176734eca6c1861a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5580063"/>
            <a:ext cx="8191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26"/>
          <p:cNvGrpSpPr>
            <a:grpSpLocks/>
          </p:cNvGrpSpPr>
          <p:nvPr/>
        </p:nvGrpSpPr>
        <p:grpSpPr bwMode="auto">
          <a:xfrm>
            <a:off x="204788" y="250825"/>
            <a:ext cx="8713787" cy="6246813"/>
            <a:chOff x="190500" y="243778"/>
            <a:chExt cx="8713788" cy="624751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7187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ДЛЯ ЛЮБОЗНАТЕЛЬНЫХ</a:t>
                </a: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996950" y="741363"/>
            <a:ext cx="8147050" cy="4164012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Группы клавиш: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2400" dirty="0">
                <a:latin typeface="+mn-lt"/>
              </a:rPr>
              <a:t>алфавитно-цифровые клавиши;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2400" dirty="0">
                <a:latin typeface="+mn-lt"/>
              </a:rPr>
              <a:t>функциональные клавиши;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2400" dirty="0">
                <a:latin typeface="+mn-lt"/>
              </a:rPr>
              <a:t>клавиши управления курсором;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2400" dirty="0">
                <a:latin typeface="+mn-lt"/>
              </a:rPr>
              <a:t>дополнительная клавиатура;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2400" dirty="0">
                <a:latin typeface="+mn-lt"/>
              </a:rPr>
              <a:t>специальные (служебные) клавиши.</a:t>
            </a:r>
          </a:p>
        </p:txBody>
      </p:sp>
      <p:pic>
        <p:nvPicPr>
          <p:cNvPr id="19462" name="Picture 6" descr="C:\Documents and Settings\Администратор\Рабочий стол\ФПИ\алфавитно-цифровые клавиш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73438"/>
            <a:ext cx="85026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00050" y="1328738"/>
            <a:ext cx="541338" cy="193675"/>
          </a:xfrm>
          <a:prstGeom prst="rect">
            <a:avLst/>
          </a:prstGeom>
          <a:solidFill>
            <a:srgbClr val="A3E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3225" y="1697038"/>
            <a:ext cx="541338" cy="193675"/>
          </a:xfrm>
          <a:prstGeom prst="rect">
            <a:avLst/>
          </a:prstGeom>
          <a:solidFill>
            <a:srgbClr val="A9B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0050" y="2062163"/>
            <a:ext cx="541338" cy="193675"/>
          </a:xfrm>
          <a:prstGeom prst="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0050" y="2424113"/>
            <a:ext cx="541338" cy="193675"/>
          </a:xfrm>
          <a:prstGeom prst="rect">
            <a:avLst/>
          </a:prstGeom>
          <a:solidFill>
            <a:srgbClr val="FF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3225" y="2776538"/>
            <a:ext cx="541338" cy="193675"/>
          </a:xfrm>
          <a:prstGeom prst="rect">
            <a:avLst/>
          </a:prstGeom>
          <a:solidFill>
            <a:srgbClr val="FB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3" name="Picture 7" descr="C:\Documents and Settings\Администратор\Рабочий стол\ФПИ\функциональные клавиш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3373438"/>
            <a:ext cx="84978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C:\Documents and Settings\Администратор\Рабочий стол\ФПИ\клавиши управления курсор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8" y="3373438"/>
            <a:ext cx="84978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C:\Documents and Settings\Администратор\Рабочий стол\ФПИ\дополнительная клавиатур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388" y="3373438"/>
            <a:ext cx="84978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C:\Documents and Settings\Администратор\Рабочий стол\ФПИ\специальные клавиш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388" y="3373438"/>
            <a:ext cx="84978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0488" y="1133475"/>
            <a:ext cx="22399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flipH="1" flipV="1">
            <a:off x="6600825" y="1577975"/>
            <a:ext cx="315913" cy="255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6861175" y="1757363"/>
            <a:ext cx="125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КУРСОР</a:t>
            </a:r>
          </a:p>
        </p:txBody>
      </p:sp>
      <p:cxnSp>
        <p:nvCxnSpPr>
          <p:cNvPr id="2" name="Прямая соединительная линия 21"/>
          <p:cNvCxnSpPr/>
          <p:nvPr/>
        </p:nvCxnSpPr>
        <p:spPr>
          <a:xfrm>
            <a:off x="6535738" y="1487488"/>
            <a:ext cx="0" cy="117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8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8212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ЭТО НУЖНО ЗНАТЬ</a:t>
                </a: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6075" y="771525"/>
            <a:ext cx="85486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179388">
              <a:buSzPct val="70000"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Enter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[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энтер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] </a:t>
            </a:r>
            <a:r>
              <a:rPr lang="en-US" sz="2800">
                <a:latin typeface="Calibri" pitchFamily="34" charset="0"/>
              </a:rPr>
              <a:t>– </a:t>
            </a:r>
            <a:r>
              <a:rPr lang="ru-RU" sz="2400">
                <a:latin typeface="Calibri" pitchFamily="34" charset="0"/>
              </a:rPr>
              <a:t>ввод команды, переход на новую строку</a:t>
            </a:r>
            <a:endParaRPr lang="en-US" sz="2400">
              <a:latin typeface="Calibri" pitchFamily="34" charset="0"/>
            </a:endParaRPr>
          </a:p>
          <a:p>
            <a:pPr marL="179388">
              <a:buSzPct val="70000"/>
            </a:pPr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Пробел</a:t>
            </a:r>
            <a:r>
              <a:rPr lang="ru-RU" sz="2800">
                <a:latin typeface="Calibri" pitchFamily="34" charset="0"/>
              </a:rPr>
              <a:t> – </a:t>
            </a:r>
            <a:r>
              <a:rPr lang="ru-RU" sz="2400">
                <a:latin typeface="Calibri" pitchFamily="34" charset="0"/>
              </a:rPr>
              <a:t>позволяет отделить одно слово от другого</a:t>
            </a:r>
          </a:p>
          <a:p>
            <a:pPr marL="179388">
              <a:buSzPct val="70000"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Backspace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[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бэк спэйс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] </a:t>
            </a:r>
            <a:r>
              <a:rPr lang="en-US" sz="2800">
                <a:latin typeface="Calibri" pitchFamily="34" charset="0"/>
              </a:rPr>
              <a:t>–</a:t>
            </a:r>
            <a:r>
              <a:rPr lang="ru-RU" sz="2800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удаляет символ слева от курсора</a:t>
            </a:r>
          </a:p>
          <a:p>
            <a:pPr marL="179388">
              <a:buSzPct val="70000"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Delete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[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дэлит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]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>
                <a:latin typeface="Calibri" pitchFamily="34" charset="0"/>
              </a:rPr>
              <a:t>–  </a:t>
            </a:r>
            <a:r>
              <a:rPr lang="ru-RU" sz="2400">
                <a:latin typeface="Calibri" pitchFamily="34" charset="0"/>
              </a:rPr>
              <a:t>удаляет символ справа от курсора</a:t>
            </a:r>
          </a:p>
          <a:p>
            <a:pPr marL="179388">
              <a:buSzPct val="70000"/>
            </a:pPr>
            <a:endParaRPr lang="ru-RU" sz="2400">
              <a:latin typeface="Calibri" pitchFamily="34" charset="0"/>
            </a:endParaRPr>
          </a:p>
          <a:p>
            <a:pPr marL="179388">
              <a:buSzPct val="70000"/>
            </a:pPr>
            <a:endParaRPr lang="ru-RU" sz="2400">
              <a:latin typeface="Calibri" pitchFamily="34" charset="0"/>
            </a:endParaRPr>
          </a:p>
        </p:txBody>
      </p:sp>
      <p:pic>
        <p:nvPicPr>
          <p:cNvPr id="1026" name="Picture 2" descr="C:\Documents and Settings\Администратор\Рабочий стол\ФПИ\специальные клавиши\Энт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2635250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Рабочий стол\ФПИ\специальные клавиши\Проб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2635250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Администратор\Рабочий стол\ФПИ\специальные клавиши\бэкспей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75" y="2635250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Администратор\Рабочий стол\ФПИ\специальные клавиши\дели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" y="2635250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http://www.iguides.ru/forum/imagehosting/2011/11/21/1176734eca6c1861a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5580063"/>
            <a:ext cx="8191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95400" y="54102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r>
              <a:rPr lang="ru-RU" sz="2400"/>
              <a:t>МАЛ</a:t>
            </a:r>
            <a:r>
              <a:rPr lang="en-US" sz="2400">
                <a:solidFill>
                  <a:srgbClr val="FF0000"/>
                </a:solidFill>
              </a:rPr>
              <a:t>|</a:t>
            </a:r>
            <a:r>
              <a:rPr lang="ru-RU" sz="2400"/>
              <a:t>ШИНА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08100" y="58801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r>
              <a:rPr lang="ru-RU" sz="2400"/>
              <a:t>МАЛ</a:t>
            </a:r>
            <a:r>
              <a:rPr lang="en-US" sz="2400">
                <a:solidFill>
                  <a:srgbClr val="FF0000"/>
                </a:solidFill>
              </a:rPr>
              <a:t>|</a:t>
            </a:r>
            <a:r>
              <a:rPr lang="ru-RU" sz="2400"/>
              <a:t>ШИНА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327400" y="5613400"/>
            <a:ext cx="40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48100" y="5397500"/>
            <a:ext cx="162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r>
              <a:rPr lang="en-US" sz="2400"/>
              <a:t>Backspace</a:t>
            </a:r>
            <a:endParaRPr lang="ru-RU" sz="240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314700" y="6083300"/>
            <a:ext cx="40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60800" y="59055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r>
              <a:rPr lang="en-US" sz="2400"/>
              <a:t>Delete</a:t>
            </a:r>
            <a:endParaRPr lang="ru-RU" sz="240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511800" y="5613400"/>
            <a:ext cx="40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914900" y="6146800"/>
            <a:ext cx="40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057900" y="54229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r>
              <a:rPr lang="ru-RU" sz="2400"/>
              <a:t>МАШИНА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422900" y="59055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r>
              <a:rPr lang="ru-RU" sz="2400"/>
              <a:t>МАЛИНА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40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6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9231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ЭТО НУЖНО ЗНАТЬ</a:t>
                </a: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1" name="Правая фигурная скобка 10"/>
          <p:cNvSpPr/>
          <p:nvPr/>
        </p:nvSpPr>
        <p:spPr>
          <a:xfrm>
            <a:off x="3340100" y="914400"/>
            <a:ext cx="158750" cy="13160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81413" y="1368425"/>
            <a:ext cx="48244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buSzPct val="70000"/>
            </a:pPr>
            <a:r>
              <a:rPr lang="ru-RU" sz="2400">
                <a:latin typeface="Calibri" pitchFamily="34" charset="0"/>
              </a:rPr>
              <a:t>изменяют действия других клавиш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93775" y="871538"/>
            <a:ext cx="239236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179388">
              <a:buSzPct val="70000"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Shift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шифт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Calibri" pitchFamily="34" charset="0"/>
              </a:rPr>
              <a:t> </a:t>
            </a:r>
          </a:p>
          <a:p>
            <a:pPr marL="179388">
              <a:buSzPct val="70000"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Ctrl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контрл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9388">
              <a:buSzPct val="70000"/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альт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179388">
              <a:buSzPct val="70000"/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ФПИ\специальные клавиши\шиф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2349500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Администратор\Рабочий стол\ФПИ\специальные клавиши\контр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2349500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Администратор\Рабочий стол\ФПИ\специальные клавиши\аль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75" y="2349500"/>
            <a:ext cx="84978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554038" y="1909763"/>
            <a:ext cx="541337" cy="193675"/>
          </a:xfrm>
          <a:prstGeom prst="rect">
            <a:avLst/>
          </a:prstGeom>
          <a:solidFill>
            <a:srgbClr val="A3E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6100" y="1468438"/>
            <a:ext cx="539750" cy="193675"/>
          </a:xfrm>
          <a:prstGeom prst="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0388" y="1046163"/>
            <a:ext cx="539750" cy="195262"/>
          </a:xfrm>
          <a:prstGeom prst="rect">
            <a:avLst/>
          </a:prstGeom>
          <a:solidFill>
            <a:srgbClr val="FF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3200" y="5187950"/>
            <a:ext cx="9144000" cy="1357313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Ctrl + Shift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переключение языка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(может быть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Alt + Shift)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algn="ctr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Shift +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заглавная буква</a:t>
            </a:r>
            <a:r>
              <a:rPr lang="ru-RU" sz="2400" dirty="0"/>
              <a:t>    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26" name="Picture 17" descr="http://www.iguides.ru/forum/imagehosting/2011/11/21/1176734eca6c1861a5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5580063"/>
            <a:ext cx="8191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2" grpId="0" animBg="1"/>
      <p:bldP spid="23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0256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ЭТО НУЖНО ЗНАТЬ</a:t>
                </a:r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0243" name="AutoShape 19"/>
          <p:cNvSpPr>
            <a:spLocks noChangeArrowheads="1"/>
          </p:cNvSpPr>
          <p:nvPr/>
        </p:nvSpPr>
        <p:spPr bwMode="auto">
          <a:xfrm>
            <a:off x="3203575" y="2457450"/>
            <a:ext cx="2233613" cy="2087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4" name="Text Box 20"/>
          <p:cNvSpPr txBox="1">
            <a:spLocks noChangeArrowheads="1"/>
          </p:cNvSpPr>
          <p:nvPr/>
        </p:nvSpPr>
        <p:spPr bwMode="auto">
          <a:xfrm>
            <a:off x="3635375" y="2600325"/>
            <a:ext cx="53975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latin typeface="Arial Black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ru-RU" sz="800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4400">
                <a:latin typeface="Arial Black" pitchFamily="34" charset="0"/>
              </a:rPr>
              <a:t>/</a:t>
            </a:r>
          </a:p>
        </p:txBody>
      </p:sp>
      <p:sp>
        <p:nvSpPr>
          <p:cNvPr id="10245" name="Text Box 21"/>
          <p:cNvSpPr txBox="1">
            <a:spLocks noChangeArrowheads="1"/>
          </p:cNvSpPr>
          <p:nvPr/>
        </p:nvSpPr>
        <p:spPr bwMode="auto">
          <a:xfrm>
            <a:off x="4535488" y="2457450"/>
            <a:ext cx="53975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FB3413"/>
                </a:solidFill>
                <a:latin typeface="Arial Black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endParaRPr lang="ru-RU" sz="800">
              <a:solidFill>
                <a:srgbClr val="FB3413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4400">
                <a:solidFill>
                  <a:srgbClr val="FB3413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68313" y="1196975"/>
            <a:ext cx="3851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на английской раскладке, удерживая </a:t>
            </a:r>
            <a:r>
              <a:rPr lang="en-US" sz="2400">
                <a:latin typeface="Times New Roman" pitchFamily="18" charset="0"/>
              </a:rPr>
              <a:t>Shift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31800" y="4941888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на английской раскладке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5508625" y="1233488"/>
            <a:ext cx="3851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на русской раскладке, удерживая </a:t>
            </a:r>
            <a:r>
              <a:rPr lang="en-US" sz="2400">
                <a:latin typeface="Times New Roman" pitchFamily="18" charset="0"/>
              </a:rPr>
              <a:t>Shift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508625" y="4941888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на русской раскладке</a:t>
            </a: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2663825" y="1916113"/>
            <a:ext cx="1008063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2376488" y="4294188"/>
            <a:ext cx="12954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 flipV="1">
            <a:off x="4895850" y="4184650"/>
            <a:ext cx="1044575" cy="755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4873625" y="2030413"/>
            <a:ext cx="1008063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9" name="Picture 17" descr="http://www.iguides.ru/forum/imagehosting/2011/11/21/1176734eca6c1861a5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5580063"/>
            <a:ext cx="8191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36000" rIns="36000" bIns="36000" rtlCol="0">
        <a:noAutofit/>
      </a:bodyPr>
      <a:lstStyle>
        <a:defPPr>
          <a:buSzPct val="70000"/>
          <a:buFont typeface="Wingdings" pitchFamily="2" charset="2"/>
          <a:buChar char="ü"/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752</Words>
  <Application>Microsoft Office PowerPoint</Application>
  <PresentationFormat>Экран (4:3)</PresentationFormat>
  <Paragraphs>176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Wingdings</vt:lpstr>
      <vt:lpstr>Times New Roman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2009</dc:creator>
  <cp:lastModifiedBy>re</cp:lastModifiedBy>
  <cp:revision>284</cp:revision>
  <dcterms:created xsi:type="dcterms:W3CDTF">2014-01-02T19:40:12Z</dcterms:created>
  <dcterms:modified xsi:type="dcterms:W3CDTF">2014-03-05T19:46:39Z</dcterms:modified>
</cp:coreProperties>
</file>