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theme/themeOverride5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Override PartName="/ppt/ink/ink6.xml" ContentType="application/inkml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charts/chart13.xml" ContentType="application/vnd.openxmlformats-officedocument.drawingml.chart+xml"/>
  <Override PartName="/ppt/ink/ink4.xml" ContentType="application/inkml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ink/ink2.xml" ContentType="application/inkml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Override8.xml" ContentType="application/vnd.openxmlformats-officedocument.themeOverride+xml"/>
  <Override PartName="/ppt/theme/themeOverride1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ink/ink3.xml" ContentType="application/inkml+xml"/>
  <Override PartName="/ppt/ink/ink5.xml" ContentType="application/inkml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ink/ink1.xml" ContentType="application/inkml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ppt/theme/themeOverride9.xml" ContentType="application/vnd.openxmlformats-officedocument.themeOverr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Override7.xml" ContentType="application/vnd.openxmlformats-officedocument.themeOverr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Override10.xml" ContentType="application/vnd.openxmlformats-officedocument.themeOverr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2"/>
  </p:notesMasterIdLst>
  <p:sldIdLst>
    <p:sldId id="256" r:id="rId2"/>
    <p:sldId id="257" r:id="rId3"/>
    <p:sldId id="261" r:id="rId4"/>
    <p:sldId id="258" r:id="rId5"/>
    <p:sldId id="280" r:id="rId6"/>
    <p:sldId id="281" r:id="rId7"/>
    <p:sldId id="264" r:id="rId8"/>
    <p:sldId id="259" r:id="rId9"/>
    <p:sldId id="262" r:id="rId10"/>
    <p:sldId id="260" r:id="rId11"/>
    <p:sldId id="263" r:id="rId12"/>
    <p:sldId id="274" r:id="rId13"/>
    <p:sldId id="292" r:id="rId14"/>
    <p:sldId id="265" r:id="rId15"/>
    <p:sldId id="266" r:id="rId16"/>
    <p:sldId id="279" r:id="rId17"/>
    <p:sldId id="275" r:id="rId18"/>
    <p:sldId id="290" r:id="rId19"/>
    <p:sldId id="267" r:id="rId20"/>
    <p:sldId id="282" r:id="rId21"/>
    <p:sldId id="293" r:id="rId22"/>
    <p:sldId id="294" r:id="rId23"/>
    <p:sldId id="283" r:id="rId24"/>
    <p:sldId id="269" r:id="rId25"/>
    <p:sldId id="278" r:id="rId26"/>
    <p:sldId id="268" r:id="rId27"/>
    <p:sldId id="270" r:id="rId28"/>
    <p:sldId id="277" r:id="rId29"/>
    <p:sldId id="285" r:id="rId30"/>
    <p:sldId id="284" r:id="rId31"/>
    <p:sldId id="287" r:id="rId32"/>
    <p:sldId id="296" r:id="rId33"/>
    <p:sldId id="297" r:id="rId34"/>
    <p:sldId id="298" r:id="rId35"/>
    <p:sldId id="289" r:id="rId36"/>
    <p:sldId id="299" r:id="rId37"/>
    <p:sldId id="301" r:id="rId38"/>
    <p:sldId id="273" r:id="rId39"/>
    <p:sldId id="302" r:id="rId40"/>
    <p:sldId id="300" r:id="rId41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2579"/>
    <a:srgbClr val="D5FFFF"/>
    <a:srgbClr val="D0FFB9"/>
    <a:srgbClr val="CAFFAF"/>
    <a:srgbClr val="B6C9EC"/>
    <a:srgbClr val="D7BCF4"/>
    <a:srgbClr val="80021D"/>
    <a:srgbClr val="CC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Microsoft_Office_Excel3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2.xlsx"/><Relationship Id="rId1" Type="http://schemas.openxmlformats.org/officeDocument/2006/relationships/themeOverride" Target="../theme/themeOverride9.xm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4.xlsx"/><Relationship Id="rId1" Type="http://schemas.openxmlformats.org/officeDocument/2006/relationships/themeOverride" Target="../theme/themeOverride10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5.xlsx"/><Relationship Id="rId1" Type="http://schemas.openxmlformats.org/officeDocument/2006/relationships/themeOverride" Target="../theme/themeOverride11.xm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4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5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6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7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8.xlsx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9.xlsx"/><Relationship Id="rId1" Type="http://schemas.openxmlformats.org/officeDocument/2006/relationships/themeOverride" Target="../theme/themeOverride7.xm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1.xlsx"/><Relationship Id="rId1" Type="http://schemas.openxmlformats.org/officeDocument/2006/relationships/themeOverride" Target="../theme/themeOverrid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/>
            </a:pPr>
            <a:r>
              <a:rPr lang="en-US" sz="1400"/>
              <a:t>%most important features </a:t>
            </a:r>
          </a:p>
        </c:rich>
      </c:tx>
      <c:layout/>
    </c:title>
    <c:plotArea>
      <c:layout>
        <c:manualLayout>
          <c:layoutTarget val="inner"/>
          <c:xMode val="edge"/>
          <c:yMode val="edge"/>
          <c:x val="7.939027711912261E-2"/>
          <c:y val="0.19516732117833274"/>
          <c:w val="0.88826199241961512"/>
          <c:h val="0.40789898622879234"/>
        </c:manualLayout>
      </c:layout>
      <c:barChart>
        <c:barDir val="col"/>
        <c:grouping val="clustered"/>
        <c:ser>
          <c:idx val="0"/>
          <c:order val="0"/>
          <c:tx>
            <c:strRef>
              <c:f>Лист1!$I$3</c:f>
              <c:strCache>
                <c:ptCount val="1"/>
                <c:pt idx="0">
                  <c:v>%most important</c:v>
                </c:pt>
              </c:strCache>
            </c:strRef>
          </c:tx>
          <c:spPr>
            <a:solidFill>
              <a:srgbClr val="00B050"/>
            </a:solidFill>
          </c:spPr>
          <c:dLbls>
            <c:dLbl>
              <c:idx val="3"/>
              <c:layout>
                <c:manualLayout>
                  <c:x val="0"/>
                  <c:y val="1.3961601747508837E-2"/>
                </c:manualLayout>
              </c:layout>
              <c:dLblPos val="outEnd"/>
              <c:showVal val="1"/>
            </c:dLbl>
            <c:dLbl>
              <c:idx val="4"/>
              <c:layout>
                <c:manualLayout>
                  <c:x val="0"/>
                  <c:y val="-3.4904004368772085E-2"/>
                </c:manualLayout>
              </c:layout>
              <c:dLblPos val="outEnd"/>
              <c:showVal val="1"/>
            </c:dLbl>
            <c:dLbl>
              <c:idx val="5"/>
              <c:layout>
                <c:manualLayout>
                  <c:x val="0"/>
                  <c:y val="-2.0109653540653963E-3"/>
                </c:manualLayout>
              </c:layout>
              <c:dLblPos val="outEnd"/>
              <c:showVal val="1"/>
            </c:dLbl>
            <c:dLbl>
              <c:idx val="6"/>
              <c:layout>
                <c:manualLayout>
                  <c:x val="0"/>
                  <c:y val="1.0471201310631624E-2"/>
                </c:manualLayout>
              </c:layout>
              <c:dLblPos val="outEnd"/>
              <c:showVal val="1"/>
            </c:dLbl>
            <c:dLbl>
              <c:idx val="7"/>
              <c:layout>
                <c:manualLayout>
                  <c:x val="0"/>
                  <c:y val="-3.017831995543023E-2"/>
                </c:manualLayout>
              </c:layout>
              <c:dLblPos val="outEnd"/>
              <c:showVal val="1"/>
            </c:dLbl>
            <c:dLbl>
              <c:idx val="10"/>
              <c:layout>
                <c:manualLayout>
                  <c:x val="0"/>
                  <c:y val="-3.0178319955430275E-2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Лист1!$G$4:$G$27</c:f>
              <c:strCache>
                <c:ptCount val="24"/>
                <c:pt idx="0">
                  <c:v>friendly atmosphere</c:v>
                </c:pt>
                <c:pt idx="1">
                  <c:v>understanding and caring teachers</c:v>
                </c:pt>
                <c:pt idx="2">
                  <c:v>highly qualified teachers</c:v>
                </c:pt>
                <c:pt idx="3">
                  <c:v>a good canteen</c:v>
                </c:pt>
                <c:pt idx="4">
                  <c:v>up-to-date equipment</c:v>
                </c:pt>
                <c:pt idx="5">
                  <c:v>computer laboratories</c:v>
                </c:pt>
                <c:pt idx="6">
                  <c:v>an efficient headmaster</c:v>
                </c:pt>
                <c:pt idx="7">
                  <c:v>a comfortable and spacious building</c:v>
                </c:pt>
                <c:pt idx="8">
                  <c:v>good school furniture</c:v>
                </c:pt>
                <c:pt idx="9">
                  <c:v>a good library</c:v>
                </c:pt>
                <c:pt idx="10">
                  <c:v>effective rules</c:v>
                </c:pt>
                <c:pt idx="11">
                  <c:v>a good medical centre</c:v>
                </c:pt>
                <c:pt idx="12">
                  <c:v>career counselling</c:v>
                </c:pt>
                <c:pt idx="13">
                  <c:v>eager and willing pupils</c:v>
                </c:pt>
                <c:pt idx="14">
                  <c:v>a swimming pool</c:v>
                </c:pt>
                <c:pt idx="15">
                  <c:v>good sports facilities</c:v>
                </c:pt>
                <c:pt idx="16">
                  <c:v>drama, music, art societies</c:v>
                </c:pt>
                <c:pt idx="17">
                  <c:v>psychological help</c:v>
                </c:pt>
                <c:pt idx="18">
                  <c:v>school bus service</c:v>
                </c:pt>
                <c:pt idx="19">
                  <c:v>youth clubs</c:v>
                </c:pt>
                <c:pt idx="20">
                  <c:v>good school grounds</c:v>
                </c:pt>
                <c:pt idx="21">
                  <c:v>a big garden</c:v>
                </c:pt>
                <c:pt idx="22">
                  <c:v>relations with other schools</c:v>
                </c:pt>
                <c:pt idx="23">
                  <c:v>time-tested traditions</c:v>
                </c:pt>
              </c:strCache>
            </c:strRef>
          </c:cat>
          <c:val>
            <c:numRef>
              <c:f>Лист1!$I$4:$I$27</c:f>
              <c:numCache>
                <c:formatCode>0.0</c:formatCode>
                <c:ptCount val="24"/>
                <c:pt idx="0">
                  <c:v>66.666666666666671</c:v>
                </c:pt>
                <c:pt idx="1">
                  <c:v>55.555555555555557</c:v>
                </c:pt>
                <c:pt idx="2">
                  <c:v>52.777777777777779</c:v>
                </c:pt>
                <c:pt idx="3">
                  <c:v>36.111111111111114</c:v>
                </c:pt>
                <c:pt idx="4">
                  <c:v>33.333333333333336</c:v>
                </c:pt>
                <c:pt idx="5">
                  <c:v>27.777777777777779</c:v>
                </c:pt>
                <c:pt idx="6">
                  <c:v>22.222222222222214</c:v>
                </c:pt>
                <c:pt idx="7">
                  <c:v>22.222222222222214</c:v>
                </c:pt>
                <c:pt idx="8">
                  <c:v>19.444444444444443</c:v>
                </c:pt>
                <c:pt idx="9">
                  <c:v>19.444444444444443</c:v>
                </c:pt>
                <c:pt idx="10">
                  <c:v>19.444444444444443</c:v>
                </c:pt>
                <c:pt idx="11">
                  <c:v>16.666666666666668</c:v>
                </c:pt>
                <c:pt idx="12">
                  <c:v>16.666666666666668</c:v>
                </c:pt>
                <c:pt idx="13">
                  <c:v>13.888888888888889</c:v>
                </c:pt>
                <c:pt idx="14">
                  <c:v>13.888888888888889</c:v>
                </c:pt>
                <c:pt idx="15">
                  <c:v>13.888888888888889</c:v>
                </c:pt>
                <c:pt idx="16">
                  <c:v>13.888888888888889</c:v>
                </c:pt>
                <c:pt idx="17">
                  <c:v>11.111111111111109</c:v>
                </c:pt>
                <c:pt idx="18">
                  <c:v>8.3333333333333357</c:v>
                </c:pt>
                <c:pt idx="19">
                  <c:v>5.5555555555555536</c:v>
                </c:pt>
                <c:pt idx="20">
                  <c:v>2.777777777777779</c:v>
                </c:pt>
                <c:pt idx="21">
                  <c:v>2.777777777777779</c:v>
                </c:pt>
                <c:pt idx="22">
                  <c:v>2.777777777777779</c:v>
                </c:pt>
                <c:pt idx="23">
                  <c:v>2.777777777777779</c:v>
                </c:pt>
              </c:numCache>
            </c:numRef>
          </c:val>
        </c:ser>
        <c:dLbls>
          <c:showVal val="1"/>
        </c:dLbls>
        <c:axId val="109621248"/>
        <c:axId val="109622784"/>
      </c:barChart>
      <c:catAx>
        <c:axId val="109621248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09622784"/>
        <c:crosses val="autoZero"/>
        <c:auto val="1"/>
        <c:lblAlgn val="ctr"/>
        <c:lblOffset val="100"/>
      </c:catAx>
      <c:valAx>
        <c:axId val="109622784"/>
        <c:scaling>
          <c:orientation val="minMax"/>
        </c:scaling>
        <c:axPos val="l"/>
        <c:majorGridlines/>
        <c:numFmt formatCode="0.0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0962124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67787359519394241"/>
          <c:y val="9.3525357025510764E-2"/>
          <c:w val="0.2386421976462251"/>
          <c:h val="5.6251135467389149E-2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</c:chart>
  <c:externalData r:id="rId2"/>
  <c:userShapes r:id="rId3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/>
            </a:pPr>
            <a:r>
              <a:rPr lang="en-US" sz="1400"/>
              <a:t>What teachers think</a:t>
            </a:r>
          </a:p>
        </c:rich>
      </c:tx>
      <c:layout>
        <c:manualLayout>
          <c:xMode val="edge"/>
          <c:yMode val="edge"/>
          <c:x val="0.41556836167764749"/>
          <c:y val="4.181333572141256E-3"/>
        </c:manualLayout>
      </c:layout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Лист1!$I$31</c:f>
              <c:strCache>
                <c:ptCount val="1"/>
                <c:pt idx="0">
                  <c:v>%most important</c:v>
                </c:pt>
              </c:strCache>
            </c:strRef>
          </c:tx>
          <c:dPt>
            <c:idx val="0"/>
            <c:spPr>
              <a:solidFill>
                <a:srgbClr val="7030A0"/>
              </a:solidFill>
            </c:spPr>
          </c:dPt>
          <c:dPt>
            <c:idx val="1"/>
            <c:spPr>
              <a:solidFill>
                <a:srgbClr val="7030A0"/>
              </a:solidFill>
            </c:spPr>
          </c:dPt>
          <c:dPt>
            <c:idx val="2"/>
            <c:spPr>
              <a:solidFill>
                <a:srgbClr val="7030A0"/>
              </a:solidFill>
            </c:spPr>
          </c:dPt>
          <c:dPt>
            <c:idx val="3"/>
            <c:spPr>
              <a:solidFill>
                <a:srgbClr val="7030A0"/>
              </a:solidFill>
            </c:spPr>
          </c:dPt>
          <c:dPt>
            <c:idx val="4"/>
            <c:spPr>
              <a:solidFill>
                <a:srgbClr val="7030A0"/>
              </a:solidFill>
            </c:spPr>
          </c:dPt>
          <c:dLbls>
            <c:dLbl>
              <c:idx val="0"/>
              <c:layout>
                <c:manualLayout>
                  <c:x val="-2.7307558581701197E-3"/>
                  <c:y val="-2.9269335004988791E-2"/>
                </c:manualLayout>
              </c:layout>
              <c:showVal val="1"/>
            </c:dLbl>
            <c:dLbl>
              <c:idx val="1"/>
              <c:layout>
                <c:manualLayout>
                  <c:x val="2.730755858170157E-3"/>
                  <c:y val="-2.9269335004988791E-2"/>
                </c:manualLayout>
              </c:layout>
              <c:showVal val="1"/>
            </c:dLbl>
            <c:dLbl>
              <c:idx val="2"/>
              <c:layout>
                <c:manualLayout>
                  <c:x val="2.7307558581701323E-3"/>
                  <c:y val="-2.9269335004988791E-2"/>
                </c:manualLayout>
              </c:layout>
              <c:showVal val="1"/>
            </c:dLbl>
            <c:dLbl>
              <c:idx val="3"/>
              <c:layout>
                <c:manualLayout>
                  <c:x val="-4.0961337872551977E-3"/>
                  <c:y val="-1.6725334288565031E-2"/>
                </c:manualLayout>
              </c:layout>
              <c:showVal val="1"/>
            </c:dLbl>
            <c:dLbl>
              <c:idx val="4"/>
              <c:layout>
                <c:manualLayout>
                  <c:x val="2.7307558581701323E-3"/>
                  <c:y val="-4.181333572141256E-3"/>
                </c:manualLayout>
              </c:layout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Val val="1"/>
          </c:dLbls>
          <c:cat>
            <c:strRef>
              <c:f>Лист1!$G$32:$G$41</c:f>
              <c:strCache>
                <c:ptCount val="10"/>
                <c:pt idx="0">
                  <c:v>friendly atmosphere</c:v>
                </c:pt>
                <c:pt idx="1">
                  <c:v>highly qualified teachers</c:v>
                </c:pt>
                <c:pt idx="2">
                  <c:v>willing pupils</c:v>
                </c:pt>
                <c:pt idx="3">
                  <c:v>up-to-date equipment</c:v>
                </c:pt>
                <c:pt idx="4">
                  <c:v>an efficient headmaster</c:v>
                </c:pt>
                <c:pt idx="5">
                  <c:v>effective school rules and regulations</c:v>
                </c:pt>
                <c:pt idx="6">
                  <c:v>spacious school building</c:v>
                </c:pt>
                <c:pt idx="7">
                  <c:v>sports facilities</c:v>
                </c:pt>
                <c:pt idx="8">
                  <c:v>psychological help</c:v>
                </c:pt>
                <c:pt idx="9">
                  <c:v>good library with - a resourse centre</c:v>
                </c:pt>
              </c:strCache>
            </c:strRef>
          </c:cat>
          <c:val>
            <c:numRef>
              <c:f>Лист1!$I$32:$I$41</c:f>
              <c:numCache>
                <c:formatCode>0.0</c:formatCode>
                <c:ptCount val="10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50</c:v>
                </c:pt>
                <c:pt idx="6">
                  <c:v>50</c:v>
                </c:pt>
                <c:pt idx="7">
                  <c:v>50</c:v>
                </c:pt>
                <c:pt idx="8">
                  <c:v>50</c:v>
                </c:pt>
                <c:pt idx="9">
                  <c:v>50</c:v>
                </c:pt>
              </c:numCache>
            </c:numRef>
          </c:val>
        </c:ser>
        <c:dLbls/>
        <c:shape val="box"/>
        <c:axId val="129871232"/>
        <c:axId val="129873024"/>
        <c:axId val="0"/>
      </c:bar3DChart>
      <c:catAx>
        <c:axId val="129871232"/>
        <c:scaling>
          <c:orientation val="minMax"/>
        </c:scaling>
        <c:axPos val="b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129873024"/>
        <c:crosses val="autoZero"/>
        <c:auto val="1"/>
        <c:lblAlgn val="ctr"/>
        <c:lblOffset val="100"/>
      </c:catAx>
      <c:valAx>
        <c:axId val="129873024"/>
        <c:scaling>
          <c:orientation val="minMax"/>
        </c:scaling>
        <c:axPos val="l"/>
        <c:majorGridlines/>
        <c:numFmt formatCode="0.0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29871232"/>
        <c:crosses val="autoZero"/>
        <c:crossBetween val="between"/>
      </c:valAx>
    </c:plotArea>
    <c:plotVisOnly val="1"/>
    <c:dispBlanksAs val="gap"/>
  </c:chart>
  <c:externalData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1400"/>
            </a:pPr>
            <a:r>
              <a:rPr lang="en-US" sz="1400"/>
              <a:t>What parents think</a:t>
            </a:r>
          </a:p>
        </c:rich>
      </c:tx>
      <c:layout/>
    </c:title>
    <c:view3D>
      <c:rAngAx val="1"/>
    </c:view3D>
    <c:plotArea>
      <c:layout>
        <c:manualLayout>
          <c:layoutTarget val="inner"/>
          <c:xMode val="edge"/>
          <c:yMode val="edge"/>
          <c:x val="0.14614796617982581"/>
          <c:y val="0.14986931509152038"/>
          <c:w val="0.79456753239933009"/>
          <c:h val="0.45902042649443325"/>
        </c:manualLayout>
      </c:layout>
      <c:bar3DChart>
        <c:barDir val="col"/>
        <c:grouping val="clustered"/>
        <c:ser>
          <c:idx val="0"/>
          <c:order val="0"/>
          <c:tx>
            <c:strRef>
              <c:f>Лист1!$I$46</c:f>
              <c:strCache>
                <c:ptCount val="1"/>
                <c:pt idx="0">
                  <c:v>%most important</c:v>
                </c:pt>
              </c:strCache>
            </c:strRef>
          </c:tx>
          <c:dPt>
            <c:idx val="0"/>
            <c:spPr>
              <a:solidFill>
                <a:srgbClr val="DF2DBD"/>
              </a:solidFill>
            </c:spPr>
          </c:dPt>
          <c:dPt>
            <c:idx val="1"/>
            <c:spPr>
              <a:solidFill>
                <a:srgbClr val="DF2DBD"/>
              </a:solidFill>
            </c:spPr>
          </c:dPt>
          <c:dPt>
            <c:idx val="2"/>
            <c:spPr>
              <a:solidFill>
                <a:srgbClr val="DF2DBD"/>
              </a:solidFill>
            </c:spPr>
          </c:dPt>
          <c:dPt>
            <c:idx val="3"/>
            <c:spPr>
              <a:solidFill>
                <a:srgbClr val="DF2DBD"/>
              </a:solidFill>
            </c:spPr>
          </c:dPt>
          <c:dPt>
            <c:idx val="4"/>
            <c:spPr>
              <a:solidFill>
                <a:srgbClr val="DF2DBD"/>
              </a:solidFill>
            </c:spPr>
          </c:dPt>
          <c:dLbls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Val val="1"/>
          </c:dLbls>
          <c:cat>
            <c:strRef>
              <c:f>Лист1!$G$47:$G$56</c:f>
              <c:strCache>
                <c:ptCount val="10"/>
                <c:pt idx="0">
                  <c:v>friendly atmosphere</c:v>
                </c:pt>
                <c:pt idx="1">
                  <c:v>highly qualified teachers</c:v>
                </c:pt>
                <c:pt idx="2">
                  <c:v>willing pupils</c:v>
                </c:pt>
                <c:pt idx="3">
                  <c:v>well-equipped school</c:v>
                </c:pt>
                <c:pt idx="4">
                  <c:v>understanding and caring teachers</c:v>
                </c:pt>
                <c:pt idx="5">
                  <c:v>an efficient headmaster</c:v>
                </c:pt>
                <c:pt idx="6">
                  <c:v>a good medical centre</c:v>
                </c:pt>
                <c:pt idx="7">
                  <c:v>a spacious school building</c:v>
                </c:pt>
                <c:pt idx="8">
                  <c:v>a good canteen</c:v>
                </c:pt>
                <c:pt idx="9">
                  <c:v>good sports facilities</c:v>
                </c:pt>
              </c:strCache>
            </c:strRef>
          </c:cat>
          <c:val>
            <c:numRef>
              <c:f>Лист1!$I$47:$I$56</c:f>
              <c:numCache>
                <c:formatCode>0.0</c:formatCode>
                <c:ptCount val="10"/>
                <c:pt idx="0">
                  <c:v>90</c:v>
                </c:pt>
                <c:pt idx="1">
                  <c:v>80</c:v>
                </c:pt>
                <c:pt idx="2">
                  <c:v>80</c:v>
                </c:pt>
                <c:pt idx="3">
                  <c:v>80</c:v>
                </c:pt>
                <c:pt idx="4">
                  <c:v>70</c:v>
                </c:pt>
                <c:pt idx="5">
                  <c:v>40</c:v>
                </c:pt>
                <c:pt idx="6">
                  <c:v>20</c:v>
                </c:pt>
                <c:pt idx="7">
                  <c:v>20</c:v>
                </c:pt>
                <c:pt idx="8">
                  <c:v>20</c:v>
                </c:pt>
                <c:pt idx="9">
                  <c:v>10</c:v>
                </c:pt>
              </c:numCache>
            </c:numRef>
          </c:val>
        </c:ser>
        <c:dLbls/>
        <c:shape val="box"/>
        <c:axId val="129850368"/>
        <c:axId val="129995520"/>
        <c:axId val="0"/>
      </c:bar3DChart>
      <c:catAx>
        <c:axId val="129850368"/>
        <c:scaling>
          <c:orientation val="minMax"/>
        </c:scaling>
        <c:axPos val="b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129995520"/>
        <c:crosses val="autoZero"/>
        <c:auto val="1"/>
        <c:lblAlgn val="ctr"/>
        <c:lblOffset val="100"/>
      </c:catAx>
      <c:valAx>
        <c:axId val="129995520"/>
        <c:scaling>
          <c:orientation val="minMax"/>
        </c:scaling>
        <c:axPos val="l"/>
        <c:majorGridlines/>
        <c:numFmt formatCode="0.0" sourceLinked="1"/>
        <c:tickLblPos val="nextTo"/>
        <c:crossAx val="129850368"/>
        <c:crosses val="autoZero"/>
        <c:crossBetween val="between"/>
      </c:valAx>
    </c:plotArea>
    <c:plotVisOnly val="1"/>
    <c:dispBlanksAs val="gap"/>
  </c:chart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/>
            </a:pPr>
            <a:r>
              <a:rPr lang="en-US" sz="1400" dirty="0" smtClean="0"/>
              <a:t>What students think</a:t>
            </a:r>
            <a:endParaRPr lang="en-US" sz="1400" dirty="0"/>
          </a:p>
        </c:rich>
      </c:tx>
      <c:layout>
        <c:manualLayout>
          <c:xMode val="edge"/>
          <c:yMode val="edge"/>
          <c:x val="0.53475539067934164"/>
          <c:y val="2.3048520261796938E-2"/>
        </c:manualLayout>
      </c:layout>
    </c:title>
    <c:view3D>
      <c:rAngAx val="1"/>
    </c:view3D>
    <c:plotArea>
      <c:layout>
        <c:manualLayout>
          <c:layoutTarget val="inner"/>
          <c:xMode val="edge"/>
          <c:yMode val="edge"/>
          <c:x val="0.17848937109535049"/>
          <c:y val="2.2995876078163443E-2"/>
          <c:w val="0.7999976708411547"/>
          <c:h val="0.59438320473371342"/>
        </c:manualLayout>
      </c:layout>
      <c:bar3DChart>
        <c:barDir val="col"/>
        <c:grouping val="clustered"/>
        <c:ser>
          <c:idx val="0"/>
          <c:order val="0"/>
          <c:tx>
            <c:strRef>
              <c:f>Лист1!$I$3</c:f>
              <c:strCache>
                <c:ptCount val="1"/>
                <c:pt idx="0">
                  <c:v>%most important</c:v>
                </c:pt>
              </c:strCache>
            </c:strRef>
          </c:tx>
          <c:spPr>
            <a:solidFill>
              <a:srgbClr val="00B050"/>
            </a:solidFill>
          </c:spPr>
          <c:dPt>
            <c:idx val="0"/>
            <c:spPr>
              <a:solidFill>
                <a:srgbClr val="C00000"/>
              </a:solidFill>
            </c:spPr>
          </c:dPt>
          <c:dPt>
            <c:idx val="1"/>
            <c:spPr>
              <a:solidFill>
                <a:srgbClr val="C00000"/>
              </a:solidFill>
            </c:spPr>
          </c:dPt>
          <c:dPt>
            <c:idx val="2"/>
            <c:spPr>
              <a:solidFill>
                <a:srgbClr val="C00000"/>
              </a:solidFill>
            </c:spPr>
          </c:dPt>
          <c:dPt>
            <c:idx val="3"/>
            <c:spPr>
              <a:solidFill>
                <a:srgbClr val="C00000"/>
              </a:solidFill>
            </c:spPr>
          </c:dPt>
          <c:dPt>
            <c:idx val="4"/>
            <c:spPr>
              <a:solidFill>
                <a:srgbClr val="C00000"/>
              </a:solidFill>
            </c:spPr>
          </c:dPt>
          <c:dLbls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Val val="1"/>
          </c:dLbls>
          <c:cat>
            <c:strRef>
              <c:f>Лист1!$G$4:$G$14</c:f>
              <c:strCache>
                <c:ptCount val="11"/>
                <c:pt idx="0">
                  <c:v>friendly atmosphere</c:v>
                </c:pt>
                <c:pt idx="1">
                  <c:v>understanding and caring teachers</c:v>
                </c:pt>
                <c:pt idx="2">
                  <c:v>highly qualified teachers</c:v>
                </c:pt>
                <c:pt idx="3">
                  <c:v>a good canteen</c:v>
                </c:pt>
                <c:pt idx="4">
                  <c:v>up-to-date equipment</c:v>
                </c:pt>
                <c:pt idx="5">
                  <c:v>computer laboratories</c:v>
                </c:pt>
                <c:pt idx="6">
                  <c:v>an efficient headmaster</c:v>
                </c:pt>
                <c:pt idx="7">
                  <c:v>a comfortable and spacious building</c:v>
                </c:pt>
                <c:pt idx="8">
                  <c:v>good school furniture</c:v>
                </c:pt>
                <c:pt idx="9">
                  <c:v>a good library</c:v>
                </c:pt>
                <c:pt idx="10">
                  <c:v>effective rules</c:v>
                </c:pt>
              </c:strCache>
            </c:strRef>
          </c:cat>
          <c:val>
            <c:numRef>
              <c:f>Лист1!$I$4:$I$14</c:f>
              <c:numCache>
                <c:formatCode>0.0</c:formatCode>
                <c:ptCount val="11"/>
                <c:pt idx="0">
                  <c:v>66.666666666666671</c:v>
                </c:pt>
                <c:pt idx="1">
                  <c:v>55.555555555555557</c:v>
                </c:pt>
                <c:pt idx="2">
                  <c:v>52.777777777777779</c:v>
                </c:pt>
                <c:pt idx="3">
                  <c:v>36.111111111111114</c:v>
                </c:pt>
                <c:pt idx="4">
                  <c:v>33.333333333333336</c:v>
                </c:pt>
                <c:pt idx="5">
                  <c:v>27.777777777777779</c:v>
                </c:pt>
                <c:pt idx="6">
                  <c:v>22.222222222222214</c:v>
                </c:pt>
                <c:pt idx="7">
                  <c:v>22.222222222222214</c:v>
                </c:pt>
                <c:pt idx="8">
                  <c:v>19.444444444444443</c:v>
                </c:pt>
                <c:pt idx="9">
                  <c:v>19.444444444444443</c:v>
                </c:pt>
                <c:pt idx="10">
                  <c:v>19.444444444444443</c:v>
                </c:pt>
              </c:numCache>
            </c:numRef>
          </c:val>
        </c:ser>
        <c:dLbls/>
        <c:shape val="box"/>
        <c:axId val="130145664"/>
        <c:axId val="130147456"/>
        <c:axId val="0"/>
      </c:bar3DChart>
      <c:catAx>
        <c:axId val="130145664"/>
        <c:scaling>
          <c:orientation val="minMax"/>
        </c:scaling>
        <c:axPos val="b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130147456"/>
        <c:crosses val="autoZero"/>
        <c:auto val="1"/>
        <c:lblAlgn val="ctr"/>
        <c:lblOffset val="100"/>
      </c:catAx>
      <c:valAx>
        <c:axId val="130147456"/>
        <c:scaling>
          <c:orientation val="minMax"/>
        </c:scaling>
        <c:axPos val="l"/>
        <c:majorGridlines/>
        <c:numFmt formatCode="0.0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30145664"/>
        <c:crosses val="autoZero"/>
        <c:crossBetween val="between"/>
      </c:valAx>
    </c:plotArea>
    <c:plotVisOnly val="1"/>
    <c:dispBlanksAs val="gap"/>
  </c:chart>
  <c:externalData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/>
            </a:pPr>
            <a:r>
              <a:rPr lang="en-US" sz="1400"/>
              <a:t>What teachers think</a:t>
            </a:r>
          </a:p>
        </c:rich>
      </c:tx>
      <c:layout>
        <c:manualLayout>
          <c:xMode val="edge"/>
          <c:yMode val="edge"/>
          <c:x val="0.41556836167764749"/>
          <c:y val="4.181333572141256E-3"/>
        </c:manualLayout>
      </c:layout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Лист1!$I$31</c:f>
              <c:strCache>
                <c:ptCount val="1"/>
                <c:pt idx="0">
                  <c:v>%most important</c:v>
                </c:pt>
              </c:strCache>
            </c:strRef>
          </c:tx>
          <c:dPt>
            <c:idx val="0"/>
            <c:spPr>
              <a:solidFill>
                <a:srgbClr val="7030A0"/>
              </a:solidFill>
            </c:spPr>
          </c:dPt>
          <c:dPt>
            <c:idx val="1"/>
            <c:spPr>
              <a:solidFill>
                <a:srgbClr val="7030A0"/>
              </a:solidFill>
            </c:spPr>
          </c:dPt>
          <c:dPt>
            <c:idx val="2"/>
            <c:spPr>
              <a:solidFill>
                <a:srgbClr val="7030A0"/>
              </a:solidFill>
            </c:spPr>
          </c:dPt>
          <c:dPt>
            <c:idx val="3"/>
            <c:spPr>
              <a:solidFill>
                <a:srgbClr val="7030A0"/>
              </a:solidFill>
            </c:spPr>
          </c:dPt>
          <c:dPt>
            <c:idx val="4"/>
            <c:spPr>
              <a:solidFill>
                <a:srgbClr val="7030A0"/>
              </a:solidFill>
            </c:spPr>
          </c:dPt>
          <c:dLbls>
            <c:dLbl>
              <c:idx val="0"/>
              <c:layout>
                <c:manualLayout>
                  <c:x val="-2.7307558581701197E-3"/>
                  <c:y val="-2.9269335004988791E-2"/>
                </c:manualLayout>
              </c:layout>
              <c:showVal val="1"/>
            </c:dLbl>
            <c:dLbl>
              <c:idx val="1"/>
              <c:layout>
                <c:manualLayout>
                  <c:x val="2.730755858170157E-3"/>
                  <c:y val="-2.9269335004988791E-2"/>
                </c:manualLayout>
              </c:layout>
              <c:showVal val="1"/>
            </c:dLbl>
            <c:dLbl>
              <c:idx val="2"/>
              <c:layout>
                <c:manualLayout>
                  <c:x val="2.7307558581701323E-3"/>
                  <c:y val="-2.9269335004988791E-2"/>
                </c:manualLayout>
              </c:layout>
              <c:showVal val="1"/>
            </c:dLbl>
            <c:dLbl>
              <c:idx val="3"/>
              <c:layout>
                <c:manualLayout>
                  <c:x val="-4.0961337872551977E-3"/>
                  <c:y val="-1.6725334288565031E-2"/>
                </c:manualLayout>
              </c:layout>
              <c:showVal val="1"/>
            </c:dLbl>
            <c:dLbl>
              <c:idx val="4"/>
              <c:layout>
                <c:manualLayout>
                  <c:x val="2.7307558581701323E-3"/>
                  <c:y val="-4.181333572141256E-3"/>
                </c:manualLayout>
              </c:layout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Val val="1"/>
          </c:dLbls>
          <c:cat>
            <c:strRef>
              <c:f>Лист1!$G$32:$G$41</c:f>
              <c:strCache>
                <c:ptCount val="10"/>
                <c:pt idx="0">
                  <c:v>friendly atmosphere</c:v>
                </c:pt>
                <c:pt idx="1">
                  <c:v>highly qualified teachers</c:v>
                </c:pt>
                <c:pt idx="2">
                  <c:v>willing pupils</c:v>
                </c:pt>
                <c:pt idx="3">
                  <c:v>up-to-date equipment</c:v>
                </c:pt>
                <c:pt idx="4">
                  <c:v>an efficient headmaster</c:v>
                </c:pt>
                <c:pt idx="5">
                  <c:v>effective school rules and regulations</c:v>
                </c:pt>
                <c:pt idx="6">
                  <c:v>spacious school building</c:v>
                </c:pt>
                <c:pt idx="7">
                  <c:v>sports facilities</c:v>
                </c:pt>
                <c:pt idx="8">
                  <c:v>psychological help</c:v>
                </c:pt>
                <c:pt idx="9">
                  <c:v>good library with - a resourse centre</c:v>
                </c:pt>
              </c:strCache>
            </c:strRef>
          </c:cat>
          <c:val>
            <c:numRef>
              <c:f>Лист1!$I$32:$I$41</c:f>
              <c:numCache>
                <c:formatCode>0.0</c:formatCode>
                <c:ptCount val="10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50</c:v>
                </c:pt>
                <c:pt idx="6">
                  <c:v>50</c:v>
                </c:pt>
                <c:pt idx="7">
                  <c:v>50</c:v>
                </c:pt>
                <c:pt idx="8">
                  <c:v>50</c:v>
                </c:pt>
                <c:pt idx="9">
                  <c:v>50</c:v>
                </c:pt>
              </c:numCache>
            </c:numRef>
          </c:val>
        </c:ser>
        <c:dLbls/>
        <c:shape val="box"/>
        <c:axId val="130219008"/>
        <c:axId val="132395776"/>
        <c:axId val="0"/>
      </c:bar3DChart>
      <c:catAx>
        <c:axId val="130219008"/>
        <c:scaling>
          <c:orientation val="minMax"/>
        </c:scaling>
        <c:axPos val="b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132395776"/>
        <c:crosses val="autoZero"/>
        <c:auto val="1"/>
        <c:lblAlgn val="ctr"/>
        <c:lblOffset val="100"/>
      </c:catAx>
      <c:valAx>
        <c:axId val="132395776"/>
        <c:scaling>
          <c:orientation val="minMax"/>
        </c:scaling>
        <c:axPos val="l"/>
        <c:majorGridlines/>
        <c:numFmt formatCode="0.0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30219008"/>
        <c:crosses val="autoZero"/>
        <c:crossBetween val="between"/>
      </c:valAx>
    </c:plotArea>
    <c:plotVisOnly val="1"/>
    <c:dispBlanksAs val="gap"/>
  </c:chart>
  <c:externalData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1400"/>
            </a:pPr>
            <a:r>
              <a:rPr lang="en-US" sz="1400"/>
              <a:t>What parents think</a:t>
            </a:r>
          </a:p>
        </c:rich>
      </c:tx>
      <c:layout/>
    </c:title>
    <c:view3D>
      <c:rAngAx val="1"/>
    </c:view3D>
    <c:plotArea>
      <c:layout>
        <c:manualLayout>
          <c:layoutTarget val="inner"/>
          <c:xMode val="edge"/>
          <c:yMode val="edge"/>
          <c:x val="0.14614796617982581"/>
          <c:y val="0.14986931509152038"/>
          <c:w val="0.79456753239933009"/>
          <c:h val="0.45902042649443325"/>
        </c:manualLayout>
      </c:layout>
      <c:bar3DChart>
        <c:barDir val="col"/>
        <c:grouping val="clustered"/>
        <c:ser>
          <c:idx val="0"/>
          <c:order val="0"/>
          <c:tx>
            <c:strRef>
              <c:f>Лист1!$I$46</c:f>
              <c:strCache>
                <c:ptCount val="1"/>
                <c:pt idx="0">
                  <c:v>%most important</c:v>
                </c:pt>
              </c:strCache>
            </c:strRef>
          </c:tx>
          <c:dPt>
            <c:idx val="0"/>
            <c:spPr>
              <a:solidFill>
                <a:srgbClr val="DF2DBD"/>
              </a:solidFill>
            </c:spPr>
          </c:dPt>
          <c:dPt>
            <c:idx val="1"/>
            <c:spPr>
              <a:solidFill>
                <a:srgbClr val="DF2DBD"/>
              </a:solidFill>
            </c:spPr>
          </c:dPt>
          <c:dPt>
            <c:idx val="2"/>
            <c:spPr>
              <a:solidFill>
                <a:srgbClr val="DF2DBD"/>
              </a:solidFill>
            </c:spPr>
          </c:dPt>
          <c:dPt>
            <c:idx val="3"/>
            <c:spPr>
              <a:solidFill>
                <a:srgbClr val="DF2DBD"/>
              </a:solidFill>
            </c:spPr>
          </c:dPt>
          <c:dPt>
            <c:idx val="4"/>
            <c:spPr>
              <a:solidFill>
                <a:srgbClr val="DF2DBD"/>
              </a:solidFill>
            </c:spPr>
          </c:dPt>
          <c:dLbls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Val val="1"/>
          </c:dLbls>
          <c:cat>
            <c:strRef>
              <c:f>Лист1!$G$47:$G$56</c:f>
              <c:strCache>
                <c:ptCount val="10"/>
                <c:pt idx="0">
                  <c:v>friendly atmosphere</c:v>
                </c:pt>
                <c:pt idx="1">
                  <c:v>highly qualified teachers</c:v>
                </c:pt>
                <c:pt idx="2">
                  <c:v>willing pupils</c:v>
                </c:pt>
                <c:pt idx="3">
                  <c:v>well-equipped school</c:v>
                </c:pt>
                <c:pt idx="4">
                  <c:v>understanding and caring teachers</c:v>
                </c:pt>
                <c:pt idx="5">
                  <c:v>an efficient headmaster</c:v>
                </c:pt>
                <c:pt idx="6">
                  <c:v>a good medical centre</c:v>
                </c:pt>
                <c:pt idx="7">
                  <c:v>a spacious school building</c:v>
                </c:pt>
                <c:pt idx="8">
                  <c:v>a good canteen</c:v>
                </c:pt>
                <c:pt idx="9">
                  <c:v>good sports facilities</c:v>
                </c:pt>
              </c:strCache>
            </c:strRef>
          </c:cat>
          <c:val>
            <c:numRef>
              <c:f>Лист1!$I$47:$I$56</c:f>
              <c:numCache>
                <c:formatCode>0.0</c:formatCode>
                <c:ptCount val="10"/>
                <c:pt idx="0">
                  <c:v>90</c:v>
                </c:pt>
                <c:pt idx="1">
                  <c:v>80</c:v>
                </c:pt>
                <c:pt idx="2">
                  <c:v>80</c:v>
                </c:pt>
                <c:pt idx="3">
                  <c:v>80</c:v>
                </c:pt>
                <c:pt idx="4">
                  <c:v>70</c:v>
                </c:pt>
                <c:pt idx="5">
                  <c:v>40</c:v>
                </c:pt>
                <c:pt idx="6">
                  <c:v>20</c:v>
                </c:pt>
                <c:pt idx="7">
                  <c:v>20</c:v>
                </c:pt>
                <c:pt idx="8">
                  <c:v>20</c:v>
                </c:pt>
                <c:pt idx="9">
                  <c:v>10</c:v>
                </c:pt>
              </c:numCache>
            </c:numRef>
          </c:val>
        </c:ser>
        <c:dLbls/>
        <c:shape val="box"/>
        <c:axId val="132475520"/>
        <c:axId val="132477312"/>
        <c:axId val="0"/>
      </c:bar3DChart>
      <c:catAx>
        <c:axId val="132475520"/>
        <c:scaling>
          <c:orientation val="minMax"/>
        </c:scaling>
        <c:axPos val="b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132477312"/>
        <c:crosses val="autoZero"/>
        <c:auto val="1"/>
        <c:lblAlgn val="ctr"/>
        <c:lblOffset val="100"/>
      </c:catAx>
      <c:valAx>
        <c:axId val="132477312"/>
        <c:scaling>
          <c:orientation val="minMax"/>
        </c:scaling>
        <c:axPos val="l"/>
        <c:majorGridlines/>
        <c:numFmt formatCode="0.0" sourceLinked="1"/>
        <c:tickLblPos val="nextTo"/>
        <c:crossAx val="132475520"/>
        <c:crosses val="autoZero"/>
        <c:crossBetween val="between"/>
      </c:valAx>
    </c:plotArea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/>
            </a:pPr>
            <a:r>
              <a:rPr lang="en-US" sz="1400"/>
              <a:t>%most important qualities for a good school</a:t>
            </a:r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Лист1!$I$3</c:f>
              <c:strCache>
                <c:ptCount val="1"/>
                <c:pt idx="0">
                  <c:v>%most important</c:v>
                </c:pt>
              </c:strCache>
            </c:strRef>
          </c:tx>
          <c:spPr>
            <a:solidFill>
              <a:srgbClr val="00B050"/>
            </a:solidFill>
          </c:spPr>
          <c:dPt>
            <c:idx val="0"/>
            <c:spPr>
              <a:solidFill>
                <a:srgbClr val="C00000"/>
              </a:solidFill>
            </c:spPr>
          </c:dPt>
          <c:dPt>
            <c:idx val="1"/>
            <c:spPr>
              <a:solidFill>
                <a:srgbClr val="C00000"/>
              </a:solidFill>
            </c:spPr>
          </c:dPt>
          <c:dPt>
            <c:idx val="2"/>
            <c:spPr>
              <a:solidFill>
                <a:srgbClr val="C00000"/>
              </a:solidFill>
            </c:spPr>
          </c:dPt>
          <c:dPt>
            <c:idx val="3"/>
            <c:spPr>
              <a:solidFill>
                <a:srgbClr val="C00000"/>
              </a:solidFill>
            </c:spPr>
          </c:dPt>
          <c:dPt>
            <c:idx val="4"/>
            <c:spPr>
              <a:solidFill>
                <a:srgbClr val="C00000"/>
              </a:solidFill>
            </c:spPr>
          </c:dPt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Лист1!$G$4:$G$14</c:f>
              <c:strCache>
                <c:ptCount val="11"/>
                <c:pt idx="0">
                  <c:v>friendly atmosphere</c:v>
                </c:pt>
                <c:pt idx="1">
                  <c:v>understanding and caring teachers</c:v>
                </c:pt>
                <c:pt idx="2">
                  <c:v>highly qualified teachers</c:v>
                </c:pt>
                <c:pt idx="3">
                  <c:v>a good canteen</c:v>
                </c:pt>
                <c:pt idx="4">
                  <c:v>up-to-date equipment</c:v>
                </c:pt>
                <c:pt idx="5">
                  <c:v>computer laboratories</c:v>
                </c:pt>
                <c:pt idx="6">
                  <c:v>an efficient headmaster</c:v>
                </c:pt>
                <c:pt idx="7">
                  <c:v>a comfortable and spacious building</c:v>
                </c:pt>
                <c:pt idx="8">
                  <c:v>good school furniture</c:v>
                </c:pt>
                <c:pt idx="9">
                  <c:v>a good library</c:v>
                </c:pt>
                <c:pt idx="10">
                  <c:v>effective rules</c:v>
                </c:pt>
              </c:strCache>
            </c:strRef>
          </c:cat>
          <c:val>
            <c:numRef>
              <c:f>Лист1!$I$4:$I$14</c:f>
              <c:numCache>
                <c:formatCode>0.0</c:formatCode>
                <c:ptCount val="11"/>
                <c:pt idx="0">
                  <c:v>66.666666666666671</c:v>
                </c:pt>
                <c:pt idx="1">
                  <c:v>55.555555555555557</c:v>
                </c:pt>
                <c:pt idx="2">
                  <c:v>52.777777777777779</c:v>
                </c:pt>
                <c:pt idx="3">
                  <c:v>36.111111111111114</c:v>
                </c:pt>
                <c:pt idx="4">
                  <c:v>33.333333333333336</c:v>
                </c:pt>
                <c:pt idx="5">
                  <c:v>27.777777777777779</c:v>
                </c:pt>
                <c:pt idx="6">
                  <c:v>22.222222222222214</c:v>
                </c:pt>
                <c:pt idx="7">
                  <c:v>22.222222222222214</c:v>
                </c:pt>
                <c:pt idx="8">
                  <c:v>19.444444444444443</c:v>
                </c:pt>
                <c:pt idx="9">
                  <c:v>19.444444444444443</c:v>
                </c:pt>
                <c:pt idx="10">
                  <c:v>19.444444444444443</c:v>
                </c:pt>
              </c:numCache>
            </c:numRef>
          </c:val>
        </c:ser>
        <c:dLbls/>
        <c:shape val="box"/>
        <c:axId val="128790912"/>
        <c:axId val="128792448"/>
        <c:axId val="0"/>
      </c:bar3DChart>
      <c:catAx>
        <c:axId val="128790912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28792448"/>
        <c:crosses val="autoZero"/>
        <c:auto val="1"/>
        <c:lblAlgn val="ctr"/>
        <c:lblOffset val="100"/>
      </c:catAx>
      <c:valAx>
        <c:axId val="128792448"/>
        <c:scaling>
          <c:orientation val="minMax"/>
        </c:scaling>
        <c:axPos val="l"/>
        <c:majorGridlines/>
        <c:numFmt formatCode="0.0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28790912"/>
        <c:crosses val="autoZero"/>
        <c:crossBetween val="between"/>
      </c:valAx>
    </c:plotArea>
    <c:plotVisOnly val="1"/>
    <c:dispBlanksAs val="gap"/>
  </c:chart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200"/>
            </a:pPr>
            <a:r>
              <a:rPr lang="en-US" sz="1200"/>
              <a:t>%least important</a:t>
            </a:r>
            <a:r>
              <a:rPr lang="ru-RU" sz="1200"/>
              <a:t> </a:t>
            </a:r>
            <a:r>
              <a:rPr lang="en-US" sz="1200"/>
              <a:t>features </a:t>
            </a:r>
            <a:r>
              <a:rPr lang="ru-RU" sz="1200"/>
              <a:t> (36 </a:t>
            </a:r>
            <a:r>
              <a:rPr lang="en-US" sz="1200"/>
              <a:t>students asked)</a:t>
            </a:r>
          </a:p>
        </c:rich>
      </c:tx>
      <c:layout/>
    </c:title>
    <c:plotArea>
      <c:layout>
        <c:manualLayout>
          <c:layoutTarget val="inner"/>
          <c:xMode val="edge"/>
          <c:yMode val="edge"/>
          <c:x val="9.0182662684705484E-2"/>
          <c:y val="9.1530491016346527E-2"/>
          <c:w val="0.88740837912171633"/>
          <c:h val="0.46936285592193788"/>
        </c:manualLayout>
      </c:layout>
      <c:barChart>
        <c:barDir val="col"/>
        <c:grouping val="clustered"/>
        <c:ser>
          <c:idx val="0"/>
          <c:order val="0"/>
          <c:tx>
            <c:strRef>
              <c:f>Лист1!$D$3</c:f>
              <c:strCache>
                <c:ptCount val="1"/>
                <c:pt idx="0">
                  <c:v>%least important</c:v>
                </c:pt>
              </c:strCache>
            </c:strRef>
          </c:tx>
          <c:dLbls>
            <c:dLbl>
              <c:idx val="5"/>
              <c:layout>
                <c:manualLayout>
                  <c:x val="1.2981948843696911E-2"/>
                  <c:y val="5.5875835441466836E-3"/>
                </c:manualLayout>
              </c:layout>
              <c:dLblPos val="outEnd"/>
              <c:showVal val="1"/>
            </c:dLbl>
            <c:dLbl>
              <c:idx val="7"/>
              <c:layout>
                <c:manualLayout>
                  <c:x val="0"/>
                  <c:y val="-3.4503998233271091E-2"/>
                </c:manualLayout>
              </c:layout>
              <c:dLblPos val="outEnd"/>
              <c:showVal val="1"/>
            </c:dLbl>
            <c:dLbl>
              <c:idx val="8"/>
              <c:layout>
                <c:manualLayout>
                  <c:x val="0"/>
                  <c:y val="2.464571302376508E-3"/>
                </c:manualLayout>
              </c:layout>
              <c:dLblPos val="outEnd"/>
              <c:showVal val="1"/>
            </c:dLbl>
            <c:dLbl>
              <c:idx val="9"/>
              <c:layout>
                <c:manualLayout>
                  <c:x val="0"/>
                  <c:y val="-2.9574855628518082E-2"/>
                </c:manualLayout>
              </c:layout>
              <c:dLblPos val="outEnd"/>
              <c:showVal val="1"/>
            </c:dLbl>
            <c:dLbl>
              <c:idx val="11"/>
              <c:layout>
                <c:manualLayout>
                  <c:x val="0"/>
                  <c:y val="-2.9574855628518082E-2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Лист1!$B$4:$B$27</c:f>
              <c:strCache>
                <c:ptCount val="24"/>
                <c:pt idx="0">
                  <c:v>school bus service</c:v>
                </c:pt>
                <c:pt idx="1">
                  <c:v>a big garden</c:v>
                </c:pt>
                <c:pt idx="2">
                  <c:v>a swimming pool</c:v>
                </c:pt>
                <c:pt idx="3">
                  <c:v>youth clubs</c:v>
                </c:pt>
                <c:pt idx="4">
                  <c:v>drama, music, art societies</c:v>
                </c:pt>
                <c:pt idx="5">
                  <c:v>time-tested traditions</c:v>
                </c:pt>
                <c:pt idx="6">
                  <c:v>good school furniture</c:v>
                </c:pt>
                <c:pt idx="7">
                  <c:v>career counselling</c:v>
                </c:pt>
                <c:pt idx="8">
                  <c:v>effective rules</c:v>
                </c:pt>
                <c:pt idx="9">
                  <c:v>an efficient headmaster</c:v>
                </c:pt>
                <c:pt idx="10">
                  <c:v>a comfortable and spacious building</c:v>
                </c:pt>
                <c:pt idx="11">
                  <c:v>relations with other schools</c:v>
                </c:pt>
                <c:pt idx="12">
                  <c:v>good school grounds</c:v>
                </c:pt>
                <c:pt idx="13">
                  <c:v>psychological help</c:v>
                </c:pt>
                <c:pt idx="14">
                  <c:v>highly qualified teachers</c:v>
                </c:pt>
                <c:pt idx="15">
                  <c:v>eager and willing pupils</c:v>
                </c:pt>
                <c:pt idx="16">
                  <c:v>a good library</c:v>
                </c:pt>
                <c:pt idx="17">
                  <c:v>friendly atmosphere</c:v>
                </c:pt>
                <c:pt idx="18">
                  <c:v>good sports facilities</c:v>
                </c:pt>
                <c:pt idx="19">
                  <c:v>a good medical centre</c:v>
                </c:pt>
                <c:pt idx="20">
                  <c:v>up-to-date equipment</c:v>
                </c:pt>
                <c:pt idx="21">
                  <c:v>understanding and caring teachers</c:v>
                </c:pt>
                <c:pt idx="22">
                  <c:v>a good canteen</c:v>
                </c:pt>
                <c:pt idx="23">
                  <c:v>computer laboratories</c:v>
                </c:pt>
              </c:strCache>
            </c:strRef>
          </c:cat>
          <c:val>
            <c:numRef>
              <c:f>Лист1!$D$4:$D$27</c:f>
              <c:numCache>
                <c:formatCode>0.0</c:formatCode>
                <c:ptCount val="24"/>
                <c:pt idx="0">
                  <c:v>69.444444444444457</c:v>
                </c:pt>
                <c:pt idx="1">
                  <c:v>58.333333333333336</c:v>
                </c:pt>
                <c:pt idx="2">
                  <c:v>47.222222222222229</c:v>
                </c:pt>
                <c:pt idx="3">
                  <c:v>44.444444444444429</c:v>
                </c:pt>
                <c:pt idx="4">
                  <c:v>38.888888888888886</c:v>
                </c:pt>
                <c:pt idx="5">
                  <c:v>33.333333333333336</c:v>
                </c:pt>
                <c:pt idx="6">
                  <c:v>19.444444444444443</c:v>
                </c:pt>
                <c:pt idx="7">
                  <c:v>19.444444444444443</c:v>
                </c:pt>
                <c:pt idx="8">
                  <c:v>16.666666666666668</c:v>
                </c:pt>
                <c:pt idx="9">
                  <c:v>16.666666666666668</c:v>
                </c:pt>
                <c:pt idx="10">
                  <c:v>16.666666666666668</c:v>
                </c:pt>
                <c:pt idx="11">
                  <c:v>16.666666666666668</c:v>
                </c:pt>
                <c:pt idx="12">
                  <c:v>13.888888888888889</c:v>
                </c:pt>
                <c:pt idx="13">
                  <c:v>13.888888888888889</c:v>
                </c:pt>
                <c:pt idx="14">
                  <c:v>11.111111111111109</c:v>
                </c:pt>
                <c:pt idx="15">
                  <c:v>11.111111111111109</c:v>
                </c:pt>
                <c:pt idx="16">
                  <c:v>11.111111111111109</c:v>
                </c:pt>
                <c:pt idx="17">
                  <c:v>8.3333333333333357</c:v>
                </c:pt>
                <c:pt idx="18">
                  <c:v>8.3333333333333357</c:v>
                </c:pt>
                <c:pt idx="19">
                  <c:v>8.3333333333333357</c:v>
                </c:pt>
                <c:pt idx="20">
                  <c:v>5.5555555555555536</c:v>
                </c:pt>
                <c:pt idx="21">
                  <c:v>5.5555555555555536</c:v>
                </c:pt>
                <c:pt idx="22">
                  <c:v>2.777777777777779</c:v>
                </c:pt>
                <c:pt idx="23">
                  <c:v>2.777777777777779</c:v>
                </c:pt>
              </c:numCache>
            </c:numRef>
          </c:val>
        </c:ser>
        <c:dLbls>
          <c:showVal val="1"/>
        </c:dLbls>
        <c:axId val="110274816"/>
        <c:axId val="129085440"/>
      </c:barChart>
      <c:catAx>
        <c:axId val="110274816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29085440"/>
        <c:crosses val="autoZero"/>
        <c:auto val="1"/>
        <c:lblAlgn val="ctr"/>
        <c:lblOffset val="100"/>
      </c:catAx>
      <c:valAx>
        <c:axId val="129085440"/>
        <c:scaling>
          <c:orientation val="minMax"/>
        </c:scaling>
        <c:axPos val="l"/>
        <c:majorGridlines/>
        <c:numFmt formatCode="0.0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1027481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64982257302320756"/>
          <c:y val="9.141094960514462E-2"/>
          <c:w val="0.19742629024749955"/>
          <c:h val="4.456662939406867E-2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</c:chart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/>
              <a:t>%  - least important qualities of a good school</a:t>
            </a:r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Лист1!$D$3</c:f>
              <c:strCache>
                <c:ptCount val="1"/>
                <c:pt idx="0">
                  <c:v>%least important</c:v>
                </c:pt>
              </c:strCache>
            </c:strRef>
          </c:tx>
          <c:dPt>
            <c:idx val="0"/>
            <c:spPr>
              <a:solidFill>
                <a:schemeClr val="accent6">
                  <a:lumMod val="50000"/>
                </a:schemeClr>
              </a:solidFill>
            </c:spPr>
          </c:dPt>
          <c:dPt>
            <c:idx val="1"/>
            <c:spPr>
              <a:solidFill>
                <a:schemeClr val="accent6">
                  <a:lumMod val="50000"/>
                </a:schemeClr>
              </a:solidFill>
            </c:spPr>
          </c:dPt>
          <c:dPt>
            <c:idx val="2"/>
            <c:spPr>
              <a:solidFill>
                <a:schemeClr val="accent6">
                  <a:lumMod val="50000"/>
                </a:schemeClr>
              </a:solidFill>
            </c:spPr>
          </c:dPt>
          <c:dPt>
            <c:idx val="3"/>
            <c:spPr>
              <a:solidFill>
                <a:schemeClr val="accent6">
                  <a:lumMod val="50000"/>
                </a:schemeClr>
              </a:solidFill>
            </c:spPr>
          </c:dPt>
          <c:dPt>
            <c:idx val="4"/>
            <c:spPr>
              <a:solidFill>
                <a:schemeClr val="accent6">
                  <a:lumMod val="50000"/>
                </a:schemeClr>
              </a:solidFill>
            </c:spPr>
          </c:dPt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Лист1!$B$4:$B$13</c:f>
              <c:strCache>
                <c:ptCount val="10"/>
                <c:pt idx="0">
                  <c:v>school bus service</c:v>
                </c:pt>
                <c:pt idx="1">
                  <c:v>a big garden</c:v>
                </c:pt>
                <c:pt idx="2">
                  <c:v>a swimming pool</c:v>
                </c:pt>
                <c:pt idx="3">
                  <c:v>youth clubs</c:v>
                </c:pt>
                <c:pt idx="4">
                  <c:v>drama, music, art societies</c:v>
                </c:pt>
                <c:pt idx="5">
                  <c:v>time-tested traditions</c:v>
                </c:pt>
                <c:pt idx="6">
                  <c:v>good school furniture</c:v>
                </c:pt>
                <c:pt idx="7">
                  <c:v>career counselling</c:v>
                </c:pt>
                <c:pt idx="8">
                  <c:v>effective rules</c:v>
                </c:pt>
                <c:pt idx="9">
                  <c:v>an efficient headmaster</c:v>
                </c:pt>
              </c:strCache>
            </c:strRef>
          </c:cat>
          <c:val>
            <c:numRef>
              <c:f>Лист1!$D$4:$D$13</c:f>
              <c:numCache>
                <c:formatCode>0.0</c:formatCode>
                <c:ptCount val="10"/>
                <c:pt idx="0">
                  <c:v>69.444444444444457</c:v>
                </c:pt>
                <c:pt idx="1">
                  <c:v>58.333333333333336</c:v>
                </c:pt>
                <c:pt idx="2">
                  <c:v>47.222222222222229</c:v>
                </c:pt>
                <c:pt idx="3">
                  <c:v>44.444444444444429</c:v>
                </c:pt>
                <c:pt idx="4">
                  <c:v>38.888888888888886</c:v>
                </c:pt>
                <c:pt idx="5">
                  <c:v>33.333333333333336</c:v>
                </c:pt>
                <c:pt idx="6">
                  <c:v>19.444444444444443</c:v>
                </c:pt>
                <c:pt idx="7">
                  <c:v>19.444444444444443</c:v>
                </c:pt>
                <c:pt idx="8">
                  <c:v>16.666666666666668</c:v>
                </c:pt>
                <c:pt idx="9">
                  <c:v>16.666666666666668</c:v>
                </c:pt>
              </c:numCache>
            </c:numRef>
          </c:val>
        </c:ser>
        <c:dLbls/>
        <c:shape val="box"/>
        <c:axId val="129215104"/>
        <c:axId val="129233280"/>
        <c:axId val="0"/>
      </c:bar3DChart>
      <c:catAx>
        <c:axId val="129215104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29233280"/>
        <c:crosses val="autoZero"/>
        <c:auto val="1"/>
        <c:lblAlgn val="ctr"/>
        <c:lblOffset val="100"/>
      </c:catAx>
      <c:valAx>
        <c:axId val="129233280"/>
        <c:scaling>
          <c:orientation val="minMax"/>
        </c:scaling>
        <c:axPos val="l"/>
        <c:majorGridlines/>
        <c:numFmt formatCode="0.0" sourceLinked="1"/>
        <c:tickLblPos val="nextTo"/>
        <c:crossAx val="129215104"/>
        <c:crosses val="autoZero"/>
        <c:crossBetween val="between"/>
      </c:valAx>
    </c:plotArea>
    <c:plotVisOnly val="1"/>
    <c:dispBlanksAs val="gap"/>
  </c:chart>
  <c:externalData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/>
            </a:pPr>
            <a:r>
              <a:rPr lang="en-US" sz="1400"/>
              <a:t>%most important qualities for a good school</a:t>
            </a:r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Лист1!$I$3</c:f>
              <c:strCache>
                <c:ptCount val="1"/>
                <c:pt idx="0">
                  <c:v>%most important</c:v>
                </c:pt>
              </c:strCache>
            </c:strRef>
          </c:tx>
          <c:spPr>
            <a:solidFill>
              <a:srgbClr val="00B050"/>
            </a:solidFill>
          </c:spPr>
          <c:dPt>
            <c:idx val="0"/>
            <c:spPr>
              <a:solidFill>
                <a:srgbClr val="C00000"/>
              </a:solidFill>
            </c:spPr>
          </c:dPt>
          <c:dPt>
            <c:idx val="1"/>
            <c:spPr>
              <a:solidFill>
                <a:srgbClr val="C00000"/>
              </a:solidFill>
            </c:spPr>
          </c:dPt>
          <c:dPt>
            <c:idx val="2"/>
            <c:spPr>
              <a:solidFill>
                <a:srgbClr val="C00000"/>
              </a:solidFill>
            </c:spPr>
          </c:dPt>
          <c:dPt>
            <c:idx val="3"/>
            <c:spPr>
              <a:solidFill>
                <a:srgbClr val="C00000"/>
              </a:solidFill>
            </c:spPr>
          </c:dPt>
          <c:dPt>
            <c:idx val="4"/>
            <c:spPr>
              <a:solidFill>
                <a:srgbClr val="C00000"/>
              </a:solidFill>
            </c:spPr>
          </c:dPt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Лист1!$G$4:$G$14</c:f>
              <c:strCache>
                <c:ptCount val="11"/>
                <c:pt idx="0">
                  <c:v>friendly atmosphere</c:v>
                </c:pt>
                <c:pt idx="1">
                  <c:v>understanding and caring teachers</c:v>
                </c:pt>
                <c:pt idx="2">
                  <c:v>highly qualified teachers</c:v>
                </c:pt>
                <c:pt idx="3">
                  <c:v>a good canteen</c:v>
                </c:pt>
                <c:pt idx="4">
                  <c:v>up-to-date equipment</c:v>
                </c:pt>
                <c:pt idx="5">
                  <c:v>computer laboratories</c:v>
                </c:pt>
                <c:pt idx="6">
                  <c:v>an efficient headmaster</c:v>
                </c:pt>
                <c:pt idx="7">
                  <c:v>a comfortable and spacious building</c:v>
                </c:pt>
                <c:pt idx="8">
                  <c:v>good school furniture</c:v>
                </c:pt>
                <c:pt idx="9">
                  <c:v>a good library</c:v>
                </c:pt>
                <c:pt idx="10">
                  <c:v>effective rules</c:v>
                </c:pt>
              </c:strCache>
            </c:strRef>
          </c:cat>
          <c:val>
            <c:numRef>
              <c:f>Лист1!$I$4:$I$14</c:f>
              <c:numCache>
                <c:formatCode>0.0</c:formatCode>
                <c:ptCount val="11"/>
                <c:pt idx="0">
                  <c:v>66.666666666666671</c:v>
                </c:pt>
                <c:pt idx="1">
                  <c:v>55.555555555555557</c:v>
                </c:pt>
                <c:pt idx="2">
                  <c:v>52.777777777777779</c:v>
                </c:pt>
                <c:pt idx="3">
                  <c:v>36.111111111111114</c:v>
                </c:pt>
                <c:pt idx="4">
                  <c:v>33.333333333333336</c:v>
                </c:pt>
                <c:pt idx="5">
                  <c:v>27.777777777777779</c:v>
                </c:pt>
                <c:pt idx="6">
                  <c:v>22.222222222222214</c:v>
                </c:pt>
                <c:pt idx="7">
                  <c:v>22.222222222222214</c:v>
                </c:pt>
                <c:pt idx="8">
                  <c:v>19.444444444444443</c:v>
                </c:pt>
                <c:pt idx="9">
                  <c:v>19.444444444444443</c:v>
                </c:pt>
                <c:pt idx="10">
                  <c:v>19.444444444444443</c:v>
                </c:pt>
              </c:numCache>
            </c:numRef>
          </c:val>
        </c:ser>
        <c:dLbls/>
        <c:shape val="box"/>
        <c:axId val="129452672"/>
        <c:axId val="129466752"/>
        <c:axId val="0"/>
      </c:bar3DChart>
      <c:catAx>
        <c:axId val="129452672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29466752"/>
        <c:crosses val="autoZero"/>
        <c:auto val="1"/>
        <c:lblAlgn val="ctr"/>
        <c:lblOffset val="100"/>
      </c:catAx>
      <c:valAx>
        <c:axId val="129466752"/>
        <c:scaling>
          <c:orientation val="minMax"/>
        </c:scaling>
        <c:axPos val="l"/>
        <c:majorGridlines/>
        <c:numFmt formatCode="0.0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29452672"/>
        <c:crosses val="autoZero"/>
        <c:crossBetween val="between"/>
      </c:valAx>
    </c:plotArea>
    <c:plotVisOnly val="1"/>
    <c:dispBlanksAs val="gap"/>
  </c:chart>
  <c:externalData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/>
            </a:pPr>
            <a:r>
              <a:rPr lang="en-US" sz="1400"/>
              <a:t>%  - least important qualities of a good school</a:t>
            </a:r>
          </a:p>
        </c:rich>
      </c:tx>
      <c:layout/>
    </c:title>
    <c:view3D>
      <c:rAngAx val="1"/>
    </c:view3D>
    <c:plotArea>
      <c:layout>
        <c:manualLayout>
          <c:layoutTarget val="inner"/>
          <c:xMode val="edge"/>
          <c:yMode val="edge"/>
          <c:x val="0.15861575345243831"/>
          <c:y val="0.12983562525974474"/>
          <c:w val="0.84138424654756172"/>
          <c:h val="0.56553875701053791"/>
        </c:manualLayout>
      </c:layout>
      <c:bar3DChart>
        <c:barDir val="col"/>
        <c:grouping val="clustered"/>
        <c:ser>
          <c:idx val="0"/>
          <c:order val="0"/>
          <c:tx>
            <c:strRef>
              <c:f>Лист1!$D$3</c:f>
              <c:strCache>
                <c:ptCount val="1"/>
                <c:pt idx="0">
                  <c:v>%least important</c:v>
                </c:pt>
              </c:strCache>
            </c:strRef>
          </c:tx>
          <c:dPt>
            <c:idx val="0"/>
            <c:spPr>
              <a:solidFill>
                <a:schemeClr val="accent6">
                  <a:lumMod val="50000"/>
                </a:schemeClr>
              </a:solidFill>
            </c:spPr>
          </c:dPt>
          <c:dPt>
            <c:idx val="1"/>
            <c:spPr>
              <a:solidFill>
                <a:schemeClr val="accent6">
                  <a:lumMod val="50000"/>
                </a:schemeClr>
              </a:solidFill>
            </c:spPr>
          </c:dPt>
          <c:dPt>
            <c:idx val="2"/>
            <c:spPr>
              <a:solidFill>
                <a:schemeClr val="accent6">
                  <a:lumMod val="50000"/>
                </a:schemeClr>
              </a:solidFill>
            </c:spPr>
          </c:dPt>
          <c:dPt>
            <c:idx val="3"/>
            <c:spPr>
              <a:solidFill>
                <a:schemeClr val="accent6">
                  <a:lumMod val="50000"/>
                </a:schemeClr>
              </a:solidFill>
            </c:spPr>
          </c:dPt>
          <c:dPt>
            <c:idx val="4"/>
            <c:spPr>
              <a:solidFill>
                <a:schemeClr val="accent6">
                  <a:lumMod val="50000"/>
                </a:schemeClr>
              </a:solidFill>
            </c:spPr>
          </c:dPt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Лист1!$B$4:$B$13</c:f>
              <c:strCache>
                <c:ptCount val="10"/>
                <c:pt idx="0">
                  <c:v>school bus service</c:v>
                </c:pt>
                <c:pt idx="1">
                  <c:v>a big garden</c:v>
                </c:pt>
                <c:pt idx="2">
                  <c:v>a swimming pool</c:v>
                </c:pt>
                <c:pt idx="3">
                  <c:v>youth clubs</c:v>
                </c:pt>
                <c:pt idx="4">
                  <c:v>drama, music, art societies</c:v>
                </c:pt>
                <c:pt idx="5">
                  <c:v>time-tested traditions</c:v>
                </c:pt>
                <c:pt idx="6">
                  <c:v>good school furniture</c:v>
                </c:pt>
                <c:pt idx="7">
                  <c:v>career counselling</c:v>
                </c:pt>
                <c:pt idx="8">
                  <c:v>effective rules</c:v>
                </c:pt>
                <c:pt idx="9">
                  <c:v>an efficient headmaster</c:v>
                </c:pt>
              </c:strCache>
            </c:strRef>
          </c:cat>
          <c:val>
            <c:numRef>
              <c:f>Лист1!$D$4:$D$13</c:f>
              <c:numCache>
                <c:formatCode>0.0</c:formatCode>
                <c:ptCount val="10"/>
                <c:pt idx="0">
                  <c:v>69.444444444444457</c:v>
                </c:pt>
                <c:pt idx="1">
                  <c:v>58.333333333333336</c:v>
                </c:pt>
                <c:pt idx="2">
                  <c:v>47.222222222222229</c:v>
                </c:pt>
                <c:pt idx="3">
                  <c:v>44.444444444444429</c:v>
                </c:pt>
                <c:pt idx="4">
                  <c:v>38.888888888888886</c:v>
                </c:pt>
                <c:pt idx="5">
                  <c:v>33.333333333333336</c:v>
                </c:pt>
                <c:pt idx="6">
                  <c:v>19.444444444444443</c:v>
                </c:pt>
                <c:pt idx="7">
                  <c:v>19.444444444444443</c:v>
                </c:pt>
                <c:pt idx="8">
                  <c:v>16.666666666666668</c:v>
                </c:pt>
                <c:pt idx="9">
                  <c:v>16.666666666666668</c:v>
                </c:pt>
              </c:numCache>
            </c:numRef>
          </c:val>
        </c:ser>
        <c:dLbls/>
        <c:shape val="box"/>
        <c:axId val="129431808"/>
        <c:axId val="129445888"/>
        <c:axId val="0"/>
      </c:bar3DChart>
      <c:catAx>
        <c:axId val="129431808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29445888"/>
        <c:crosses val="autoZero"/>
        <c:auto val="1"/>
        <c:lblAlgn val="ctr"/>
        <c:lblOffset val="100"/>
      </c:catAx>
      <c:valAx>
        <c:axId val="129445888"/>
        <c:scaling>
          <c:orientation val="minMax"/>
        </c:scaling>
        <c:axPos val="l"/>
        <c:majorGridlines/>
        <c:numFmt formatCode="0.0" sourceLinked="1"/>
        <c:tickLblPos val="nextTo"/>
        <c:crossAx val="129431808"/>
        <c:crosses val="autoZero"/>
        <c:crossBetween val="between"/>
      </c:valAx>
    </c:plotArea>
    <c:plotVisOnly val="1"/>
    <c:dispBlanksAs val="gap"/>
  </c:chart>
  <c:externalData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600"/>
            </a:pPr>
            <a:r>
              <a:rPr lang="en-US" sz="2000" dirty="0" smtClean="0"/>
              <a:t>What teachers think about the most important features</a:t>
            </a:r>
            <a:endParaRPr lang="en-US" sz="2000" dirty="0"/>
          </a:p>
        </c:rich>
      </c:tx>
      <c:layout>
        <c:manualLayout>
          <c:xMode val="edge"/>
          <c:yMode val="edge"/>
          <c:x val="0.41556836167764749"/>
          <c:y val="4.181333572141256E-3"/>
        </c:manualLayout>
      </c:layout>
    </c:title>
    <c:view3D>
      <c:rAngAx val="1"/>
    </c:view3D>
    <c:plotArea>
      <c:layout>
        <c:manualLayout>
          <c:layoutTarget val="inner"/>
          <c:xMode val="edge"/>
          <c:yMode val="edge"/>
          <c:x val="8.8779453190866761E-2"/>
          <c:y val="0.10899256649392232"/>
          <c:w val="0.89620138958919771"/>
          <c:h val="0.60266521572476095"/>
        </c:manualLayout>
      </c:layout>
      <c:bar3DChart>
        <c:barDir val="col"/>
        <c:grouping val="clustered"/>
        <c:ser>
          <c:idx val="0"/>
          <c:order val="0"/>
          <c:tx>
            <c:strRef>
              <c:f>Лист1!$I$31</c:f>
              <c:strCache>
                <c:ptCount val="1"/>
                <c:pt idx="0">
                  <c:v>%most important</c:v>
                </c:pt>
              </c:strCache>
            </c:strRef>
          </c:tx>
          <c:dPt>
            <c:idx val="0"/>
            <c:spPr>
              <a:solidFill>
                <a:srgbClr val="7030A0"/>
              </a:solidFill>
            </c:spPr>
          </c:dPt>
          <c:dPt>
            <c:idx val="1"/>
            <c:spPr>
              <a:solidFill>
                <a:srgbClr val="7030A0"/>
              </a:solidFill>
            </c:spPr>
          </c:dPt>
          <c:dPt>
            <c:idx val="2"/>
            <c:spPr>
              <a:solidFill>
                <a:srgbClr val="7030A0"/>
              </a:solidFill>
            </c:spPr>
          </c:dPt>
          <c:dPt>
            <c:idx val="3"/>
            <c:spPr>
              <a:solidFill>
                <a:srgbClr val="7030A0"/>
              </a:solidFill>
            </c:spPr>
          </c:dPt>
          <c:dPt>
            <c:idx val="4"/>
            <c:spPr>
              <a:solidFill>
                <a:srgbClr val="7030A0"/>
              </a:solidFill>
            </c:spPr>
          </c:dPt>
          <c:dLbls>
            <c:dLbl>
              <c:idx val="0"/>
              <c:layout>
                <c:manualLayout>
                  <c:x val="-2.7307558581701197E-3"/>
                  <c:y val="-2.9269335004988791E-2"/>
                </c:manualLayout>
              </c:layout>
              <c:showVal val="1"/>
            </c:dLbl>
            <c:dLbl>
              <c:idx val="1"/>
              <c:layout>
                <c:manualLayout>
                  <c:x val="2.730755858170157E-3"/>
                  <c:y val="-2.9269335004988791E-2"/>
                </c:manualLayout>
              </c:layout>
              <c:showVal val="1"/>
            </c:dLbl>
            <c:dLbl>
              <c:idx val="2"/>
              <c:layout>
                <c:manualLayout>
                  <c:x val="2.7307558581701323E-3"/>
                  <c:y val="-2.9269335004988791E-2"/>
                </c:manualLayout>
              </c:layout>
              <c:showVal val="1"/>
            </c:dLbl>
            <c:dLbl>
              <c:idx val="3"/>
              <c:layout>
                <c:manualLayout>
                  <c:x val="-4.0961337872551977E-3"/>
                  <c:y val="-1.6725334288565031E-2"/>
                </c:manualLayout>
              </c:layout>
              <c:showVal val="1"/>
            </c:dLbl>
            <c:dLbl>
              <c:idx val="4"/>
              <c:layout>
                <c:manualLayout>
                  <c:x val="2.7307558581701323E-3"/>
                  <c:y val="-4.181333572141256E-3"/>
                </c:manualLayout>
              </c:layout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Лист1!$G$32:$G$41</c:f>
              <c:strCache>
                <c:ptCount val="10"/>
                <c:pt idx="0">
                  <c:v>friendly atmosphere</c:v>
                </c:pt>
                <c:pt idx="1">
                  <c:v>highly qualified teachers</c:v>
                </c:pt>
                <c:pt idx="2">
                  <c:v>willing pupils</c:v>
                </c:pt>
                <c:pt idx="3">
                  <c:v>up-to-date equipment</c:v>
                </c:pt>
                <c:pt idx="4">
                  <c:v>an efficient headmaster</c:v>
                </c:pt>
                <c:pt idx="5">
                  <c:v>effective school rules and regulations</c:v>
                </c:pt>
                <c:pt idx="6">
                  <c:v>spacious school building</c:v>
                </c:pt>
                <c:pt idx="7">
                  <c:v>sports facilities</c:v>
                </c:pt>
                <c:pt idx="8">
                  <c:v>psychological help</c:v>
                </c:pt>
                <c:pt idx="9">
                  <c:v>good library with - a resourse centre</c:v>
                </c:pt>
              </c:strCache>
            </c:strRef>
          </c:cat>
          <c:val>
            <c:numRef>
              <c:f>Лист1!$I$32:$I$41</c:f>
              <c:numCache>
                <c:formatCode>0.0</c:formatCode>
                <c:ptCount val="10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50</c:v>
                </c:pt>
                <c:pt idx="6">
                  <c:v>50</c:v>
                </c:pt>
                <c:pt idx="7">
                  <c:v>50</c:v>
                </c:pt>
                <c:pt idx="8">
                  <c:v>50</c:v>
                </c:pt>
                <c:pt idx="9">
                  <c:v>50</c:v>
                </c:pt>
              </c:numCache>
            </c:numRef>
          </c:val>
        </c:ser>
        <c:dLbls/>
        <c:shape val="box"/>
        <c:axId val="129571840"/>
        <c:axId val="129573632"/>
        <c:axId val="0"/>
      </c:bar3DChart>
      <c:catAx>
        <c:axId val="129571840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29573632"/>
        <c:crosses val="autoZero"/>
        <c:auto val="1"/>
        <c:lblAlgn val="ctr"/>
        <c:lblOffset val="100"/>
      </c:catAx>
      <c:valAx>
        <c:axId val="129573632"/>
        <c:scaling>
          <c:orientation val="minMax"/>
        </c:scaling>
        <c:axPos val="l"/>
        <c:majorGridlines/>
        <c:numFmt formatCode="0.0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29571840"/>
        <c:crosses val="autoZero"/>
        <c:crossBetween val="between"/>
      </c:valAx>
    </c:plotArea>
    <c:plotVisOnly val="1"/>
    <c:dispBlanksAs val="gap"/>
  </c:chart>
  <c:externalData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2400"/>
            </a:pPr>
            <a:r>
              <a:rPr lang="en-US" sz="2400" dirty="0">
                <a:solidFill>
                  <a:srgbClr val="002060"/>
                </a:solidFill>
              </a:rPr>
              <a:t>What parents </a:t>
            </a:r>
            <a:r>
              <a:rPr lang="en-US" sz="2400" dirty="0" smtClean="0">
                <a:solidFill>
                  <a:srgbClr val="002060"/>
                </a:solidFill>
              </a:rPr>
              <a:t>think about the most important features</a:t>
            </a:r>
            <a:endParaRPr lang="en-US" sz="2400" dirty="0">
              <a:solidFill>
                <a:srgbClr val="002060"/>
              </a:solidFill>
            </a:endParaRPr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Лист1!$I$46</c:f>
              <c:strCache>
                <c:ptCount val="1"/>
                <c:pt idx="0">
                  <c:v>%most important</c:v>
                </c:pt>
              </c:strCache>
            </c:strRef>
          </c:tx>
          <c:dPt>
            <c:idx val="0"/>
            <c:spPr>
              <a:solidFill>
                <a:srgbClr val="DF2DBD"/>
              </a:solidFill>
            </c:spPr>
          </c:dPt>
          <c:dPt>
            <c:idx val="1"/>
            <c:spPr>
              <a:solidFill>
                <a:srgbClr val="DF2DBD"/>
              </a:solidFill>
            </c:spPr>
          </c:dPt>
          <c:dPt>
            <c:idx val="2"/>
            <c:spPr>
              <a:solidFill>
                <a:srgbClr val="DF2DBD"/>
              </a:solidFill>
            </c:spPr>
          </c:dPt>
          <c:dPt>
            <c:idx val="3"/>
            <c:spPr>
              <a:solidFill>
                <a:srgbClr val="DF2DBD"/>
              </a:solidFill>
            </c:spPr>
          </c:dPt>
          <c:dPt>
            <c:idx val="4"/>
            <c:spPr>
              <a:solidFill>
                <a:srgbClr val="DF2DBD"/>
              </a:solidFill>
            </c:spPr>
          </c:dPt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Лист1!$G$47:$G$56</c:f>
              <c:strCache>
                <c:ptCount val="10"/>
                <c:pt idx="0">
                  <c:v>friendly atmosphere</c:v>
                </c:pt>
                <c:pt idx="1">
                  <c:v>highly qualified teachers</c:v>
                </c:pt>
                <c:pt idx="2">
                  <c:v>willing pupils</c:v>
                </c:pt>
                <c:pt idx="3">
                  <c:v>well-equipped school</c:v>
                </c:pt>
                <c:pt idx="4">
                  <c:v>understanding and caring teachers</c:v>
                </c:pt>
                <c:pt idx="5">
                  <c:v>an efficient headmaster</c:v>
                </c:pt>
                <c:pt idx="6">
                  <c:v>a good medical centre</c:v>
                </c:pt>
                <c:pt idx="7">
                  <c:v>a spacious school building</c:v>
                </c:pt>
                <c:pt idx="8">
                  <c:v>a good canteen</c:v>
                </c:pt>
                <c:pt idx="9">
                  <c:v>good sports facilities</c:v>
                </c:pt>
              </c:strCache>
            </c:strRef>
          </c:cat>
          <c:val>
            <c:numRef>
              <c:f>Лист1!$I$47:$I$56</c:f>
              <c:numCache>
                <c:formatCode>0.0</c:formatCode>
                <c:ptCount val="10"/>
                <c:pt idx="0">
                  <c:v>90</c:v>
                </c:pt>
                <c:pt idx="1">
                  <c:v>80</c:v>
                </c:pt>
                <c:pt idx="2">
                  <c:v>80</c:v>
                </c:pt>
                <c:pt idx="3">
                  <c:v>80</c:v>
                </c:pt>
                <c:pt idx="4">
                  <c:v>70</c:v>
                </c:pt>
                <c:pt idx="5">
                  <c:v>40</c:v>
                </c:pt>
                <c:pt idx="6">
                  <c:v>20</c:v>
                </c:pt>
                <c:pt idx="7">
                  <c:v>20</c:v>
                </c:pt>
                <c:pt idx="8">
                  <c:v>20</c:v>
                </c:pt>
                <c:pt idx="9">
                  <c:v>10</c:v>
                </c:pt>
              </c:numCache>
            </c:numRef>
          </c:val>
        </c:ser>
        <c:dLbls/>
        <c:shape val="box"/>
        <c:axId val="129363328"/>
        <c:axId val="129660032"/>
        <c:axId val="0"/>
      </c:bar3DChart>
      <c:catAx>
        <c:axId val="129363328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29660032"/>
        <c:crosses val="autoZero"/>
        <c:auto val="1"/>
        <c:lblAlgn val="ctr"/>
        <c:lblOffset val="100"/>
      </c:catAx>
      <c:valAx>
        <c:axId val="129660032"/>
        <c:scaling>
          <c:orientation val="minMax"/>
        </c:scaling>
        <c:axPos val="l"/>
        <c:majorGridlines/>
        <c:numFmt formatCode="0.0" sourceLinked="1"/>
        <c:tickLblPos val="nextTo"/>
        <c:crossAx val="129363328"/>
        <c:crosses val="autoZero"/>
        <c:crossBetween val="between"/>
      </c:valAx>
    </c:plotArea>
    <c:plotVisOnly val="1"/>
    <c:dispBlanksAs val="gap"/>
  </c:chart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/>
            </a:pPr>
            <a:r>
              <a:rPr lang="en-US" sz="1400" dirty="0" smtClean="0"/>
              <a:t>What students think</a:t>
            </a:r>
            <a:endParaRPr lang="en-US" sz="1400" dirty="0"/>
          </a:p>
        </c:rich>
      </c:tx>
      <c:layout>
        <c:manualLayout>
          <c:xMode val="edge"/>
          <c:yMode val="edge"/>
          <c:x val="0.53475539067934164"/>
          <c:y val="2.3048520261796938E-2"/>
        </c:manualLayout>
      </c:layout>
    </c:title>
    <c:view3D>
      <c:rAngAx val="1"/>
    </c:view3D>
    <c:plotArea>
      <c:layout>
        <c:manualLayout>
          <c:layoutTarget val="inner"/>
          <c:xMode val="edge"/>
          <c:yMode val="edge"/>
          <c:x val="0.17848937109535049"/>
          <c:y val="2.2995876078163443E-2"/>
          <c:w val="0.7999976708411547"/>
          <c:h val="0.59438320473371342"/>
        </c:manualLayout>
      </c:layout>
      <c:bar3DChart>
        <c:barDir val="col"/>
        <c:grouping val="clustered"/>
        <c:ser>
          <c:idx val="0"/>
          <c:order val="0"/>
          <c:tx>
            <c:strRef>
              <c:f>Лист1!$I$3</c:f>
              <c:strCache>
                <c:ptCount val="1"/>
                <c:pt idx="0">
                  <c:v>%most important</c:v>
                </c:pt>
              </c:strCache>
            </c:strRef>
          </c:tx>
          <c:spPr>
            <a:solidFill>
              <a:srgbClr val="00B050"/>
            </a:solidFill>
          </c:spPr>
          <c:dPt>
            <c:idx val="0"/>
            <c:spPr>
              <a:solidFill>
                <a:srgbClr val="C00000"/>
              </a:solidFill>
            </c:spPr>
          </c:dPt>
          <c:dPt>
            <c:idx val="1"/>
            <c:spPr>
              <a:solidFill>
                <a:srgbClr val="C00000"/>
              </a:solidFill>
            </c:spPr>
          </c:dPt>
          <c:dPt>
            <c:idx val="2"/>
            <c:spPr>
              <a:solidFill>
                <a:srgbClr val="C00000"/>
              </a:solidFill>
            </c:spPr>
          </c:dPt>
          <c:dPt>
            <c:idx val="3"/>
            <c:spPr>
              <a:solidFill>
                <a:srgbClr val="C00000"/>
              </a:solidFill>
            </c:spPr>
          </c:dPt>
          <c:dPt>
            <c:idx val="4"/>
            <c:spPr>
              <a:solidFill>
                <a:srgbClr val="C00000"/>
              </a:solidFill>
            </c:spPr>
          </c:dPt>
          <c:dLbls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Val val="1"/>
          </c:dLbls>
          <c:cat>
            <c:strRef>
              <c:f>Лист1!$G$4:$G$14</c:f>
              <c:strCache>
                <c:ptCount val="11"/>
                <c:pt idx="0">
                  <c:v>friendly atmosphere</c:v>
                </c:pt>
                <c:pt idx="1">
                  <c:v>understanding and caring teachers</c:v>
                </c:pt>
                <c:pt idx="2">
                  <c:v>highly qualified teachers</c:v>
                </c:pt>
                <c:pt idx="3">
                  <c:v>a good canteen</c:v>
                </c:pt>
                <c:pt idx="4">
                  <c:v>up-to-date equipment</c:v>
                </c:pt>
                <c:pt idx="5">
                  <c:v>computer laboratories</c:v>
                </c:pt>
                <c:pt idx="6">
                  <c:v>an efficient headmaster</c:v>
                </c:pt>
                <c:pt idx="7">
                  <c:v>a comfortable and spacious building</c:v>
                </c:pt>
                <c:pt idx="8">
                  <c:v>good school furniture</c:v>
                </c:pt>
                <c:pt idx="9">
                  <c:v>a good library</c:v>
                </c:pt>
                <c:pt idx="10">
                  <c:v>effective rules</c:v>
                </c:pt>
              </c:strCache>
            </c:strRef>
          </c:cat>
          <c:val>
            <c:numRef>
              <c:f>Лист1!$I$4:$I$14</c:f>
              <c:numCache>
                <c:formatCode>0.0</c:formatCode>
                <c:ptCount val="11"/>
                <c:pt idx="0">
                  <c:v>66.666666666666671</c:v>
                </c:pt>
                <c:pt idx="1">
                  <c:v>55.555555555555557</c:v>
                </c:pt>
                <c:pt idx="2">
                  <c:v>52.777777777777779</c:v>
                </c:pt>
                <c:pt idx="3">
                  <c:v>36.111111111111114</c:v>
                </c:pt>
                <c:pt idx="4">
                  <c:v>33.333333333333336</c:v>
                </c:pt>
                <c:pt idx="5">
                  <c:v>27.777777777777779</c:v>
                </c:pt>
                <c:pt idx="6">
                  <c:v>22.222222222222214</c:v>
                </c:pt>
                <c:pt idx="7">
                  <c:v>22.222222222222214</c:v>
                </c:pt>
                <c:pt idx="8">
                  <c:v>19.444444444444443</c:v>
                </c:pt>
                <c:pt idx="9">
                  <c:v>19.444444444444443</c:v>
                </c:pt>
                <c:pt idx="10">
                  <c:v>19.444444444444443</c:v>
                </c:pt>
              </c:numCache>
            </c:numRef>
          </c:val>
        </c:ser>
        <c:dLbls/>
        <c:shape val="box"/>
        <c:axId val="129904640"/>
        <c:axId val="129906176"/>
        <c:axId val="0"/>
      </c:bar3DChart>
      <c:catAx>
        <c:axId val="129904640"/>
        <c:scaling>
          <c:orientation val="minMax"/>
        </c:scaling>
        <c:axPos val="b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129906176"/>
        <c:crosses val="autoZero"/>
        <c:auto val="1"/>
        <c:lblAlgn val="ctr"/>
        <c:lblOffset val="100"/>
      </c:catAx>
      <c:valAx>
        <c:axId val="129906176"/>
        <c:scaling>
          <c:orientation val="minMax"/>
        </c:scaling>
        <c:axPos val="l"/>
        <c:majorGridlines/>
        <c:numFmt formatCode="0.0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29904640"/>
        <c:crosses val="autoZero"/>
        <c:crossBetween val="between"/>
      </c:valAx>
    </c:plotArea>
    <c:plotVisOnly val="1"/>
    <c:dispBlanksAs val="gap"/>
  </c:chart>
  <c:externalData r:id="rId2"/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0.3814</cdr:x>
      <cdr:y>0.1072</cdr:y>
    </cdr:from>
    <cdr:to>
      <cdr:x>0.52769</cdr:x>
      <cdr:y>0.1664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547577" y="651199"/>
          <a:ext cx="1360714" cy="3596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/>
            <a:t>36 students asked</a:t>
          </a:r>
          <a:endParaRPr lang="ru-RU" sz="1100"/>
        </a:p>
      </cdr:txBody>
    </cdr:sp>
  </cdr:relSizeAnchor>
</c:userShape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152" units="cm"/>
          <inkml:channel name="Y" type="integer" max="864" units="cm"/>
        </inkml:traceFormat>
        <inkml:channelProperties>
          <inkml:channelProperty channel="X" name="resolution" value="32" units="1/cm"/>
          <inkml:channelProperty channel="Y" name="resolution" value="32" units="1/cm"/>
        </inkml:channelProperties>
      </inkml:inkSource>
      <inkml:timestamp xml:id="ts0" timeString="2013-12-15T16:39:30.51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1654 3969,'0'-22,"22"22,0-22,-22 0,0 22,22 0,0-22,-22 0,0 22,0-23,0 23,22-22,0 0,-22 0,22 22,0-22,-22 0,22 22,0-22,0 0,-22 0,22 22,0-22,-22 0,0 0,0 22,22 0,-22-22,0 22,44-44,1 22,-23 0,0 0,0 22,0-22,22 0,-22-1,-22 23,22 0,0-22,44 0,0 22,0-22,-22 22,23-22,-1 22,-66-22,22 22,0 0,0 0,0 0,22 0,22 22,0 0,1 0,-23-22,22 0,0 0,-66 0,22 0,0 0,0 0,22 22,-22 0,-22 1,22-23,0 22,0 0,0-22,0 0,0 0,-22 0,23 0,-23 0,0 0,22 0,0 0,-22 0,0 22,22 0,0-22,0 22,0 0,0 0,0 0,0 0,0 0,-22-22,22 22,0-22,-22 0,0 22,22 0,0 0,0 0,22 22,-22-22,0-22,23 22,-23 1,0-1,-22-22,0 0,22 0,0 22,-22 0,22-22,0 22,-22 0,22-22,0 22,0-22,-22 0,22 22,22 0,-22 0,22 0,0 0,0 22,-21-22,21 22,-22-44,-22 22,22-22,0 0,-22 22,0-22,22 0,-22 22,0 0,22-22,0 23,-22-1,44 0,-22-22,0 44,0-22,0-22,-22 44,22-22,0-22,0 22,-22 0,22 0,0 0,-22 0,22-22,1 22,-1 0,-22 0,22-22,0 22,-22 0,22-22,0 22,0 23,0-23,0 0,0 0,0 0,-22 0,22 0,0 0,0 22,0 0,-22 0,44-44,-22 44,0 0,0-22,-22 0,23 1,-1-1,-22-22,0 22,22-22,-22 0,0 22,22 0,-22-22,0 0,0 0,0 22,22 0,-22-22,0 22,22 0,0-22,-22 22,22 0,0 0,-22-22,22 22,-22 0,0-22,0 22,0 0,0 0,0-22,22 0,-22 0,0 22,22 0,0-22,-22 22,22 0,0-22,-22 23,44-1,-22 0,0-22,0 22,0 0,1 0,-23 0,44 22,0 0,-22-44,22 22,-22 0,-22 0,0-22,0 22,22-22,0 0,-22 22,22 0,0-22,-22 22,22 0,0-22,0 22,-22 23,22-45,0 22,0 0,-22 0,22-22,1 0,-23 0,0 0,0 22,22-22,-22 0,0 22,22 0,0-22,-22 22,22-22,-22 0,0 0,22 0,0 22,-22 0,44-22,-22 44,22 0,-44 0,22-22,0 0,0 0,-22-22,22 22,0 1,0-23,-22 0,0 22,0 0,22 0,0-22,-22 0,0 22,0 0,22-22,-22 22,0 0,0 22,0-22,0 0,0 0,0 0,0 0,0 0,0 0,0-22,0 44,0-22,0-22,0 23,0-1,0 0,0 0,0 0,0 0,0-22,0 22,0 0,0-22,0 22,0 0,0 0,0 0,0 22,0-44,0 66,0-44,0 0,0 0,0 23,0-1,0-44,-22 44,0-22,22-22,0 22,0 0,0 0,0 0,0 0,0-22,0 22,0 0,0 0,0 0,0 22,0-22,0 22,0 23,0-45,0 44,0-22,0-44,0 44,0 0,0 0,0-22,0-22,0 44,0-22,0-22,0 22,0 23,0-23,0 22,0 0,0 0,0 22,22 0,-22-44,0 44,0 0,0-66,0 67,0-45,0 44,0-22,0 0,22 0,-22 22,0 0,23-44,-23 45,0-1,22-44,-22 44,0-22,0-22,0 22,0 22,0-44,0 22,0 1,0-45,0 44,0-22,0 44,0-44,0 22,0-22,0 0,0 0,0 22,0-44,0 22,0 0,0 0,0-22,0 22,0 1,0-1,0 0,0 0,0-22,0 22,0 0,0-22,0 44,0-22,0-22,0 22,0 0,0 0,0-22,0 22,0 0,0 0,0 0,0 0,0-22,0 22,0 0,0-22,0 22,0 0,0 1,0-23,0 22,0 22,0-44,0 22,0 22,0-44,0 22,0 0,0-22,0 22,0 0,0-22,0 22,0 0,0 0,0-22,0 22,0 0,0-22,0 22,0 22,0-44,0 22,0 0,0 1,0-23,0 22,0 0,0-22,0 22,0 0,0 0,0-22,0 22,0 0,0-22,0 22,0 0,0-22,0 22,-22 0,22 0,-23 0,23 0,-22 0,22-22,-22 22,0 0,0-22,22 22,0 0,-22 1,0-23,0 22,22 0,-22-22,0 0,22 0,0 22,-22-22,0 0,0 0,22 44,-66-22,22 0,-22-22,66 22,-45-22,23 0,22 0,-22 0,0 0,-22 0,-22 0,0 0,0 0,-22 0,-1 0,23 0,22 0,0 0,22 0,22 0,-22 0,-44 0,22 0,0 22,-23-22,23 0,0 22,-22 0,22 0,44 0,-22-22,0 22,22-22,-44 0,22 0,22 0,-22 0,0 22,-22 0,-23 0,-43-22,22 0,-66 44,65-22,1 1,22-1,22-22,-22 0,44 0,22 0,-44 0,22 0,-44 0,-1 0,23-22,-22-1,0 1,0 0,66 0,-44 0,22 22,22-22,-22 22,-22-22,-1 22,-21-22,0 22,-22-22,22 22,-22 0,-1 0,1 0,88 0,-22 0,0 0,22 0,-22 0,-22 0,-22 0,0 0,-23 0,45 0,-44-22,22 22,22 0,-22 0,44-22,-22 22,22-22,0 22,22 0,-22 0,-23-22,23 22,-44-22,44 22,-22 0,-22-22,22 0,22 0,-22 0,22 0,0 22,0 0,22 0,-23-22,1 0,22-1,0 23,-22 0,22-22,-22 22,22-22,-22 0,22 0,-22 22,22-22,-22 0,22 22,0-22,-22 0,22 0,0 22,0-22,-22 0,22 22,0-22,0 0,-22 0,22 22,-22-22,22-22,0 44,-22-22,22 0,-22-1,22-21,-22 44,22-22,-22-22,0 44,22-44,-22 22,22 0,-22 0,22 0,0 22,-22-22,22 0,0 22,0-22,-22 0,22 0,-22 22,22-44,0 44,0-22,-23 0,23-1,0 1,0 0,-22 0,22 0,0-22,0 22,0 0,-22 0,22 22,0-22,0 0,0 22,0-22,0 0,0 0,0 22,0-22,0 0,0 22,22-22,0 0,-22 0,0 22,0-22,0-1,23 23,-1-22,-22-22,22 22,-22 0,0-22,22 22,0 0,0-44,-22 66,22-66,0 44,0-22,0-1,0 1,-22 22,22-22,0 0,0 22,0-22,0-22,0 0,0 44,-22-44,22 21,-22 23,0-22,0 0,0 0,22 22,0-22,1 44,-23-44,0 0,0 22,22 0,-22 0,0 0,0-1,0 1,0 0,0 0,0 0,0 0,22 0,-22 0,0-22,0 0,0 22,0-44,0 22,0-22,0-1,0 1,22 22,-22-22,0 0,0 22,0-22,0-1,0 23,0-22,22 0,-22 0,0 22,0-22,22 0,-22 43,0-43,0 22,0 22,0 0,0-22,0 22,0-22,0 0,0 22,0-22,0 44,0-44,0 22,0-1,0 1,0 0,0 22,0-22,0 0,0 22,0-44,0 0,0 0,0-22,0 0,0 22,-22-23,22 1,0 22,-22-22,22 0,0 22,0-22,0 0,0 43,0-43,0 44,0 0,0-22,0 22,0-22,0 22,0 0,0 22,0-22,0 0,0 22,0-22,0 0,0 0,0 0,0-23,0 23,0 0,0 0,0-22,0 22,0 0,0 0,0 0,0 22,0-22,0 0,0 22,0-22,0-22,0 44,0-22,0 0,0 0,0-22,0-23,0 45,0-22,0 0,0 44,0-44,0 44,0-44,0 22,0 22,0-44,0 22,0 22,0-44,0 0,0-1,0 1,0 22,0 0,0 0,0 0,0 0,0 0,0 0,0 22,0-22,0 0,0 22,0-22,0 0,0 0,0 22,0-22,0 0,0 22,0-22,0 0,0 0,0 22,0-22,0-1,0 23,0-22,0 0,0 0,0 22,0-22,0 0,0 22,0-22,0-22,0 44,0-22,0 0,0 0,0 22,0-22,0 22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152" units="cm"/>
          <inkml:channel name="Y" type="integer" max="864" units="cm"/>
        </inkml:traceFormat>
        <inkml:channelProperties>
          <inkml:channelProperty channel="X" name="resolution" value="32" units="1/cm"/>
          <inkml:channelProperty channel="Y" name="resolution" value="32" units="1/cm"/>
        </inkml:channelProperties>
      </inkml:inkSource>
      <inkml:timestamp xml:id="ts0" timeString="2013-12-15T16:43:09.17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1918 2624,'0'0,"0"-22,0 0,22 22,0-22,-22 0,22 0,0 22,-22-23,22 23,-22-22,23 0,21 0,-44 0,22 22,0-22,0 22,-22 0,22-22,22 0,-44 0,0 22,22-22,0 22,-22 0,22-22,0 22,-22 0,0-22,0 22,22 0,0-22,0 0,0 22,0-22,22 22,1 0,-45 0,22 0,0 0,0 0,0 0,0 0,-22 0,22 0,0 0,0 0,0 0,0 0,0 0,-22 0,22 0,0 0,0 0,0 0,0 22,-22-22,22 0,22 0,-44 0,23 0,-1 0,-22 0,22 0,0 0,-22 0,22 0,44 22,-66 0,22-22,0 0,-22 22,22-22,0 0,0 22,-22-22,22 0,0 0,0 0,0 22,0-22,-22 0,22 0,-22 0,0 22,22-22,0 0,-22 22,23 0,-1-22,-22 22,22-22,0 0,0 0,-22 22,22 0,0-22,-22 22,22 0,0-22,0 0,-22 0,22 23,0-23,-22 0,44 22,-22 0,-22-22,44 0,-22 22,-22 0,44-22,1 22,-45 0,44 0,0 22,-44-44,66 44,-44-22,0-22,0 22,0 0,-22-22,0 0,0 22,22-22,-22 0,0 22,44 0,-44-22,22 0,0 22,0 0,-22-22,22 23,0-1,-22-22,23 22,-1 0,0 0,-22-22,0 22,0 0,22-22,0 22,-22-22,22 0,0 22,-22 0,22-22,0 22,0 0,-22-22,22 22,0 0,-22 0,22-22,0 0,0 22,-22 0,22-22,0 22,-22 0,22-22,0 22,0 0,-22 1,22-23,1 22,-23 0,22-22,22 22,-44 0,22 0,0-22,0 0,-22 0,0 22,0-22,22 0,-22 0,0 22,22 0,22 0,0 0,-22 0,22 0,22 22,-21-22,-23 0,22 0,0 22,0-21,-22-23,22 44,0-22,-22 0,-22-22,22 22,0 0,-22-22,0 0,0 0,22 0,0 22,-22 0,22-22,0 22,-22 0,22-22,23 22,-1 22,-22 0,0-22,22-22,-22 44,0-22,0 0,0 1,-22-1,22 0,-22-22,0 22,0 0,0-22,0 0,0 22,0-22,0 0,0 22,22-22,0 0,-22 22,0 0,22-22,-22 22,0 0,22-22,0 22,-22 0,22 0,0-22,-22 22,23 0,-1-22,0 22,-22-22,22 0,0 22,-22 0,22-22,22 22,-44 0,22 1,0-23,0 22,-22 0,22-22,0 0,-22 22,0 0,0-22,22 22,0 0,-22-22,0 0,0 22,22-22,-22 0,0 22,22 0,0-22,-22 22,0 0,0-22,22 22,0 0,-22 0,22-22,1 22,-23 0,22-22,0 22,0 0,-22 0,0-22,0 23,22-1,0-22,-22 22,22 0,0 0,0 0,-22 0,0 0,0-22,22 22,-22 0,0-22,0 22,0 0,0 0,0-22,0 22,0 0,0-22,0 22,0 0,0 0,0-22,0 22,0 0,0-22,0 22,0 23,0-23,0 22,0-22,0 0,0 0,0-22,0 22,0 0,0 0,0 0,0 0,0-22,0 22,-22 22,22-44,0 22,0 0,0 0,0-22,0 22,0 1,0-23,0 22,0 0,0 0,0-22,0 22,0 0,0-22,0 22,0 0,0 0,0 0,0 0,0 0,0 22,0 0,0 0,0 22,0 1,0-45,0 22,0-44,0 22,0 22,0-44,0 22,0 22,0-22,0 22,0-44,0 44,0 0,0-44,0 22,0 23,0-23,0 22,-22-22,22 44,0 0,0-22,0 22,-22-22,22-22,0 23,0-23,0-22,0 44,0 0,0-44,0 22,0 0,0-22,0 22,0 0,0 0,0-22,0 22,0 0,0 22,0 22,0-22,0 1,0 21,0-44,0 44,0 0,0-44,0 22,0-22,0-22,0 22,0 0,0-22,0 22,0 0,0 0,0-22,0 23,0-1,0-22,0 22,0 0,0 0,0-22,0 22,0 0,0-22,0 22,0 0,0 0,0-22,0 22,0 0,0-22,0 22,0 0,0 0,0-22,0 22,0 0,0-22,0 44,0-22,0-22,0 22,0 1,0-23,0 22,0 22,0-22,0 22,-22 0,22-44,-22 22,22 0,0 0,0 0,-22 0,22-22,0 22,0 22,0-44,0 44,0-44,0 45,0-1,0-44,0 22,0 0,0-22,0 22,0 0,0 0,0-22,0 22,0 0,0-22,0 22,0 0,0 0,0-22,0 22,0 0,0-22,0 22,0 0,0 0,0-22,0 22,0 0,0-22,0 22,0 1,0-1,0 0,0 0,0-22,0 22,0 0,0 0,0-22,0 22,0 0,0-22,0 22,0 0,0 0,-22-22,22 0,0 22,0 0,-22-22,22 22,-22-22,22 0,-23 22,23 0,-22-22,22 0,-22 0,0 0,0 22,22 0,-22-22,0 0,22 0,-22 0,0 0,0 0,22 0,-44 0,22 0,22 0,-22 0,0 0,0 0,0 0,0 0,22 0,-22 0,-22 0,44 0,-23 0,1 0,22 0,-66 22,22 1,0-1,0 0,-22 0,44-22,22 0,-22 0,0 0,22 22,-44 0,-1-22,1 0,0 0,22 0,0 0,-22 0,0 0,22 0,0 0,0 0,22 0,-66 0,22 22,-45 0,1 0,0 0,0 0,0 0,-1 0,67-22,0 0,0 0,22 0,-44 0,0 22,44-22,-66 0,0 22,22-22,-22 0,21 0,45 0,-22 0,0 0,-22 0,-22-22,0 0,22 0,-22 0,22 22,44-22,-22 22,0 0,0 0,22 0,-45 0,23-22,-22 22,-22-22,0 0,22 22,-22-22,0 22,44 0,-23 0,23 0,0 0,0 0,0 0,22 0,-44 0,22 0,-22 0,-22 22,0 0,22 0,-23-22,45 0,22 0,-22 0,0 0,0 22,-44 0,-22 0,22 0,22 0,0 0,-1-22,45 0,-22 0,0 0,0 0,0 22,-66 0,22 0,0 0,22-22,-22 0,44 0,22 0,-23 0,-21-22,44 0,-44 0,22 22,22-22,-22 0,0 0,22 22,-22 0,0-22,0 0,22 0,-22 22,22-22,-22 0,22 22,0-22,-22 0,22 0,0 22,0-22,0 0,0 22,0-22,0-23,0 45,0-22,0-44,0 66,0-22,0 0,0 22,22-22,-22 0,0 22,0-22,0 0,0 0,0 22,0-44,22 22,-22 22,0-22,0 0,0 22,0-22,0 0,0 0,0 22,0-23,0 1,0 22,0-22,0 0,0 0,0 22,0-22,0 0,0 22,0-22,0 0,0 0,0 22,0-22,0 0,-22 22,22-22,0 0,0 0,0 22,-22-22,22 0,0 22,0-22,0 0,-22 22,22-22,-22 0,22-1,0 23,0-22,-22 0,22 0,-22 0,0-22,22 44,-22-44,-1 0,1 44,22-22,-22 0,22 22,0-22,-22-22,22 44,0-22,0 0,-22 22,22-22,0 0,0-1,-22 23,22-22,0 0,-22 22,22-22,-22 0,22 0,-22 22,22-22,0 0,-22 0,22 0,0-22,-22 22,22 0,0 0,0 0,-22-44,22 44,-22-23,22 1,0 22,0 0,0 0,0 0,-22 0,22 22,0-22,0 0,0 0,0 22,0-22,0 22,0-22,0 0,0 0,0 22,0-22,0 0,0 22,22-44,-22-1,0 45,22-66,0 0,0 22,0 0,0 0,-22 44,22-22,0 0,-22 0,22 22,0-22,0 0,-22 22,22-44,0 22,1-1,-23 1,22-22,0 44,0-44,-22-22,44 22,-22 0,0-22,0 44,0-22,0 0,-22 21,22 1,0-22,-22 22,0 0,22 0,-22 0,0 22,0-22,0 0,22-22,0 0,0 22,-22 0,22 0,-22 0,0 22,22-22,-22 0,0 22,0-23,0 1,0 0,0 22,0-22,0 0,0-22,0 22,0 0,0 22,0-22,0 0,0 22,0-22,0 0,0 22,0-22,0 0,0 0,0 22,0-44,0 22,0 0,0-45,0 45,0-44,0 22,0-22,0 22,0-22,0 0,0 21,0-21,0 0,0-22,0 44,0-22,0 0,0 44,0-23,0 23,0 22,0-22,0 0,0 22,0-22,0 0,0 0,0 0,0 0,0 0,0 0,0 0,0 0,0 22,0-22,0 0,0 22,0-22,0 0,0 0,0 22,0-22,0 0,0-23,0 1,0 44,0-22,0-22,0 22,0-44,0 0,0 22,0-22,0-1,0 23,0-22,0 22,0 0,0 0,0 0,0 44,0-22,0 0,0 0,0 0,0 0,0 22,0-22,0 0,0-1,0 23,0-22,0 0,0 0,0 0,0 0,0 22,0-22,0 0,0 22,0-22,0-22,0 44,0-44,0 0,0 22,0-22,0-23,0 67,0-44,0 22,0-22,0 22,0 0,0 0,0 0,0 22,0-22,0 0,0 0,0 22,0-22,0 0,0 22,0-22,0 0,0 22,0-22,0 0,0 0,0 22,0 0,0-22,0-1,0 1,0 22,0-22,0 0,0 22,0-22,0 0,0 0,0 22,0-22,0 0,0 22,0-22,0 0,0 0,0 22,0-22,0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32" units="1/cm"/>
          <inkml:channelProperty channel="Y" name="resolution" value="32" units="1/cm"/>
        </inkml:channelProperties>
      </inkml:inkSource>
      <inkml:timestamp xml:id="ts0" timeString="2014-01-06T14:06:52.421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18827 1488,'0'0,"25"0,-25 0,24-25,-24 25,25 0,-25 0,25 0,0 0,-25-24,25 24,-25 0,24 0,-24 0,25 0,0 0,-25 0,25 0,-25 0,25 0,-25 0,24 0,1-25,-25 25,25 0,-25 0,25 0,-25 0,25 0,-1 0,-24 0,25-25,-25 25,25 0,-25 0,25 0,0 0,-25 0,24 0,-24 0,25 0,-25 0,0 0,25 0,-25 0,25 0,-25 0,0 25,0-25,0 25,0-25,0 24,0-24,0 25,0 0,0-25,-25 0,25 0,0 25,-25-25,25 25,-25-25,25 0,-24 0,-1 0,25 24,-25-24,25 0,0 0,-25 25,0-25,25 0,-24 0,24 0,0 0,-25 0,0 0,25 0,-25 0,25 25,-25-25,25 0,0 25,-24-25,-1 0,25 0,-25 0,25 0,0 25,-25-25,0 0,25 0,-24 0,24 0,-25 0,0 0,25 0,0 0,-25 25,0-25,25 0,-24 24,24-24,-25 25,25-25,0 25,0-25,0 25,0 0,0-25,0 24,0-24,25 0,-25 0,24 0,-24 0,25 0,-25 0,25 0,0-24,-25 24,25-25,-25 25,24-25,-24 25,25 0,0-25,-25 25,25 0,-25 0,25 0,-25-25,24 25,1 0,-25 0,25 0,-25 0,25 0,-25 0,25 0,-1 0,-24 0,25 0,-25 0,25 0,-25 0,25 0,0 0,-25 0,0 0,24 0,-24 0,25 0,-25 25,25-25,-25 25,25-25,0 25,-25-25,24 0,-24 0,25 25,-25-25,0 0,0 24,0-24,0 25,0-25,0 25,-25-25,25 25,0 0,0-25,-24 24,24-24,0 25,-25-25,25 0,-25 25,25-25,-25 0,0 0,25 25,-24-25,-1 25,25-25,-25 24,0-24,25 0,-25 0,25 0,-24 0,24 0,-25 0,0 0,25 0,-25 0,25 0,-25 0,25 0,0 25,-24-25,-1 0,25 0,-25 0,25 0,-25 0,0 0,25 25,-24-25,24 0,-25 0,25 0,-25 0,0 0,25 0,-25 25,25-25,-24 0,24 0,-25 25,25-25,0 24,0-24,25 0,-25 0,24 0,-24 0,25 0,-25 0,25 0,0 0,-25 0,0 0,25 0,-25 0,24 0,-24 0,25 0,-25 0,0 0,25 0,-25 0,25 0,-25 0,25 0,-25 0,24 0,1 0,-25 0,25 0,-25 0,25 0,-25 0,25 0,-1 0,-24 0,25 0,-25 0,25 0,-25 0,25 0,0 0,-25 0,24 0,-24 0,0 0,25 0,0 25,-25-25,25 0,-25 25,0-25,25 25,-25-25,0 0,0 0,0 0,0 25,24-25,-24 0,0 24,0-24,0 25,0-25,0 25,0-25,0 25,0 0,0-25,0 24,0-24,-24 0,24 0,0 25,-25-25,0 25,25-25,-25 25,25-25,-25 25,25-1,-24-24,24 0,-25 0,0 0,25 0,-25 0,25 0,-25 0,25 0,-24 0,-1 0,25 0,-25 0,25 0,-25 0,25 0,-25 0,1 0,24 0,-25 0,25 0,-25 25,25-25,-25 0,0 0,25 0,-24 0,24 0,-25 0,0 0,25 0,-25 0,25 25,-25-25,25 25,0-25,-24 0,24 0,0 25,24-25,-24 25,0-25,0 0,0 24,25-24,-25 0,0 0,0 0,0 0,0 0,25 0,-25 0,25 0,-25 0,25 0,-25 0,24 0,1 0,-25 0,25 0,-25 0,25 0,-25 0,25 0,-1 0,-24 0,25 0,-25 0,25 0,-25 0,25 0,0 0,-25 0,24 0,-24 0,0 0,0 0,25 0,-25 0,25 25,-25-25,25 0,-25 0,25 0,-1 0,-24 0,25 0,-25 0,25 0,-25 0,25 0,0 0,-25 0,24 0,-24 0,25 0,-25 0,25 0,-25 0,0 0,25 0,-25 0,0 0,0 0,0 0,0 25,0-25,0 25,0-25,0 25,-25-25,25 0,-25 24,0-24,25 25,-24-25,24 0,-25 25,25-25,0 0,-25 25,0-25,25 25,-25-25,25 24,-24-24,24 25,-25 0,0-25,25 25,-25-25,25 0,-25 0,25 0,-24 0,-1 0,25 0,-25 0,25 0,-25 0,25 0,0 0,-25 0,1 0,24 0,-25 0,0 0,25 25,-25-25,0 24,1-24,24 0,-25 0,25 0,0 0,-25 25,0-25,25 25,-25-25,25 25,0-25,0 25,0-1,0-24,25 0,-25 0,25 0,-25 0,25 25,-25-25,25 0,-1 0,-24 0,25 0,-25 0,25 0,-25 0,0 0,0 0,25 0,-25 0,25 0,-25 0,24 0,-24 0,25 0,0 0,-25 0,25 0,-25 0,25 0,-25 0,24 0,1 0,-25 0,25 0,-25 0,25 0,-25 0,25 0,-1 0,-24 0,25 0,-25 0,25 0,-25 0,25 0,0 0,-25 0,24 0,-24 0,25 0,-25 0,25 0,0 0,-25 0,25 0,-25 0,25 0,-25 0,24 0,-24 0,-49 25,49 0,-25-25,25 25,-25-1,0-24,25 0,-25 0,25 25,-24-25,24 25,-25-25,0 25,25-25,-25 0,25 0,-25 0,25 25,-24-25,-1 0,25 0,-25 24,25-24,-25 25,0-25,1 25,24 0,-25-25,25 25,-25-25,0 0,25 0,-25 24,25-24,-24 25,24-25,-25 25,0-25,25 0,-25 25,25-25,-25 0,1 0,24 25,-25-25,0 25,25-25,-25 0,25 24,0-48,50-26,-25 25,24 25,1-25,-25 0,-1 25,-24 0,25 0,0 0,-25 0,25 0,-25 0,25 0,-1 25,1-25,-25 25,25-25,-25 25,25 0,-25-25,25 25,-1-25,-24 24,0-24,0 25,25 0,-25-25,0 0,25 0,-25 25,0-25,0 25,0-25,0 24,0-24,0 0,0 0,0 25,0-25,0 25,0-25,0 0,25 0,-25 25,-25-25,0 0,-49 25,49-1,0-24,-24 25,24-25,0 0,0 0,25 0,-25 0,1 0,24 0,-25 0,25 0,-25 0,25 0,-25 0,25 0,-25 0,1 25,24-25,-25 0,25 0,-25 0,25 0,-25 0,0 0,25 0,-24 0,24-50,0 50,24-24,-24 24,25-25,-25 25,25-25,-25 25,25 0,0-25,-25 0,24 25,-24-24,25-1,-25 25,25-25,0 25,-25-25,25 0,-25 25,24 0,-24-24,25 24,0-25,0 0,0 25,24-25,26 25,-51-25,1 25,0 0,-25 0,25 0,-25 0,25 0,-1 0,-24 0,25 25,0-25,0 25,-25-25,25 0,-25 0,25 0,-25 0,0 25,0-25,0 25,-25-25,25 24,-25-24,25 25,-25 0,0-25,25 25,0-25,-25 25,1-25,24 24,-25 1,25-25,-25 25,25-25,-25 25,0-25,25 25,-24-1,24-24,0 25,-25-25,25 25,-25-25,0 25,25 0,-25-25,25 24,-24-24,-1 0,25 0,-25 0,25 0,-25 25,25-25,-25 0,1 25,24-25,-25 0,25 0,0 0,-25 0,0 0,25 25,-25-25,1 0,24 0,-25 25,0-25,25 24,0-24,-25 25,25-25,0 25,0 0,0-25,0 25,0-25,25 0,-25 0,25 0,0 0,-1 0,1 0,-25 0,25 0,0 0,0 0,-25 0,24 0,-24 0,25 0,0 0,-25 0,25 0,-25 0,25 0,-25 0,24 0,1 0,-25 0,25 0,-25 0,25 0,-25 0,25 24,-1-24,-24 25,0-25,25 25,-25-25,25 25,-25 0,25-25,-25 24,25-24,-25 0,0 0,0 0,0 0,0 0,0 25,24-25,-24 25,0-25,0 25,0-25,0 25,0-1,0-24,0 25,-24-25,-1 0,25 0,-25 0,25 0,-25 0,25 0,-25 0,1 0,24 0,-25 0,25 0,-25 0,25 0,-25 0,0 0,25 0,-24 0,24 0,-25 0,25 0,-25 0,0 0,25 0,-25 0,25 0,-24 0,24 0,-25 0,0 0,25 0,-25 0,25 0,-25 0,25 0,-24 0,-1 0,25 0,0 0,-25 0,0 0,25 0,-25 0,1 0,24 25,-25-25,25 25,-25-25,25 25,-25-25,25 0,25 0,0 0,-25-25,49 25,-49 0,25 0,0 0,0 0,24 0,-24 0,-25 0,50 0,-25 0,-1 0,1 0,0 0,0 0,0 0,24 0,-49 25,50-25,-50 0,25 0,-25 0,24 0,1 0,-25 0,25 0,-25 0,25 24,-25-24,0 25,0-25,0 0,0 0,0 25,0-25,0 25,0-25,0 0,0 0,0 25,0-25,0 25,0-25,-25 24,0-24,25 25,-25 0,25-25,-49 25,49-25,-25 25,0-1,0-24,1 25,-26-25,25 25,-24 0,-1 0,0-25,26 24,24-24,-25 0,25 0,-25 0,25 0,-25 0,0 0,25 0,0 0,0-24,0-1,0-25,0 50,0-25,25 1,-25-1,0 25,0-25,25 25,-25 0,25-25,-25 0,0 25,0 25,-25 0,0-25,25 50,-25-50,25 24,-24-24,-1 25,25 0,-25-25,25 25,0-50,0 0,25 25,-25-25,25 25,-25-24,24 24,-24-25,25 0,0 25,-25-25,0 25,0-25,25 25,-25 0,0 25,-25-25,25 0,25 0,24 0,1 0,0 25,-1-25,1 0,-1 0,26 0,-26 0,-24 0,0 0,-25 0,25 0,-25 0,0 0,25 0,-25 25,0-25,0 25,0-25,0 24,0-24,0 25,0 0,0-25,0 25,0-25,0 25,0-25,0 24,0 1,0-25,0 25,0-25,-25 25,25-25,0 25,0-1,-25-24,25 25,0-25,-25 0,25 0,0 25,-25-25,25 25,0-25,-24 25,-1-25,0 0,25 0,-25 0,0 0,25 0,-24 0,24 0,-25 0,25 0,-25 0,0 0,25 0,-25 0,25 0,-24 0,24 0,-25 0,0 0,25 0,-25 0,25 0,0 0,-25 0,1 0,24 0,-25 0,25 0,-25 0,25 0,-25 0,0 0,25 0,0 24,-24-24,24 25,0-25,0 25,-25-25,25 0,0 25,0-25,0 25,0-25,0 24,0-24,0 25,0 0,0-25,0 25,0-25,0 25,0-25,0 24,0 1,0-25,0 25,0-25,0 25,0-25,0 25,0-1,0-24,0 25,0-25,0 25,0-25,0 25,0 0,0-25,0 25,0-25,0 24,0-24,0 25,0 0,25-50,-25 0,49 25,-49-49,25 49,-25-25,25 25,0-25,-25 0,24 25,-24-25,0 25,0 25,-24-25,24 25,-25-25,25 25,0-25,-25 25,25 0,-25-25,25 24,-25-24,1 25,24-25,0 25,-25 0,25-25,-25 0,25-25,0 0,0-24,0 24,25 0,-25-25,0 25,25 1,-25-1,0 25,0 0,24-25,-24 0,0 25,25-25,-25 25,25 0,-25 0,25 0,-25-24,25 24,-1-25,-24 25,25-25,-25 25,25-25,-25 25,50-25,-50 25,24 0,1-24,0-1,-25 25,25 0,-25 0,25 0,-25 0,24 0,1 0,-25 0,25 0,-25 0,25 0,-25 0,25 0,-1 0,-24 0,25 25,-25-25,25 0,-25 0,0 0,0 0,25 0,-25 0,0 24,0-24,0 0,0 25,0-25,0 25,0-25,0 25,0-25,0 25,0-1,0-24,0 25,-25-25,25 25,0-25,0 25,0 0,0-25,0 24,0-24,0 25,0-25,0 25,0 0,0-25,0 25,0-25,0 25,0-25,0 24,0 1,0-25,0 25,0-25,0 25,0-25,0 25,0-1,0-24,0 25,0-25,25-25,-25 1,0-1,0 25,0-25,0 0,0 25,0 0,0-25,0 1,0 24,0-25,0 25,0-25,0 0,0 25,0-25,0 25,0-25,0 1,0 24,0 0,0 0,0 24,0 1,0-25,0 25,0 0,0-25,0 25,0-25,0 25,0-25,0 24,0 1,0-25,0 25,0-25,0 25,0-25,0 25,0-1,0-24,0 25,0-25,0 25,0-25,0 25,0 0,0-25,0 24,0-24,0 25,0-25,0 25,0-25,0 25,0 0,0-25,0 24,0-24,0 25,0-25,0 25,-25-25,0-25,0 25,25 0,-24-25,-1 25,25 0,-25 0,25 0,-25 0,25 0,-25 0,1 0,24 0,-25 0,25 0,-25 0,25 0,-25 0,0 0,25 0,-24 0,24 0,-25 0,25 0,-25 0,0 0,25 0,-25 0,25 0,-24 0,-1 0,25 0,-25 25,25-25,-25 0,25 0,-25 0,1 0,24 0,-25-25,25 1,-25 24,25-25,0 25,0-25,0 25,0 0,0-25,0 0,0 25,0-24,0 24,0-25,0 25,0-25,25 0,-25 25,0-25,0 25,25-24,-25-1,24 25,-24 0,25-25,-25 0,50 25,-25 0,-1-25,1 25,0-24,-25-1,25 25,-25-25,25 0,-25 25,24-25,1 25,-25 0,25 0,-25 0,25 0,-25 0,25 0,-25 0,24 0,1 0,-25 0,0 0,0 25,-25 0,25-25,-24 0,24 0,-25 25,0-25,25 0,-25 0,25 0,0 0,-25 0,1 0,24 25,-25-25,25 0,-25 0,25 0,0 0,25 0,49 24,-24 1,-1-25,1 50,0-25,24-1,-74 1,25-25,-25 25,0-25,-25 25,0-25,25 25,-25-1,25-24,-24 25,24-25,-25 25,0-25,25 25,-25 0,25-25,-25 0,25 0,0 0,0 24,-24-24,24 0,0 25,-25-25,25 25,0-25,-25 25,0-25,25 25,-25-1,25-24,-24 25,24-25,-25 25,0-25,25 25,-25 0,25-25,-25 24,1-24,24 25,-25-25,25 0,0 25,0-25,0 25,25-25,-25 0,24 0,-24 0,25 0,-25 0,25 0,0 0,-25 0,25 0,-25 25,24-25,-24 0,25 0,0 0,-25 0,0 0,0 0,0 0,0 0,0 24,-25-24,0 25,1-25,-1 25,-25 0,25-25,25 0,-24 25,24-25,-25 24,0-24,25 0,-25 25,25-25,-25 0,25 0,0 25,-24-25,24 0,0 0,24 0,-24 25,25-25,0 0,25 0,-26 25,1-25,0 0,0 0,-25 0,25 0,-25 0,24 0,1-25,-25 25,25 0,-25 0,25 0,-25 0,0 25,-25-25,0 0,0 0,25 25,-24-25,-1 0,25 0,-25 24,0-24,25 0,-25 0,25 0,-24 0,24 0,-25 0,0 0,25 0,-25 0,25 0,-25 0,25 0,-24 0,-1 0,25 25,-25-25,25 0,-25 0,0 0,25 0,0 25,-24-25,24 0,-25 0,25 0,0 0,25 0,-25 25,24-25,-24 0,25 25,-25-25,25 0,0 0,-25 0,25 24,-25-24,24 25,-24-25,25 0,0 0,-25 0,0 0,25 0,-25 25,0-25,0 0,0 25,0-25,0 25,0-25,-25 24,0-24,25 25,-25 0,25-25,-24 25,24-25,-25 0,0 0,25 25,-25-25,25 24,-25-24,25 25,-24-25,-1 0,25 0,-25 25,0-25,25 0,-25 0,1 0,24 25,-25-25,0 0,25 0,-25 25,0-25,25 24,-25-24,25 25,0-50,50 1,49-51,-24 50,-1 1,-24-1,24 0,-74 25,25-25,0 0,0 25,-25 0,24 0,-24 0,25 0,-25 0,25 0,-25-24,0 24,25 0,-50-25,0 25,25-25,-25 0,25 25,-24 0,24 0,-25 0,0 0,25 0,-25 0,25 0,-25 25,25-25,-24 0,-1 0,25 25,-25-25,25 25,0-25,-25 24,0-24,25 25,0 0,-24-25,-1 25,25-25,0 25,-25-25,25 24,-25 1,0-25,25 25,-24-25,-1 25,25-25,-25 0,25 0,-25 25,25-25,-25 24,0-24,25 25,-24-25,-1 0,25 25,-25-25,25 25,-25-25,25 0,-25 0,1 0,24 0,-25 0,25 0,0 25,-25-25,0 0,25 0,-25 24,25-24,-24 0,-1 0,25 25,-25-25,25 25,-25-25,25 25,-25-25,1 25,24-25,-25 0,25 24,-25-24,25 25,-25-25,0 25,25-25,-24 25,24-25,-25 0,25 25,-25-25,0 0,25 24,-25-24,25 25,-24-25,24 25,-25-25,0 25,25 0,-25-25,25 24,-49-24,49 25,-25 0,25-25,-25 25,25-25,-25 25,0-25,25 25,-24-1,24-24,0 25,-25-25,0 25,25-25,0 25,-25-25,25 25,-25-1,25-24,-25 25,1-25,24 25,0-25,-25 25,0 0,25-25,0 24,0-24,-25 0,25 0,0 25,0 0,0-25,0 25,0 0,25-25,-25 24,25-24,-25 25,25-25,-25 25,24 0,1-25,-25 0,25 0,-25 0,25 25,-25-25,25 0,0 0,-25 0,24 0,1 0,0 0,-25 0,25 0,-25 0,25 0,-25-25,24 0,1 25,-25-25,0 0,25 25,-25-24,25 24,-25-25,25 25,-25-25,24 0,1 25,-25-25,25 25,-25-24,25 24,-25-25,25 0,-1 25,-24-25,25 25,-25-25,25 25,-25-24,50-1,-26 25,1-25,25 0,-25 0,24-24,1 24,-1 0,-24 25,25-25,-50 25,49-25,-24 1,0 24,0-25,-25 25,25-25,0 0,-1 25,-24-25,25 1,0 24,0-25,0 25,-1-25,26 0,-50 25,25-25,0 1,-1 24,-24-25,25 0,-25 25,25-25,0 25,0-25,-25 1,24 24,-24-25,25 25,0-25,-25 25,25-25,-25 0,25 25,-25-24,24 24,1 0,-25-25,0 0,0 25,0-25,0 0,25 1,-25 24,25-25,-25 25,25-50,-1 50,-24-25,0 25,0-24,0 24,0-25,0 0,0 0,0 25,0-49,0 49,0-25,0 0,0 25,0-25,0 0,0 25,-24 0,-1 0,-25 0,25 25,1 0,-51-25,75 25,-25-25,-24 25,49-1,-25 1,0 0,25-25,-25 25,25-25,-24 25,-1-1,0-24,0 25,0-25,-24 50,-1-25,25-1,-24 1,-26 0,50 0,-24 0,24-25,-25 49,26-49,-26 50,25-50,0 25,-24-1,24 1,0 0,0 25,-24-26,24 1,0 0,-24 25,24-1,-25 1,25 24,-49-49,74 25,-74-25,49-1,0 26,0-50,0 50,1-26,-1 1,25-25,-25 25,25-25,0 25,-25-25,25 0,-25 0,75-50,74-24,25-1,-25 26,0-26,-25 1,50-1,-75 26,1 24,-1-25,1 26,-26 24,-49-25,50 25,-50-25,25 0,-25 25,24 0,-24-25,0 1,25 24,-25-25,25 25,-25-25,25 25,-25-25,25 0,-1 25,-24-24,25 24,-25-25,25 25,-25-25,25 0,0 25,-25-25,0 25,0-24,0-1,-50 25,0 25,1 24,-1-24,-24 0,49 0,-25 24,-24 1,24-1,1 1,-26 24,1-24,-1 24,-24 1,25-75,49 49,0-49,0 25,25 0,0-25,-24 0,-1 0,25-25,49 0,1-24,24-1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32" units="1/cm"/>
          <inkml:channelProperty channel="Y" name="resolution" value="32" units="1/cm"/>
        </inkml:channelProperties>
      </inkml:inkSource>
      <inkml:timestamp xml:id="ts0" timeString="2014-01-06T14:07:21.51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11708 10492,'0'-24,"25"-1,-25 25,24 0,-24-25,25 0,-25 25,25 0,-25-25,0 25,25-24,-25 24,25 0,-25 0,24 0,-24 0,25 0,0 0,-25 0,25 0,-25 0,0 0,0 0,25 0,-25 0,24 0,-24 24,25-24,-25 0,25 0,-25 0,0 0,25 0,-25 0,0 0,0 0,25 0,-25 0,24 0,-24 25,0-25,0 25,0-25,0 25,0-25,0 25,0-1,0-24,0 25,0-25,0 25,0-25,-24 25,24 0,-25-25,25 0,-25 24,0-24,25 25,-25-25,25 25,-49 0,49-25,-25 25,25-25,-25 0,25 0,-25 24,1-24,24 0,-25 0,25 0,-25 0,25 25,-25-25,0 0,25 0,-24 25,24-25,-25 25,25-25,-25 25,0-25,25 24,-25 1,25-25,0-25,0 1,0 24,0 0,0-25,0 0,0 25,0-25,25 25,-25 0,0-25,0 1,0 24,0 0,25-25,-25 0,25 25,-25-25,0 25,0-25,0 25,0-24,25-1,-25 25,24 0,-24 0,25-25,-25 25,25 0,0-25,-25 25,25 0,-25 0,24 0,-24 0,25 0,0 0,-25 0,25 0,-25 25,25-25,-25 0,24 25,1-25,-25 25,25-25,-25 0,25 0,-25 0,25 0,-1 24,-24-24,25 0,-25 25,25-25,-25 25,25-25,-25 0,0 25,25-25,-25 25,25-25,-25 0,0 0,0 24,0-24,0 25,0-25,0 25,0-25,0 25,0 0,0-25,0 24,0-24,0 25,0-25,-25 25,25 0,0-25,-25 0,25 0,0 25,-25-25,25 0,-25 24,25-24,0 25,0-25,-25 25,25-25,-24 25,24 0,0-25,-25 24,0-24,25 25,0-25,-25 25,0 0,25-25,-24 0,24 25,-25-25,25 0,-25 0,0 0,25 0,-25 0,25 0,-24 0,24 0,-25 0,0 0,25 0,-25 0,25 0,-25 0,25 0,-24 0,24 0,-25 25,0-25,25 0,-25 0,25 0,0-25,0 0,0 25,0-25,0 25,0-25,0 25,0-25,0 1,0 24,0-25,0 0,25 25,-25-25,25 25,-25-25,25 25,-25-24,0-1,24 25,-24 0,25 0,-25-25,25 25,-25 0,25 0,0 0,-25 0,24 0,-24 0,25 0,-25 0,25 0,0 0,-25 0,25 0,-25 0,24 25,-24-25,25 0,-25 0,0 0,25 0,-25 0,25 0,-25 25,0-25,25 0,-25 0,0 24,24-24,-24 25,0-25,0 0,25 0,-25 25,0-25,0 0,0 0,0 0,0 25,0-25,0 25,0-25,0 24,0-24,0 25,0 0,0-25,0 25,0-25,0 0,0 25,0-25,0 25,0-25,0 24,0-24,0 25,0 0,0-25,0 0,0 25,0-25,0 25,0-25,25 24,-25-24,0 25,0 0,0-25,0 25,0-25,0 25,0-25,0 24,25 1,-25-25,0 25,0-25,0-25,0 0,0 25,-25-24,25 24,0-25,0 25,0-25,0 0,0 25,0-25,0 25,0-24,0 24,0-25,25 0,-25 25,0-25,0 25,0-25,0 25,25-24,-25 24,0-25,0 0,25 25,-25-25,0 25,0 25,0-25,0 25,0-25,0 25,0-25,-25 24,25 1,0-25,-25 25,25-25,0 25,0-25,0 25,-25-1,25-24,0 25,0-25,0 25,0-25,0 25,0 0,-25-25,25 24,0-24,0 25,0-25,-25 25,25 0,0-25,0 25,0-25,0 24,0-24,0 25,0 0,-24-25,24 0,0 25,-25-25,0-25,25 0,-25 25,25 0,-25-25,25 25,-24 0,-1 0,25 0,-25-24,25 24,-25 0,25 0,-25 0,1 0,24 0,-25 0,25 0,-25 0,25 0,0 0,-25 0,0 0,25 0,-24 0,24 0,-25 0,0 0,25 0,-25 0,25 0,-25 24,25-24,-24 0,24-24,0-1,24 25,-24-25,25 25,-25-25,0 25,25-25,-25 1,0 24,0-25,25 25,-25 0,0-25,0 25,25 0,-25 0,24 0,-24 0,25 0,-25 0,25 0,0 0,-25 0,0 0,0 0,25 0,-25 0,24 0,-24 0,25 0,-25 0,25 0,0 0,-25 0,25 0,-25 0,24 0,-24 0,0 0,0 25,25-25,-25 25,0-25,0 0,25 0,-25 24,25-24,-25 25,25-25,-25 25,0-25,0 25,24 0,-24-25,25 24,-25-24,25 25,-25-25,25 25,-25 0,0-25,0 25,0-25,0 0,-25 24,0-24,25 25,-25-25,25 25,-24-25,24 25,-25-25,0 0,25 25,-25-25,25 0,-25 0,25 0,-24 0,-1 0,25 0,-25 0,25 0,-25 0,25 0,-25 0,1 0,24 0,-25 0,25 0,-25 0,25 0,-25 0,0 0,25 0,-24 0,24 0,-25 0,25 0,-25 0,0 0,25 0,-25 24,25-24,-24 0,24 25,-25-25,25 25,-25-25,0 0,25 25,0-25,-25 0,25 0,25 0,-25 0,25 0,-25 0,25 0,-25 0,25 0,-1 0,-24 0,25 0,-25 0,25 0,-25 0,25-25,0 25,-25 0,24-25,-24 25,25 0,-25-25,25 25,0 0,-25 0,25 0,-1 0,1 0,-25 0,0 0,25 0,-25 0,25 0,-25 0,25 0,-25 0,24 0,1 0,-25 0,25 0,-25 0,25 0,-25 0,25 25,-1-25,-24 0,25 25,-25-25,25 0,-25 0,25 25,-25-25,0 0,0 0,0 25,25-25,-25 24,25-24,-25 25,24-25,-24 25,25 0,-25-25,0 25,0-25,-25 49,1-49,24 25,-25-25,25 0,0 25,-25-25,0 0,25 0,-25 25,0-25,25 0,-24 25,24-25,-25 0,25 0,-25 0,0 0,25 0,-25 0,25 0,-24 0,-26 0,50 24,-25-24,0 0,25 0,-24 25,24-25,-25 0,25 0,-25 0,25 0,-25 0,0 0,25 25,-24-25,-1 0,25 0,-25 25,0-25,0 0,25 0,-24-25,24 0,-25 25,25-25,0 25,0-24,0 24,0-25,0 0,0 0,0 25,0-25,0 0,0 25,0-24,0 24,25-25,-25 25,24 0,-24-25,25 25,-25 0,25 0,0 0,-25 0,25 0,-25 0,24 0,-24 0,25 0,0 0,-25 0,25 0,-25 0,49 0,-49 0,25 0,-25 0,25 0,-25 0,0 0,25 0,-25 0,0 25,0-25,25 0,-25 25,0-25,24 0,-24 24,0-24,25 0,-25 0,0 25,25-25,-25 25,0-25,0 25,25-25,-25 25,0 0,25-25,-25 24,0-24,0 25,0-25,0 25,0 0,0-25,0 25,0-25,0 24,0-24,0 25,0 0,24-25,-24 25,0-25,0 25,0-25,0 24,25 1,-25-25,25 25,-25-25,0 25,0-25,0 25,0-1,0-24,0 0,0 0,0 0,25-49,-25 24,25-25,0 1,-25 24,0 0,0 25,0-25,0 25,0-24,24 24,-24-25,25 25,-25-25,25 0,-25 50,0-25,0 25,-25-25,0 25,25-1,-24-24,-1 25,25-25,0 25,0-25,-25 0,25 0,-25 25,0-25,25 25,-25-25,25 24,-24-24,24 25,-25-25,25 0,0 25,-25-25,25 0,-25 25,0-25,25 0,-24 0,24 25,-25-25,25 0,-25 0,0 0,25 0,-25 24,25-24,-24 0,24 0,-25 0,0 0,25 25,-25-25,25 0,-49 0,49 25,-25-25,25 0,-25 0,25 0,0 25,-25-25,25 25,0-25,-25 24,25-24,0 25,0 0,0-25,0 25,0-25,0 25,0-25,0 24,0 1,0-25,0 25,25-25,-25 25,25-25,-25 0,25 0,-25 0,25 0,-1 0,-24 0,25 0,-25 0,25-25,-25 25,25 0,0 0,-25 0,24 0,-24 0,25 0,-25 0,25 0,0 0,-25 0,25 0,-25 0,24 0,-24 0,25 0,0 0,-25 25,25-25,-25 0,25 25,-25-25,24 0,1 0,-25 0,0 0,0 0,25 0,-25 0,25 0,-25 24,25-24,-25 25,25-25,-1 0,-24 0,0 25,-24-25,-1 0,25 25,-25-25,0 25,0-25,25 0,-25 24,25-24,-24 25,24-25,-50 25,50 0,-50-25,26 25,-1 0,0-25,25 0,-25 24,25-24,-25 0,1 0,24 25,-25-25,25 25,-25-25,25 25,-25-25,25 25,-25-1,1-24,24 25,-25-25,25 25,-25-25,25 25,-25 0,0-25,25 24,0-24,-24 25,24-25,24 0,1 0,-25 0,25-25,0 25,0 0,24 0,-49-24,50 24,-50-25,25 25,-25 0,24 0,-24 0,25 0,0 0,-25 0,25 0,-25 25,25-25,-25 0,24 24,-24-24,25 25,0-25,-25 25,25-25,-25 25,25 0,-25-25,0 24,0-24,0 25,0-25,24 25,-24 0,25-25,-25 0,25 25,-25-25,25 0,-25 0,0 0,25 0,-25 24,25-24,-25 0,24 25,-24-25,25 25,0-25,-25 25,0-25,-25 25,0-1,-49-24,24 25,1 0,49-25,-50 25,50 0,-25-25,25 24,-49-24,49 0,-25 25,25-25,-25 0,25 0,-25 0,0 0,25 0,-24 0,24 0,-25 0,25 25,-25-25,0 0,-24 0,-1 0,25 25,0-25,25 0,0 0,25 0,25-25,-25 25,-25-25,49 25,1 0,-25 0,-1 0,26 0,-25 0,0 0,-1 0,26 0,-25 0,24 0,1 25,-25 0,0-25,24 0,-24 25,0-25,-25 0,25 0,-25 0,25 24,-25-24,0 0,0 0,0 0,0 25,0-25,0 25,0-25,-25 25,25-25,-25 49,0-49,25 25,-25-25,-24 50,49-50,-25 25,-25 0,25-25,-24 24,24 1,0-25,0 25,25-25,-24 25,-1-25,25 0,-25 0,25 0,-25 0,25 0,-25 25,1-25,24 24,-25-24,25 0,0 0,-25 25,-25-25,26 25,24-25,-25 0,25-25,0 0,25 25,-1-24,-24 24,25-25,0 0,-25 25,25-25,-25 25,25-25,-25 25,0-24,0-1,0 0,0 0,24 0,-24-49,25 49,0 0,-25-24,0 24,0 0,0 0,0 25,0-25,0 25,0-24,0-1,0 25,0-25,0 0,0 0,0 1,0-26,0 25,0 0,0-24,0 24,0 0,0 0,0 1,0 24,0-50,0 25,0 0,-25 1,25-1,0 0,-25 25,25-25,0 25,0-49,0 24,0-25,-24 1,24 24,0-50,-25 50,25 25,0-49,0 49,0-25,0 25,0-25,0 0,0 25,0-24,0 24,0-25,0 25,0-50,0 50,0-25,0 25,0-24,0 24,0-25,0 0,0 0,0 25,0-49,0 49,0-25,0 25,0-25,0 25,0-25,-25 25,0 25,25 0,-25 0,25-1,-24 1,24 0,-25-25,25 25,0-25,0 25,-25-25,25 24,0 1,0-25,-25 25,25-25,-25 25,25-25,0 25,0-1,0-24,-24 25,24-25,0 25,0-25,0 25,0 0,0-25,0 24,0-24,0 25,0-25,0 25,0-25,0 25,0 0,0-25,0 25,0-25,0 24,0-24,0 25,0 0,0-25,0 25,-25-25,25 25,0-25,0 24,0 1,0-25,0 25,0-25,0 25,0-25,0 25,0-1,0-24,0 25,0-25,0 25,0-25,0 25,0 0,0-25,0 24,0-24,0 25,0-25,0 25,0 0,0-25,0 25,0-25,-25 24,25-24,0 25,0 0,0-25,0 25,0-25,0 25,0-25,-25 24,25 1,0-25,-25 25,25-25,0 25,0-25,0 25,0-25,0 24,0 1,0 0,0-25,0 50,0-26,0 1,0 0,0 0,0 0,0-1,0-24,0 50,0-50,0 25,0-25,0 25,0-25,0 25,0-1,0-24,0 25,0-25,0 0,0 0,0 25,0-25,0 0,0 25,25-25,-25 25,25-25,-25 24,25-24,-25 0,25 25,-1-25,-24 0,0 0,25 0,-25-25,0 1,0-26,0 0,0 26,0-26,0 25,0 0,0 0,0 1,0 24,0-50,0 25,0 0,0 1,0-1,0 0,0-25,0 50,0-24,0-1,0 0,0 25,0-25,0 0,0 1,25-1,-25 0,25 0,-25 25,0-25,0 1,0-1,0 25,0-25,0 25,0-25,0 25,25-25,-25 1,0-1,24 25,-24-50,0 50,25-25,-25 1,0-1,25-25,-25 50,25-25,0-24,-25 49,0-50,0 50,0-25,0 25,0-24,0 24,0-25,0 0,0 25,0-25,0 25,0-25,0 25,0-25,0 1,0 24,0-25,0 25,0-25,0 25,24 0,-24 0,25 0,-25 0,25 0,-25 0,25 25,0-25,-25 0,24 0,-24 0,0 0,0 0,0 0,25 0,-25 0,0 0,0 0,0 25,25-25,-25 24,0-24,0 0,0 25,0-25,0 25,0-25,0 0,0 0,0 25,0-25,0 25,25-25,-25 25,25-25,-25 24,0 1,0-25,24 25,-24-25,0 0,0 0,0 25,0-25,25 25,-25-25,0 24,25-24,-25 25,0 0,0 0,0-25,0 49,0-49,0 25,0-25,0 25,0-25,0-50,0 1,0 24,25 0,-25-24,0 24,25 0,-25 0,0 25,0-25,0 1,0 24,0-25,0 25,0-25,0 25,0-25,0 0,0 25,0-25,0 1,0 24,0 24,0 1,0 0,0 25,-25-25,25-1,-25-24,25 25,-25 0,25-25,-25 25,25 0,-24-25,24 24,-25-24,25 25,-25 25,25-25,0-1,0 1,-25-25,25 50,0-50,-25 25,25-25,0 24,0 1,0-25,0 25,0-25,0 25,0-25,0 49,0-49,0 25,0-25,0 50,0-50,0 25,0-1,0 1,0-25,0 25,0 0,0 0,0-1,25-24,-25 25,0 0,25 0,-25-25,0 25,25-25,-25 24,0 1,25-25,-25 25,0-25,0 25,0-25,0 25,0-25,0 0,0 0,24-25,-24 0,25 0,-25 25,0-49,0 49,0-25,25 25,-25-25,0 25,25 25,-25 24,0-49,0 50,0-25,0-25,0 25,0-1,0 1,0 0,0 25,0-25,0 24,0-24,0 0,-25 24,25-49,0 25,0-25,0 25,-25-25,25 25,0 0,-25-25,1 0,24 0,0 24,0-73,24 24,-24 0,25-24,-25 49,0-25,25 0,-25 0,25 0,-25 25,0-24,0-1,0 25,0-25,0 25,0-25,0 25,0-25,0 0,0 25,-25-24,0 24,25-25,0 25,-25-25,1 0,24 25,-25-25,25 25,-25-24,25 24,-25-25,0 0,25 0,-24 25,24-25,0 25,-25-24,0 24,25-25,-25 25,25 0,-25 0,25 25,-24-25,-1 24,25-24,-25 0,25 0,0 25,-25-25,25 25,0-25,0 25,0-25,0 25,0-1,25 26,-25 0,0-1,0 1,0 0,0-1,25 26,0-26,-25-24,0 0,24 0,-24-1,0-24,0 25,0-25,0 0,25-25,-25 1,25 24,-25 0,25 0,-25 0,25 0,-1 24,-24-24,25 25,-25-25,25 25,-25-25,25 25,-25 0,0-25,0 24,0-24,-25 25,0-25,0 25,25-25,-24 0,-1 0,25 0,-25 0,25 0,-25 0,25 0,-25 0,1 0,24 25,-25-25,25 25,-25-25,25 0,0 24,-25-24,0 0,25 0,-24 0,24 25,-25-25,0 0,25 0,-25 25,25-25,-25 0,25 25,-24-25,-1 0,25 0,0-25,49 0,26 25,-26-25,1 25,24 0,-24 0,-50 0,25 0,-25 0,25 0,-1 0,-24 25,25-25,-25 25,0-25,0 0,25 0,-25 25,0-25,0 0,0 0,0 0,0 0,0 25,0-25,0 24,-25-24,0 50,1-50,-26 50,-24-26,49 1,0 0,-25-25,50 25,-24-25,24 25,-25-1,25-24,-25 25,0-25,25 25,-25-25,25 0,-24 25,24-25,-25 25,0-25,25 0,-25 25,0-25,25 24,-24-24,24 25,-25-25,0 25,25 0,-25-25,25 25,-25-25,25 24,-24-24,24 0,-25 25,0-25,25 0,0-49,50-1,49-24,-25 24,25-25,-49 51,0 24,-1-25,-24 25,-25-25,25 25,0 0,-25 0,24 0,-24 0,25 0,-25 0,0 0,0 25,0 0,0-25,0 49,-25-24,1 0,24 0,-25-25,0 49,0-24,0 0,1 25,-1-26,0 26,0-25,0 0,25 24,-24-24,-1 0,25-25,-25 25,25-25,-25 24,25 1,-25-25,25 25,-24-25,-1 25,25-25,-25 25,0-25,25 24,-25 1,25-25,-24 25,24-25,-25 25,25-25,-25 0,0 0,25 25,-25-25,25 24,-24-24,24 25,-25-25,0 25,25 0,-25-25,25 0,-25 0,0 0,25 25,-24-25,24 24,-25-24,25 0,-25 0,0 25,25-25,-25 0,25 0,-24 0,24 0,-25 25,0-25,25 25,-25-25,0 25,1-1,24-24,-25 25,25-25,-25 25,25-25,-50 25,50 0,-24-25,24 25,-25-25,0 24,25-24,-25 0,25 0,-25 25,25-25,0 25,-24-25,-1 25,25-25,-25 0,25 0,-25 25,25-25,-25 0,1 0,24 24,-25-24,25 0,-25 25,25-25,0-25,0 1,0-1,25 0,-25-25,25 50,-1-24,26-1,-25 0,0 0,-1 25,1-25,0 0,-25 1,25 24,0-25,-1 0,-24 0,25 25,0-25,0 25,-25-24,25 24,-1-25,-24 0,25 0,0 25,25-25,-1 1,-24 24,0-25,-25 0,25 25,-1-25,-24 25,25-25,0 1,0 24,49-50,-24 25,0-24,-1-1,26 25,-26-24,1 24,-1-25,-24 25,0 25,0-24,-25 24,25 0,-1-25,-24 0,25 25,-25-25,25 25,0-25,0 1,-25 24,24-25,-24 25,25-25,0 25,-25-25,25 0,-25 25,0-25,-25 25,-25 0,1 25,-1 0,25-25,1 25,-1-25,25 25,-50 0,25-1,-24 1,-26 50,26-51,24 1,0 0,25-25,-25 25,25-25,-24 25,-1-25,25 24,-25 1,0-25,0 25,1-25,24 25,-25-25,25 25,-25-1,0-24,25 25,-25-25,0 25,1 0,-1-25,0 25,0-25,25 0,-49 0,49 24,-25-24,0 25,0 0,0-25,1 25,-1 0,0-1,0-24,0 25,1 0,-1-25,25 25,-25-25,0 25,25-25,-25 24,25 1,-24-25,24 25,-25-25,0 25,25-25,-25 0,25 25,0-25,-25 0,25-50,25 25,25-24,-1-1,1 25,0-49,-26 24,1 1,50-1,-75 25,24 0,51-24,-50 49,-1-25,1 0,0 25,0-25,-25 25,49-24,-49-1,25 25,25-50,0 25,-1 1,1-1,-1 0,-24 0,25 25,-1-49,-24 24,0 0,25 0,-1-25,-24 26,0 24,0-25,-1 25,-24 0,25-25,-25 0,0 25,25 0,-25-25,-25 50,0-25,25 25,-24-25,24 25,-25-25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32" units="1/cm"/>
          <inkml:channelProperty channel="Y" name="resolution" value="32" units="1/cm"/>
        </inkml:channelProperties>
      </inkml:inkSource>
      <inkml:timestamp xml:id="ts0" timeString="2014-01-06T14:07:24.37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10740 3249,'0'0,"-24"0,-1 0,25 0,0-24,0-1,0 25,0-25,0 25,0-50,0 26,0-1,0 0,0 25,0-25,25 25,-25-49,0 49,0-25,24 0,-24 0,25 25,-25-25,25 1,0-1,-25 25,25-25,-25 0,24 25,-24-25,25 1,0 24,-25-25,25 25,-25-25,25 25,-1-25,26 0,-25 25,24-25,1 1,0-1,24 25,-24-25,-1 0,1 0,0 25,-26 0,26 0,0 0,-1 0,1 0,24 0,1 0,-26 0,1 0,-1 0,1 25,0 0,-26-25,1 25,0 0,-25-25,25 24,0 26,0-25,-1 25,1-1,0 1,0-1,-25 1,25 24,-1-24,1 24,-25-24,0 0,0-1,0 1,0-1,-25 26,1-26,-1 1,25 0,-25 24,-25-24,26 49,-26-25,25-24,0 0,0 24,1-49,-26 0,50 49,-50-49,26 24,-51 26,26-26,-1 1,0 0,1-1,24-24,0 25,0-50,25 24,-24-24,24 25,-50 0,50-25,-25 25,0 0,1-1,-1 1,-25 0,1 25,24-1,0-24,25 0,-25 0,0 0,25-1,-24 1,24 50,-25-26,0 1,25-1,0-24,-25 50,25-51,0 1,0 25,0-1,25 1,0 0,0-26,24 51,1-50,-25 24,-1 1,1-25,-25 0,25-1,-25 1,25-25,0 25,-25-25,24 25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32" units="1/cm"/>
          <inkml:channelProperty channel="Y" name="resolution" value="32" units="1/cm"/>
        </inkml:channelProperties>
      </inkml:inkSource>
      <inkml:timestamp xml:id="ts0" timeString="2014-01-06T14:07:26.468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11559 6772,'0'0,"0"24,0-24,0 25,0 0,0-25,0 25,-25-25,25 25,-25-25,1 25,24-1,-25-24,25 25,-25-25,25 25,-25-25,0 25,25 0,-24-25,-1 24,25-24,-25 0,25 0,-25 0,0 0,25-24,-24-1,24 25,-25-25,0 0,25 0,-25 25,25-24,0 24,0-25,0 0,0 0,0 0,0 0,0 1,25 24,-25-25,25 25,-25-25,25 0,-25 25,0-25,0 25,24 0,-24-24,25 24,-25-25,25 25,-25 0,25 0,0 0,-25 0,24 0,-24 0,25 0,-25 25,25-25,0 24,-25-24,25 25,-25-25,0 25,0 0,0 0,0-25,0 24,0 1,0-25,0 25,0-25,0 25,0-25,-25 50,25-50,0 24,-25-24,0 25,25-25,0 25,-25 0,1-25,24 0,-25 0,0 0,25 0,-25 0,25 0,-25-25,25 0,-24 25,-1-25,25 25,0-24,-25 24,25-50,0 50,0-25,0 0,0 0,0 25,0-24,0 24,25-25,-25 25,25-25,-25 25,24 0,-24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55E8C4-5E4A-4E56-B4F1-1314CF3E3963}" type="datetimeFigureOut">
              <a:rPr lang="ru-RU" smtClean="0"/>
              <a:pPr/>
              <a:t>05.03.2014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E4B016-538B-49B8-967D-D0AB0E42D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46870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E4B016-538B-49B8-967D-D0AB0E42DAE8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211800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Hyper</a:t>
            </a:r>
            <a:r>
              <a:rPr lang="en-US" baseline="0" dirty="0" smtClean="0"/>
              <a:t> link on slide 38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E4B016-538B-49B8-967D-D0AB0E42DAE8}" type="slidenum">
              <a:rPr lang="ru-RU" smtClean="0"/>
              <a:pPr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3254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Hyper link on slide 36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E4B016-538B-49B8-967D-D0AB0E42DAE8}" type="slidenum">
              <a:rPr lang="ru-RU" smtClean="0"/>
              <a:pPr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01568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75519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084984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985592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17666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511249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631279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144278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43214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562151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777821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336328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436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push dir="u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chart" Target="../charts/chart13.xml"/><Relationship Id="rId7" Type="http://schemas.openxmlformats.org/officeDocument/2006/relationships/customXml" Target="../ink/ink4.xml"/><Relationship Id="rId12" Type="http://schemas.openxmlformats.org/officeDocument/2006/relationships/image" Target="../media/image14.emf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emf"/><Relationship Id="rId11" Type="http://schemas.openxmlformats.org/officeDocument/2006/relationships/customXml" Target="../ink/ink6.xml"/><Relationship Id="rId5" Type="http://schemas.openxmlformats.org/officeDocument/2006/relationships/customXml" Target="../ink/ink3.xml"/><Relationship Id="rId10" Type="http://schemas.openxmlformats.org/officeDocument/2006/relationships/image" Target="../media/image13.emf"/><Relationship Id="rId4" Type="http://schemas.openxmlformats.org/officeDocument/2006/relationships/chart" Target="../charts/chart14.xml"/><Relationship Id="rId9" Type="http://schemas.openxmlformats.org/officeDocument/2006/relationships/customXml" Target="../ink/ink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1.jpeg"/><Relationship Id="rId2" Type="http://schemas.openxmlformats.org/officeDocument/2006/relationships/hyperlink" Target="&#1042;&#1080;&#1076;&#1077;&#1086;-0014.mp4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hyperlink" Target="&#1042;&#1080;&#1076;&#1077;&#1086;-0003.mp4" TargetMode="External"/><Relationship Id="rId4" Type="http://schemas.openxmlformats.org/officeDocument/2006/relationships/image" Target="../media/image29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Funny%20School%20Teacher%20-%20Such%20an%20intelligent%20qualified%20teacher.mp4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VTS_01_2_1_1.avi" TargetMode="Externa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Office_Excel1.xls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_____Microsoft_Office_Excel2.xlsx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J:\galya\фото стелефона_3в_олимпиада7-11\Фото-0085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055685">
            <a:off x="123465" y="2854453"/>
            <a:ext cx="2584700" cy="355479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J:\galya\фото стелефона_3в_олимпиада7-11\уроки_дети_2013\Фото-0016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42013">
            <a:off x="6726364" y="3351602"/>
            <a:ext cx="2576136" cy="328057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J:\galya\фото стелефона_3в_олимпиада7-11\уроки_дети_2013\урок18_12_13\Фото-0064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72247" y="884142"/>
            <a:ext cx="4050333" cy="309634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2369122" y="3980486"/>
            <a:ext cx="5256584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School 1242, Moscow</a:t>
            </a:r>
          </a:p>
          <a:p>
            <a:pPr algn="ctr"/>
            <a:r>
              <a:rPr lang="en-US" sz="3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8’C’ – 8’D’</a:t>
            </a:r>
          </a:p>
          <a:p>
            <a:pPr algn="ctr"/>
            <a:r>
              <a:rPr lang="en-US" sz="3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Supervisors</a:t>
            </a:r>
            <a:r>
              <a:rPr lang="en-US" sz="3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en-US" sz="36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Agareva</a:t>
            </a:r>
            <a:r>
              <a:rPr lang="en-US" sz="3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I.I., </a:t>
            </a:r>
            <a:r>
              <a:rPr lang="en-US" sz="36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Chuprova</a:t>
            </a:r>
            <a:r>
              <a:rPr lang="en-US" sz="3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G.V</a:t>
            </a:r>
          </a:p>
          <a:p>
            <a:pPr algn="ctr"/>
            <a:r>
              <a:rPr lang="en-US" sz="3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December, 2013</a:t>
            </a:r>
            <a:r>
              <a:rPr lang="en-US" sz="3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ru-RU" sz="3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188640"/>
            <a:ext cx="825251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What is a good school?</a:t>
            </a:r>
            <a:endParaRPr lang="ru-RU" sz="6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206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91532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45718608"/>
              </p:ext>
            </p:extLst>
          </p:nvPr>
        </p:nvGraphicFramePr>
        <p:xfrm>
          <a:off x="-134594" y="116632"/>
          <a:ext cx="9301454" cy="62776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mc:AlternateContent xmlns:mc="http://schemas.openxmlformats.org/markup-compatibility/2006">
        <mc:Choice xmlns:p14="http://schemas.microsoft.com/office/powerpoint/2010/main" xmlns="" Requires="p14">
          <p:contentPart p14:bwMode="auto" r:id="rId3">
            <p14:nvContentPartPr>
              <p14:cNvPr id="3" name="Рукописные данные 2"/>
              <p14:cNvContentPartPr/>
              <p14:nvPr/>
            </p14:nvContentPartPr>
            <p14:xfrm>
              <a:off x="468360" y="785880"/>
              <a:ext cx="1976760" cy="3032280"/>
            </p14:xfrm>
          </p:contentPart>
        </mc:Choice>
        <mc:Fallback>
          <p:pic>
            <p:nvPicPr>
              <p:cNvPr id="3" name="Рукописные данные 2"/>
              <p:cNvPicPr/>
              <p:nvPr/>
            </p:nvPicPr>
            <p:blipFill>
              <a:blip r:embed="rId4" cstate="email"/>
              <a:stretch>
                <a:fillRect/>
              </a:stretch>
            </p:blipFill>
            <p:spPr>
              <a:xfrm>
                <a:off x="459000" y="776520"/>
                <a:ext cx="1995480" cy="3051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xmlns="" val="20363491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39362848"/>
              </p:ext>
            </p:extLst>
          </p:nvPr>
        </p:nvGraphicFramePr>
        <p:xfrm>
          <a:off x="-26288" y="188640"/>
          <a:ext cx="9301454" cy="60746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8498212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23353995"/>
              </p:ext>
            </p:extLst>
          </p:nvPr>
        </p:nvGraphicFramePr>
        <p:xfrm>
          <a:off x="-78727" y="0"/>
          <a:ext cx="5298799" cy="40050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94203621"/>
              </p:ext>
            </p:extLst>
          </p:nvPr>
        </p:nvGraphicFramePr>
        <p:xfrm>
          <a:off x="4499992" y="2852936"/>
          <a:ext cx="4536504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3774653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612417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How can you explain</a:t>
            </a:r>
          </a:p>
          <a:p>
            <a:r>
              <a:rPr lang="en-US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the results?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206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313608" y="2348880"/>
            <a:ext cx="558922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Do you agree with </a:t>
            </a:r>
          </a:p>
          <a:p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everything?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B05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2708" y="4644736"/>
            <a:ext cx="598551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C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What are you </a:t>
            </a:r>
          </a:p>
          <a:p>
            <a:r>
              <a:rPr lang="en-US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C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surprised at? Why?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CC00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38482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93656" y="1484784"/>
            <a:ext cx="748833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What teachers think</a:t>
            </a:r>
            <a:endParaRPr lang="ru-RU" sz="6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206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58531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2396727"/>
              </p:ext>
            </p:extLst>
          </p:nvPr>
        </p:nvGraphicFramePr>
        <p:xfrm>
          <a:off x="0" y="116632"/>
          <a:ext cx="9301454" cy="6741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1428613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0874" y="1484784"/>
            <a:ext cx="697389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What parents think</a:t>
            </a:r>
            <a:endParaRPr lang="ru-RU" sz="6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39132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77554427"/>
              </p:ext>
            </p:extLst>
          </p:nvPr>
        </p:nvGraphicFramePr>
        <p:xfrm>
          <a:off x="-78727" y="391691"/>
          <a:ext cx="9301454" cy="60746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5273430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980728"/>
            <a:ext cx="8352928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  <a:latin typeface="Lucida Handwriting" pitchFamily="66" charset="0"/>
              </a:rPr>
              <a:t>“Thinking is the hardest work there is, which is probably the reason why so few engage in it</a:t>
            </a: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latin typeface="Lucida Handwriting" pitchFamily="66" charset="0"/>
              </a:rPr>
              <a:t>.”</a:t>
            </a:r>
          </a:p>
          <a:p>
            <a:pPr>
              <a:lnSpc>
                <a:spcPct val="150000"/>
              </a:lnSpc>
            </a:pPr>
            <a:endParaRPr lang="en-US" sz="3200" b="1" dirty="0">
              <a:solidFill>
                <a:schemeClr val="accent4">
                  <a:lumMod val="75000"/>
                </a:schemeClr>
              </a:solidFill>
              <a:latin typeface="Lucida Handwriting" pitchFamily="66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  <a:latin typeface="Lucida Handwriting" pitchFamily="66" charset="0"/>
              </a:rPr>
              <a:t>Henry Ford (1863-1947);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  <a:latin typeface="Lucida Handwriting" pitchFamily="66" charset="0"/>
              </a:rPr>
              <a:t> Founder Of Ford Motor Company</a:t>
            </a:r>
          </a:p>
        </p:txBody>
      </p:sp>
    </p:spTree>
    <p:extLst>
      <p:ext uri="{BB962C8B-B14F-4D97-AF65-F5344CB8AC3E}">
        <p14:creationId xmlns:p14="http://schemas.microsoft.com/office/powerpoint/2010/main" xmlns="" val="36789510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29708496"/>
              </p:ext>
            </p:extLst>
          </p:nvPr>
        </p:nvGraphicFramePr>
        <p:xfrm>
          <a:off x="1" y="-3448"/>
          <a:ext cx="3851919" cy="41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99078754"/>
              </p:ext>
            </p:extLst>
          </p:nvPr>
        </p:nvGraphicFramePr>
        <p:xfrm>
          <a:off x="5436096" y="0"/>
          <a:ext cx="3707904" cy="4005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31095412"/>
              </p:ext>
            </p:extLst>
          </p:nvPr>
        </p:nvGraphicFramePr>
        <p:xfrm>
          <a:off x="2915816" y="2964151"/>
          <a:ext cx="3427540" cy="39143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9512" y="4917420"/>
            <a:ext cx="23762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80021D"/>
                </a:solidFill>
                <a:latin typeface="Lucida Handwriting" pitchFamily="66" charset="0"/>
              </a:rPr>
              <a:t>What is the same?</a:t>
            </a:r>
            <a:endParaRPr lang="ru-RU" sz="2800" b="1" dirty="0">
              <a:solidFill>
                <a:srgbClr val="80021D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72200" y="4725144"/>
            <a:ext cx="26642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80021D"/>
                </a:solidFill>
                <a:latin typeface="Lucida Handwriting" pitchFamily="66" charset="0"/>
              </a:rPr>
              <a:t>What is the biggest difference?</a:t>
            </a:r>
            <a:endParaRPr lang="ru-RU" sz="2800" b="1" dirty="0">
              <a:solidFill>
                <a:srgbClr val="8002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06920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49736" y="116632"/>
            <a:ext cx="179658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Agenda</a:t>
            </a:r>
            <a:endParaRPr lang="ru-RU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206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824518"/>
            <a:ext cx="806489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q"/>
            </a:pPr>
            <a:r>
              <a:rPr lang="en-US" sz="2000" dirty="0" smtClean="0">
                <a:solidFill>
                  <a:srgbClr val="7030A0"/>
                </a:solidFill>
                <a:latin typeface="Lucida Handwriting" pitchFamily="66" charset="0"/>
              </a:rPr>
              <a:t>Introduction  (video ‘A Funny School Teacher’</a:t>
            </a:r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q"/>
            </a:pPr>
            <a:r>
              <a:rPr lang="en-US" sz="2000" dirty="0" smtClean="0">
                <a:solidFill>
                  <a:srgbClr val="7030A0"/>
                </a:solidFill>
                <a:latin typeface="Lucida Handwriting" pitchFamily="66" charset="0"/>
              </a:rPr>
              <a:t>The subject of the survey</a:t>
            </a:r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q"/>
            </a:pPr>
            <a:r>
              <a:rPr lang="en-US" sz="2000" dirty="0" smtClean="0">
                <a:solidFill>
                  <a:srgbClr val="7030A0"/>
                </a:solidFill>
                <a:latin typeface="Lucida Handwriting" pitchFamily="66" charset="0"/>
              </a:rPr>
              <a:t>What students think a good school should be like</a:t>
            </a:r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q"/>
            </a:pPr>
            <a:r>
              <a:rPr lang="en-US" sz="2000" dirty="0" smtClean="0">
                <a:solidFill>
                  <a:srgbClr val="7030A0"/>
                </a:solidFill>
                <a:latin typeface="Lucida Handwriting" pitchFamily="66" charset="0"/>
              </a:rPr>
              <a:t>What parents and teachers think</a:t>
            </a:r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q"/>
            </a:pPr>
            <a:r>
              <a:rPr lang="en-US" sz="2000" dirty="0" smtClean="0">
                <a:solidFill>
                  <a:srgbClr val="7030A0"/>
                </a:solidFill>
                <a:latin typeface="Lucida Handwriting" pitchFamily="66" charset="0"/>
              </a:rPr>
              <a:t>Comparing and contrasting</a:t>
            </a:r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q"/>
            </a:pPr>
            <a:r>
              <a:rPr lang="en-US" sz="2000" dirty="0" smtClean="0">
                <a:solidFill>
                  <a:srgbClr val="7030A0"/>
                </a:solidFill>
                <a:latin typeface="Lucida Handwriting" pitchFamily="66" charset="0"/>
              </a:rPr>
              <a:t>Teaching experience</a:t>
            </a:r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q"/>
            </a:pPr>
            <a:r>
              <a:rPr lang="en-US" sz="2000" dirty="0" smtClean="0">
                <a:solidFill>
                  <a:srgbClr val="7030A0"/>
                </a:solidFill>
                <a:latin typeface="Lucida Handwriting" pitchFamily="66" charset="0"/>
              </a:rPr>
              <a:t>Quotations (a team work task)</a:t>
            </a:r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q"/>
            </a:pPr>
            <a:r>
              <a:rPr lang="en-US" sz="2000" dirty="0" smtClean="0">
                <a:solidFill>
                  <a:srgbClr val="7030A0"/>
                </a:solidFill>
                <a:latin typeface="Lucida Handwriting" pitchFamily="66" charset="0"/>
              </a:rPr>
              <a:t>‘The School of Rock’ (video)</a:t>
            </a:r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q"/>
            </a:pPr>
            <a:r>
              <a:rPr lang="en-US" sz="2000" dirty="0" smtClean="0">
                <a:solidFill>
                  <a:srgbClr val="7030A0"/>
                </a:solidFill>
                <a:latin typeface="Lucida Handwriting" pitchFamily="66" charset="0"/>
              </a:rPr>
              <a:t>Conclusions, home task</a:t>
            </a:r>
            <a:endParaRPr lang="ru-RU" sz="2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00051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78497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What is </a:t>
            </a:r>
            <a:r>
              <a:rPr lang="en-US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the same</a:t>
            </a:r>
            <a:r>
              <a:rPr lang="en-US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about s</a:t>
            </a:r>
            <a:r>
              <a:rPr lang="en-US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tudents’, teachers’ and </a:t>
            </a:r>
            <a:r>
              <a:rPr lang="en-US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parents’ opinion?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2636912"/>
            <a:ext cx="87849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F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What is </a:t>
            </a:r>
            <a:r>
              <a:rPr lang="en-US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different?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206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5413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33211339"/>
              </p:ext>
            </p:extLst>
          </p:nvPr>
        </p:nvGraphicFramePr>
        <p:xfrm>
          <a:off x="1" y="-3448"/>
          <a:ext cx="3851919" cy="41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39305301"/>
              </p:ext>
            </p:extLst>
          </p:nvPr>
        </p:nvGraphicFramePr>
        <p:xfrm>
          <a:off x="5436096" y="0"/>
          <a:ext cx="3707904" cy="4005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94811626"/>
              </p:ext>
            </p:extLst>
          </p:nvPr>
        </p:nvGraphicFramePr>
        <p:xfrm>
          <a:off x="2915816" y="2964151"/>
          <a:ext cx="3427540" cy="39143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79512" y="4917420"/>
            <a:ext cx="23762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80021D"/>
                </a:solidFill>
                <a:latin typeface="Lucida Handwriting" pitchFamily="66" charset="0"/>
              </a:rPr>
              <a:t>What is the same?</a:t>
            </a:r>
            <a:endParaRPr lang="ru-RU" sz="2800" b="1" dirty="0">
              <a:solidFill>
                <a:srgbClr val="80021D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72200" y="4725144"/>
            <a:ext cx="26642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80021D"/>
                </a:solidFill>
                <a:latin typeface="Lucida Handwriting" pitchFamily="66" charset="0"/>
              </a:rPr>
              <a:t>What is the biggest difference?</a:t>
            </a:r>
            <a:endParaRPr lang="ru-RU" sz="2800" b="1" dirty="0">
              <a:solidFill>
                <a:srgbClr val="80021D"/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xmlns="" Requires="p14">
          <p:contentPart p14:bwMode="auto" r:id="rId5">
            <p14:nvContentPartPr>
              <p14:cNvPr id="13" name="Рукописные данные 12"/>
              <p14:cNvContentPartPr/>
              <p14:nvPr/>
            </p14:nvContentPartPr>
            <p14:xfrm>
              <a:off x="6250680" y="500040"/>
              <a:ext cx="821880" cy="2581200"/>
            </p14:xfrm>
          </p:contentPart>
        </mc:Choice>
        <mc:Fallback>
          <p:pic>
            <p:nvPicPr>
              <p:cNvPr id="13" name="Рукописные данные 12"/>
              <p:cNvPicPr/>
              <p:nvPr/>
            </p:nvPicPr>
            <p:blipFill>
              <a:blip r:embed="rId6" cstate="email"/>
              <a:stretch>
                <a:fillRect/>
              </a:stretch>
            </p:blipFill>
            <p:spPr>
              <a:xfrm>
                <a:off x="6234840" y="436680"/>
                <a:ext cx="853560" cy="2707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xmlns="" Requires="p14">
          <p:contentPart p14:bwMode="auto" r:id="rId7">
            <p14:nvContentPartPr>
              <p14:cNvPr id="14" name="Рукописные данные 13"/>
              <p14:cNvContentPartPr/>
              <p14:nvPr/>
            </p14:nvContentPartPr>
            <p14:xfrm>
              <a:off x="3750480" y="3723840"/>
              <a:ext cx="705960" cy="2259360"/>
            </p14:xfrm>
          </p:contentPart>
        </mc:Choice>
        <mc:Fallback>
          <p:pic>
            <p:nvPicPr>
              <p:cNvPr id="14" name="Рукописные данные 13"/>
              <p:cNvPicPr/>
              <p:nvPr/>
            </p:nvPicPr>
            <p:blipFill>
              <a:blip r:embed="rId8" cstate="email"/>
              <a:stretch>
                <a:fillRect/>
              </a:stretch>
            </p:blipFill>
            <p:spPr>
              <a:xfrm>
                <a:off x="3734640" y="3660120"/>
                <a:ext cx="737640" cy="2386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xmlns="" Requires="p14">
          <p:contentPart p14:bwMode="auto" r:id="rId9">
            <p14:nvContentPartPr>
              <p14:cNvPr id="15" name="Рукописные данные 14"/>
              <p14:cNvContentPartPr/>
              <p14:nvPr/>
            </p14:nvContentPartPr>
            <p14:xfrm>
              <a:off x="3848760" y="892800"/>
              <a:ext cx="625320" cy="1268640"/>
            </p14:xfrm>
          </p:contentPart>
        </mc:Choice>
        <mc:Fallback>
          <p:pic>
            <p:nvPicPr>
              <p:cNvPr id="15" name="Рукописные данные 14"/>
              <p:cNvPicPr/>
              <p:nvPr/>
            </p:nvPicPr>
            <p:blipFill>
              <a:blip r:embed="rId10" cstate="email"/>
              <a:stretch>
                <a:fillRect/>
              </a:stretch>
            </p:blipFill>
            <p:spPr>
              <a:xfrm>
                <a:off x="3832920" y="829440"/>
                <a:ext cx="657000" cy="1395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xmlns="" Requires="p14">
          <p:contentPart p14:bwMode="auto" r:id="rId11">
            <p14:nvContentPartPr>
              <p14:cNvPr id="16" name="Рукописные данные 15"/>
              <p14:cNvContentPartPr/>
              <p14:nvPr/>
            </p14:nvContentPartPr>
            <p14:xfrm>
              <a:off x="4018320" y="2384280"/>
              <a:ext cx="143280" cy="160920"/>
            </p14:xfrm>
          </p:contentPart>
        </mc:Choice>
        <mc:Fallback>
          <p:pic>
            <p:nvPicPr>
              <p:cNvPr id="16" name="Рукописные данные 15"/>
              <p:cNvPicPr/>
              <p:nvPr/>
            </p:nvPicPr>
            <p:blipFill>
              <a:blip r:embed="rId12" cstate="email"/>
              <a:stretch>
                <a:fillRect/>
              </a:stretch>
            </p:blipFill>
            <p:spPr>
              <a:xfrm>
                <a:off x="4002480" y="2320560"/>
                <a:ext cx="174960" cy="288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xmlns="" val="33855156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556792"/>
            <a:ext cx="871296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4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C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You can get help from teachers, but you are going to have to learn a lot by yourself, sitting alone in a room.</a:t>
            </a:r>
          </a:p>
        </p:txBody>
      </p:sp>
    </p:spTree>
    <p:extLst>
      <p:ext uri="{BB962C8B-B14F-4D97-AF65-F5344CB8AC3E}">
        <p14:creationId xmlns:p14="http://schemas.microsoft.com/office/powerpoint/2010/main" xmlns="" val="9532238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865" y="839004"/>
            <a:ext cx="906113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Is it easy to be a teacher?</a:t>
            </a:r>
            <a:endParaRPr lang="ru-RU" sz="6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206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305238">
            <a:off x="335391" y="3202889"/>
            <a:ext cx="7992888" cy="2246769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B050"/>
                </a:solidFill>
                <a:latin typeface="Lucida Handwriting" pitchFamily="66" charset="0"/>
              </a:rPr>
              <a:t>I've learned that people will forget what you said, people will forget what you did, but people will never forget how you made them feel.</a:t>
            </a:r>
          </a:p>
          <a:p>
            <a:r>
              <a:rPr lang="en-US" sz="2800" b="1" dirty="0">
                <a:solidFill>
                  <a:srgbClr val="00B050"/>
                </a:solidFill>
                <a:latin typeface="Lucida Handwriting" pitchFamily="66" charset="0"/>
              </a:rPr>
              <a:t> Maya Angelou</a:t>
            </a:r>
          </a:p>
        </p:txBody>
      </p:sp>
    </p:spTree>
    <p:extLst>
      <p:ext uri="{BB962C8B-B14F-4D97-AF65-F5344CB8AC3E}">
        <p14:creationId xmlns:p14="http://schemas.microsoft.com/office/powerpoint/2010/main" xmlns="" val="8489629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J:\galya\фото стелефона_3в_олимпиада7-11\уроки_дети_2013\19дек\Фото-0003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27651" y="376788"/>
            <a:ext cx="4608512" cy="6093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J:\galya\фото стелефона_3в_олимпиада7-11\уроки_дети_2013\19дек\Фото-0006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708919"/>
            <a:ext cx="5479371" cy="414561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755576" y="376788"/>
            <a:ext cx="815819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Teaching experience …</a:t>
            </a:r>
            <a:endParaRPr lang="ru-RU" sz="6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206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76696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J:\galya\фото стелефона_3в_олимпиада7-11\уроки_дети_2013\19дек\Фото-0007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71241">
            <a:off x="4425166" y="295800"/>
            <a:ext cx="4698405" cy="344301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J:\galya\фото стелефона_3в_олимпиада7-11\уроки_дети_2013\19дек\Фото-0001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109326">
            <a:off x="-225476" y="288576"/>
            <a:ext cx="4842421" cy="3573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J:\galya\фото стелефона_3в_олимпиада7-11\уроки_дети_2013\19дек\Фото-0005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284984"/>
            <a:ext cx="5013498" cy="37397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1246592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J:\galya\фото стелефона_3в_олимпиада7-11\уроки_дети_2013\урок18_12_13\Фото-0071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185119">
            <a:off x="364861" y="246578"/>
            <a:ext cx="2376264" cy="360077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J:\galya\фото стелефона_3в_олимпиада7-11\уроки_дети_2013\урок18_12_13\Фото-0064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50458">
            <a:off x="4814075" y="407687"/>
            <a:ext cx="4153255" cy="310666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J:\galya\фото стелефона_3в_олимпиада7-11\уроки_дети_2013\урок18_12_13\Фото-0061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0151" y="3573016"/>
            <a:ext cx="4338365" cy="316609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Прямоугольник 10"/>
          <p:cNvSpPr/>
          <p:nvPr/>
        </p:nvSpPr>
        <p:spPr>
          <a:xfrm>
            <a:off x="624030" y="0"/>
            <a:ext cx="815819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Teaching experience …</a:t>
            </a:r>
            <a:endParaRPr lang="ru-RU" sz="6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206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2" name="Рисунок 11" descr="J:\galya\фото стелефона_3в_олимпиада7-11\уроки_дети_2013\урок18_12_13\Фото-0065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429000"/>
            <a:ext cx="3998834" cy="3429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2797049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J:\galya\фото стелефона_3в_олимпиада7-11\уроки_дети_2013\19дек\Фото-0011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38387">
            <a:off x="-84055" y="3181281"/>
            <a:ext cx="4596096" cy="3816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 descr="C:\Documents and Settings\Администратор\Мои документы\iWisoft Free Video Converter\capture\image_6.bmp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463" y="188640"/>
            <a:ext cx="4427984" cy="332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J:\galya\фото стелефона_3в_олимпиада7-11\уроки_дети_2013\урок18_12_13\Фото-0051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212033">
            <a:off x="4596097" y="3320987"/>
            <a:ext cx="4536503" cy="3537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J:\galya\фото стелефона_3в_олимпиада7-11\уроки_дети_2013\урок18_12_13\Фото-0049.jpg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36060" y="188640"/>
            <a:ext cx="4300435" cy="35237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437048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J:\galya\фото стелефона_3в_олимпиада7-11\уроки_дети_2013\урок18_12_13\Фото-0030.jpg">
            <a:hlinkClick r:id="rId2" action="ppaction://hlinkfile"/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924944"/>
            <a:ext cx="5417800" cy="395819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J:\galya\фото стелефона_3в_олимпиада7-11\уроки_дети_2013\урок18_12_13\Фото-0037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116" y="-99392"/>
            <a:ext cx="4752528" cy="41044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J:\galya\фото стелефона_3в_олимпиада7-11\уроки_дети_2013\19дек\Фото-0012.jpg">
            <a:hlinkClick r:id="rId5" action="ppaction://hlinkfile"/>
          </p:cNvPr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65104"/>
            <a:ext cx="2857470" cy="2160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J:\galya\фото стелефона_3в_олимпиада7-11\уроки_дети_2013\19дек\Фото-0004.jpg"/>
          <p:cNvPicPr/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42344" y="-33114"/>
            <a:ext cx="4176464" cy="283852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0" y="400506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Hyper link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68309" y="648866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Hyper link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102017" y="4356186"/>
            <a:ext cx="179512" cy="312766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3421348" y="6093296"/>
            <a:ext cx="180020" cy="432049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5955165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3073" y="692696"/>
            <a:ext cx="7817076" cy="600164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Watch </a:t>
            </a:r>
            <a:r>
              <a:rPr lang="en-US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one of the episodes </a:t>
            </a:r>
            <a:r>
              <a:rPr lang="en-US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…</a:t>
            </a:r>
          </a:p>
          <a:p>
            <a:endParaRPr lang="en-US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en-US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What </a:t>
            </a:r>
            <a:r>
              <a:rPr lang="en-US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are your impressions</a:t>
            </a:r>
            <a:r>
              <a:rPr lang="en-US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?</a:t>
            </a:r>
          </a:p>
          <a:p>
            <a:r>
              <a:rPr lang="en-US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  <a:p>
            <a:r>
              <a:rPr lang="en-US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55257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Do </a:t>
            </a:r>
            <a:r>
              <a:rPr lang="en-US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55257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you think it is </a:t>
            </a:r>
            <a:r>
              <a:rPr lang="en-US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55257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easy  </a:t>
            </a:r>
            <a:r>
              <a:rPr lang="en-US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55257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to </a:t>
            </a:r>
            <a:r>
              <a:rPr lang="en-US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55257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deal</a:t>
            </a:r>
          </a:p>
          <a:p>
            <a:r>
              <a:rPr lang="en-US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55257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55257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with such bubbly pupils</a:t>
            </a:r>
            <a:r>
              <a:rPr lang="en-US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55257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?</a:t>
            </a:r>
          </a:p>
          <a:p>
            <a:endParaRPr lang="en-US" sz="48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en-US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What would you do?</a:t>
            </a:r>
          </a:p>
        </p:txBody>
      </p:sp>
    </p:spTree>
    <p:extLst>
      <p:ext uri="{BB962C8B-B14F-4D97-AF65-F5344CB8AC3E}">
        <p14:creationId xmlns:p14="http://schemas.microsoft.com/office/powerpoint/2010/main" xmlns="" val="13861142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Администратор\Мои документы\iWisoft Free Video Converter\capture\image_1.bmp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3" y="145212"/>
            <a:ext cx="3924267" cy="29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Documents and Settings\Администратор\Мои документы\iWisoft Free Video Converter\capture\image_2.bmp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9345" y="4390246"/>
            <a:ext cx="3048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Documents and Settings\Администратор\Мои документы\iWisoft Free Video Converter\capture\image_4.bmp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76940" y="4355976"/>
            <a:ext cx="3048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3212976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552579"/>
                </a:solidFill>
                <a:latin typeface="Lucida Handwriting" pitchFamily="66" charset="0"/>
              </a:rPr>
              <a:t>What’s your opinion about this teacher? Would you like your teacher to be like this one? Why?</a:t>
            </a:r>
            <a:endParaRPr lang="ru-RU" sz="2400" dirty="0">
              <a:solidFill>
                <a:srgbClr val="552579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15616" y="273896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Hyper link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1547664" y="643228"/>
            <a:ext cx="936104" cy="625532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056234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272" y="692696"/>
            <a:ext cx="7951536" cy="507831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Did </a:t>
            </a:r>
            <a:r>
              <a:rPr lang="en-US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you like being </a:t>
            </a:r>
            <a:endParaRPr lang="en-US" sz="54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7030A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a </a:t>
            </a:r>
            <a:r>
              <a:rPr lang="en-US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teacher? Why</a:t>
            </a:r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?</a:t>
            </a:r>
          </a:p>
          <a:p>
            <a:pPr algn="ctr"/>
            <a:endParaRPr lang="en-US" sz="54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What was easy? Difficult</a:t>
            </a:r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?</a:t>
            </a:r>
          </a:p>
          <a:p>
            <a:pPr algn="ctr"/>
            <a:endParaRPr lang="en-US" sz="54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What would you improve?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7030A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60995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2780928"/>
            <a:ext cx="7436331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It’s time to try working</a:t>
            </a:r>
          </a:p>
          <a:p>
            <a:r>
              <a:rPr lang="en-US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in a team.</a:t>
            </a:r>
          </a:p>
          <a:p>
            <a:endParaRPr lang="en-US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Explain some quotations.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206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332656"/>
            <a:ext cx="8784976" cy="2056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b="1" dirty="0">
                <a:solidFill>
                  <a:srgbClr val="80021D"/>
                </a:solidFill>
                <a:latin typeface="Lucida Handwriting" pitchFamily="66" charset="0"/>
                <a:ea typeface="Calibri"/>
                <a:cs typeface="Times New Roman"/>
              </a:rPr>
              <a:t>“I cannot teach anybody anything. I can only make them think.”</a:t>
            </a:r>
            <a:endParaRPr lang="ru-RU" sz="2800" b="1" dirty="0">
              <a:solidFill>
                <a:srgbClr val="80021D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dirty="0">
                <a:solidFill>
                  <a:srgbClr val="552579"/>
                </a:solidFill>
                <a:latin typeface="Lucida Handwriting" pitchFamily="66" charset="0"/>
                <a:ea typeface="Calibri"/>
                <a:cs typeface="Times New Roman"/>
              </a:rPr>
              <a:t>Socrates (469-399);</a:t>
            </a:r>
            <a:endParaRPr lang="ru-RU" sz="2800" dirty="0">
              <a:solidFill>
                <a:srgbClr val="552579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dirty="0">
                <a:solidFill>
                  <a:srgbClr val="552579"/>
                </a:solidFill>
                <a:latin typeface="Lucida Handwriting" pitchFamily="66" charset="0"/>
                <a:ea typeface="Calibri"/>
                <a:cs typeface="Times New Roman"/>
              </a:rPr>
              <a:t> Philosopher</a:t>
            </a:r>
            <a:endParaRPr lang="ru-RU" sz="2800" dirty="0">
              <a:solidFill>
                <a:srgbClr val="552579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75961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0529" y="332656"/>
            <a:ext cx="8280920" cy="1569660"/>
          </a:xfrm>
          <a:prstGeom prst="rect">
            <a:avLst/>
          </a:prstGeom>
          <a:ln>
            <a:solidFill>
              <a:srgbClr val="CC00FF"/>
            </a:solidFill>
          </a:ln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552579"/>
                </a:solidFill>
                <a:latin typeface="Lucida Handwriting" pitchFamily="66" charset="0"/>
                <a:ea typeface="Calibri"/>
                <a:cs typeface="Times New Roman"/>
              </a:rPr>
              <a:t>If you think your teacher is tough, wait until you get a boss</a:t>
            </a:r>
            <a:r>
              <a:rPr lang="en-US" sz="3200" dirty="0" smtClean="0">
                <a:solidFill>
                  <a:srgbClr val="552579"/>
                </a:solidFill>
                <a:latin typeface="Lucida Handwriting" pitchFamily="66" charset="0"/>
                <a:ea typeface="Calibri"/>
                <a:cs typeface="Times New Roman"/>
              </a:rPr>
              <a:t>.</a:t>
            </a:r>
          </a:p>
          <a:p>
            <a:r>
              <a:rPr lang="en-US" sz="3200" dirty="0" smtClean="0">
                <a:solidFill>
                  <a:srgbClr val="552579"/>
                </a:solidFill>
                <a:latin typeface="Lucida Handwriting" pitchFamily="66" charset="0"/>
                <a:cs typeface="Times New Roman"/>
              </a:rPr>
              <a:t>-Bill Gates</a:t>
            </a:r>
            <a:endParaRPr lang="ru-RU" sz="3200" dirty="0">
              <a:solidFill>
                <a:srgbClr val="552579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7051" y="2204864"/>
            <a:ext cx="8318585" cy="2062103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chemeClr val="tx2">
                    <a:lumMod val="75000"/>
                  </a:schemeClr>
                </a:solidFill>
                <a:latin typeface="Lucida Handwriting" pitchFamily="66" charset="0"/>
              </a:rPr>
              <a:t>In the first place God made idiots. This was for practice.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sz="3200" dirty="0">
                <a:solidFill>
                  <a:schemeClr val="tx2">
                    <a:lumMod val="75000"/>
                  </a:schemeClr>
                </a:solidFill>
                <a:latin typeface="Lucida Handwriting" pitchFamily="66" charset="0"/>
              </a:rPr>
              <a:t> Then he made school boards.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3200" dirty="0">
                <a:solidFill>
                  <a:schemeClr val="tx2">
                    <a:lumMod val="75000"/>
                  </a:schemeClr>
                </a:solidFill>
              </a:rPr>
              <a:t>- </a:t>
            </a:r>
            <a:r>
              <a:rPr lang="ru-RU" sz="3200" dirty="0" err="1">
                <a:solidFill>
                  <a:schemeClr val="tx2">
                    <a:lumMod val="75000"/>
                  </a:schemeClr>
                </a:solidFill>
              </a:rPr>
              <a:t>Mark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3200" dirty="0" err="1">
                <a:solidFill>
                  <a:schemeClr val="tx2">
                    <a:lumMod val="75000"/>
                  </a:schemeClr>
                </a:solidFill>
              </a:rPr>
              <a:t>Twain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6105" y="4651950"/>
            <a:ext cx="8285344" cy="2062103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Lucida Handwriting" pitchFamily="66" charset="0"/>
              </a:rPr>
              <a:t>The toughest thing about homework is getting mom and pop to agree on the same answer.</a:t>
            </a:r>
          </a:p>
          <a:p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Lucida Handwriting" pitchFamily="66" charset="0"/>
              </a:rPr>
              <a:t>- Joey Adams</a:t>
            </a:r>
          </a:p>
        </p:txBody>
      </p:sp>
    </p:spTree>
    <p:extLst>
      <p:ext uri="{BB962C8B-B14F-4D97-AF65-F5344CB8AC3E}">
        <p14:creationId xmlns:p14="http://schemas.microsoft.com/office/powerpoint/2010/main" xmlns="" val="23323037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8244" y="280266"/>
            <a:ext cx="8286204" cy="1569660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CC00FF"/>
                </a:solidFill>
                <a:latin typeface="Lucida Handwriting" pitchFamily="66" charset="0"/>
              </a:rPr>
              <a:t>A teacher is a person who used to think he liked children.</a:t>
            </a:r>
          </a:p>
          <a:p>
            <a:r>
              <a:rPr lang="en-US" sz="3200" dirty="0">
                <a:solidFill>
                  <a:srgbClr val="CC00FF"/>
                </a:solidFill>
                <a:latin typeface="Lucida Handwriting" pitchFamily="66" charset="0"/>
              </a:rPr>
              <a:t>- Joey Adams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18244" y="2492896"/>
            <a:ext cx="8286204" cy="1569660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en-US" sz="3200" dirty="0">
                <a:latin typeface="Lucida Handwriting" pitchFamily="66" charset="0"/>
              </a:rPr>
              <a:t>Be nice to nerds. Chances are you'll end up working for one</a:t>
            </a:r>
            <a:r>
              <a:rPr lang="en-US" sz="3200" dirty="0" smtClean="0">
                <a:latin typeface="Lucida Handwriting" pitchFamily="66" charset="0"/>
              </a:rPr>
              <a:t>.</a:t>
            </a:r>
          </a:p>
          <a:p>
            <a:r>
              <a:rPr lang="en-US" sz="3200" dirty="0" smtClean="0">
                <a:latin typeface="Lucida Handwriting" pitchFamily="66" charset="0"/>
              </a:rPr>
              <a:t>- Bill Gates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71514" y="4797152"/>
            <a:ext cx="8179664" cy="1569660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00B0F0"/>
                </a:solidFill>
                <a:latin typeface="Lucida Handwriting" pitchFamily="66" charset="0"/>
              </a:rPr>
              <a:t>When a teacher calls a boy by his entire name, it means trouble.</a:t>
            </a:r>
          </a:p>
          <a:p>
            <a:r>
              <a:rPr lang="en-US" sz="3200" dirty="0">
                <a:solidFill>
                  <a:srgbClr val="00B0F0"/>
                </a:solidFill>
                <a:latin typeface="Lucida Handwriting" pitchFamily="66" charset="0"/>
              </a:rPr>
              <a:t>- Mark Twain</a:t>
            </a:r>
          </a:p>
        </p:txBody>
      </p:sp>
    </p:spTree>
    <p:extLst>
      <p:ext uri="{BB962C8B-B14F-4D97-AF65-F5344CB8AC3E}">
        <p14:creationId xmlns:p14="http://schemas.microsoft.com/office/powerpoint/2010/main" xmlns="" val="26900001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712968" cy="2062103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CC00FF"/>
                </a:solidFill>
                <a:latin typeface="Lucida Handwriting" pitchFamily="66" charset="0"/>
              </a:rPr>
              <a:t>Schoolteachers are not fully appreciated by parents until it rains all day Saturday.</a:t>
            </a:r>
          </a:p>
          <a:p>
            <a:r>
              <a:rPr lang="en-US" sz="3200" dirty="0">
                <a:solidFill>
                  <a:srgbClr val="CC00FF"/>
                </a:solidFill>
                <a:latin typeface="Lucida Handwriting" pitchFamily="66" charset="0"/>
              </a:rPr>
              <a:t>- E. C. McKenzie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60638" y="2564904"/>
            <a:ext cx="8712968" cy="1569660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7030A0"/>
                </a:solidFill>
                <a:latin typeface="Lucida Handwriting" pitchFamily="66" charset="0"/>
              </a:rPr>
              <a:t>Being ignorant is not so much a shame, as being unwilling to learn.</a:t>
            </a:r>
          </a:p>
          <a:p>
            <a:r>
              <a:rPr lang="en-US" sz="3200" dirty="0">
                <a:solidFill>
                  <a:srgbClr val="7030A0"/>
                </a:solidFill>
                <a:latin typeface="Lucida Handwriting" pitchFamily="66" charset="0"/>
              </a:rPr>
              <a:t> Benjamin Franklin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4509120"/>
            <a:ext cx="8568952" cy="2062103"/>
          </a:xfrm>
          <a:prstGeom prst="rect">
            <a:avLst/>
          </a:prstGeom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chemeClr val="accent3">
                    <a:lumMod val="50000"/>
                  </a:schemeClr>
                </a:solidFill>
                <a:latin typeface="Lucida Handwriting" pitchFamily="66" charset="0"/>
              </a:rPr>
              <a:t>I like to listen. I have learned a great deal from listening carefully. Most people never listen.</a:t>
            </a: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en-US" sz="3200" dirty="0">
                <a:solidFill>
                  <a:schemeClr val="accent3">
                    <a:lumMod val="50000"/>
                  </a:schemeClr>
                </a:solidFill>
                <a:latin typeface="Lucida Handwriting" pitchFamily="66" charset="0"/>
              </a:rPr>
              <a:t> Ernest Hemingway</a:t>
            </a: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72835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4249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7030A0"/>
                </a:solidFill>
                <a:latin typeface="Lucida Handwriting" pitchFamily="66" charset="0"/>
              </a:rPr>
              <a:t>Tell me and I forget. Teach me and I remember. Involve me and I learn</a:t>
            </a:r>
            <a:r>
              <a:rPr lang="en-US" sz="2800" b="1" dirty="0" smtClean="0">
                <a:solidFill>
                  <a:srgbClr val="7030A0"/>
                </a:solidFill>
                <a:latin typeface="Lucida Handwriting" pitchFamily="66" charset="0"/>
              </a:rPr>
              <a:t>.</a:t>
            </a:r>
          </a:p>
          <a:p>
            <a:endParaRPr lang="ru-RU" sz="2800" b="1" dirty="0">
              <a:solidFill>
                <a:srgbClr val="7030A0"/>
              </a:solidFill>
            </a:endParaRPr>
          </a:p>
          <a:p>
            <a:r>
              <a:rPr lang="en-US" sz="2800" b="1" dirty="0">
                <a:solidFill>
                  <a:srgbClr val="7030A0"/>
                </a:solidFill>
                <a:latin typeface="Lucida Handwriting" pitchFamily="66" charset="0"/>
              </a:rPr>
              <a:t> Benjamin Franklin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3" name="Прямоугольник 2">
            <a:hlinkClick r:id="rId2" action="ppaction://hlinkfile"/>
          </p:cNvPr>
          <p:cNvSpPr/>
          <p:nvPr/>
        </p:nvSpPr>
        <p:spPr>
          <a:xfrm>
            <a:off x="467545" y="2780928"/>
            <a:ext cx="8208912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4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Watch an episode from the film </a:t>
            </a:r>
          </a:p>
          <a:p>
            <a:pPr algn="ctr"/>
            <a:r>
              <a:rPr lang="en-US" sz="4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‘The School of Rock’</a:t>
            </a:r>
          </a:p>
          <a:p>
            <a:endParaRPr lang="en-US" sz="4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en-US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Which quotations could be suitable for it? Why?</a:t>
            </a:r>
            <a:endParaRPr lang="ru-RU" sz="4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206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52756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99292047"/>
              </p:ext>
            </p:extLst>
          </p:nvPr>
        </p:nvGraphicFramePr>
        <p:xfrm>
          <a:off x="234322" y="980728"/>
          <a:ext cx="8658157" cy="5591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49446"/>
                <a:gridCol w="6408711"/>
              </a:tblGrid>
              <a:tr h="523695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2000" dirty="0" smtClean="0">
                          <a:effectLst/>
                        </a:rPr>
                        <a:t>Stick  to </a:t>
                      </a:r>
                      <a:r>
                        <a:rPr lang="en-US" sz="2000" dirty="0" err="1" smtClean="0">
                          <a:effectLst/>
                        </a:rPr>
                        <a:t>smth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lphaUcPeriod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</a:rPr>
                        <a:t>To tell someone angrily  that you are annoyed with them or disapprove them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56425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dirty="0" smtClean="0">
                          <a:effectLst/>
                        </a:rPr>
                        <a:t>2</a:t>
                      </a:r>
                      <a:r>
                        <a:rPr lang="en-US" sz="2000" dirty="0" smtClean="0">
                          <a:effectLst/>
                        </a:rPr>
                        <a:t>.</a:t>
                      </a:r>
                      <a:r>
                        <a:rPr lang="en-US" sz="2000" baseline="0" dirty="0" smtClean="0">
                          <a:effectLst/>
                        </a:rPr>
                        <a:t>  </a:t>
                      </a:r>
                      <a:r>
                        <a:rPr lang="en-US" sz="2000" dirty="0" smtClean="0">
                          <a:effectLst/>
                        </a:rPr>
                        <a:t>Get </a:t>
                      </a:r>
                      <a:r>
                        <a:rPr lang="en-US" sz="2000" dirty="0">
                          <a:effectLst/>
                        </a:rPr>
                        <a:t>mad about </a:t>
                      </a:r>
                      <a:r>
                        <a:rPr lang="en-US" sz="2000" dirty="0" err="1">
                          <a:effectLst/>
                        </a:rPr>
                        <a:t>sb</a:t>
                      </a:r>
                      <a:r>
                        <a:rPr lang="en-US" sz="2000" dirty="0">
                          <a:effectLst/>
                        </a:rPr>
                        <a:t> or </a:t>
                      </a:r>
                      <a:r>
                        <a:rPr lang="en-US" sz="2000" dirty="0" err="1">
                          <a:effectLst/>
                        </a:rPr>
                        <a:t>smth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</a:rPr>
                        <a:t>B.   To </a:t>
                      </a:r>
                      <a:r>
                        <a:rPr lang="en-US" sz="2000" dirty="0">
                          <a:effectLst/>
                        </a:rPr>
                        <a:t>leave your present job, class or activity and start doing another one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3695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</a:rPr>
                        <a:t>3.  Tell </a:t>
                      </a:r>
                      <a:r>
                        <a:rPr lang="en-US" sz="2000" dirty="0">
                          <a:effectLst/>
                        </a:rPr>
                        <a:t>off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</a:rPr>
                        <a:t>C.   To </a:t>
                      </a:r>
                      <a:r>
                        <a:rPr lang="en-US" sz="2000" dirty="0">
                          <a:effectLst/>
                        </a:rPr>
                        <a:t>do or keep doing something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3695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</a:rPr>
                        <a:t>4.  Piss </a:t>
                      </a:r>
                      <a:r>
                        <a:rPr lang="en-US" sz="2000" dirty="0">
                          <a:effectLst/>
                        </a:rPr>
                        <a:t>off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</a:rPr>
                        <a:t>D.   To </a:t>
                      </a:r>
                      <a:r>
                        <a:rPr lang="en-US" sz="2000" dirty="0">
                          <a:effectLst/>
                        </a:rPr>
                        <a:t>move from someone’s way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3695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</a:rPr>
                        <a:t>5.  Move </a:t>
                      </a:r>
                      <a:r>
                        <a:rPr lang="en-US" sz="2000" dirty="0">
                          <a:effectLst/>
                        </a:rPr>
                        <a:t>on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</a:rPr>
                        <a:t>E.   To </a:t>
                      </a:r>
                      <a:r>
                        <a:rPr lang="en-US" sz="2000" dirty="0">
                          <a:effectLst/>
                        </a:rPr>
                        <a:t>become something different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3695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</a:rPr>
                        <a:t>6.  Tick </a:t>
                      </a:r>
                      <a:r>
                        <a:rPr lang="en-US" sz="2000" dirty="0">
                          <a:effectLst/>
                        </a:rPr>
                        <a:t>off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</a:rPr>
                        <a:t>F.   To </a:t>
                      </a:r>
                      <a:r>
                        <a:rPr lang="en-US" sz="2000" dirty="0">
                          <a:effectLst/>
                        </a:rPr>
                        <a:t>speak angrily about something you have done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3695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</a:rPr>
                        <a:t>7.  Push </a:t>
                      </a:r>
                      <a:r>
                        <a:rPr lang="en-US" sz="2000" dirty="0">
                          <a:effectLst/>
                        </a:rPr>
                        <a:t>around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</a:rPr>
                        <a:t>G.   Stop </a:t>
                      </a:r>
                      <a:r>
                        <a:rPr lang="en-US" sz="2000" dirty="0">
                          <a:effectLst/>
                        </a:rPr>
                        <a:t>doing something completely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3695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</a:rPr>
                        <a:t>8.  Step </a:t>
                      </a:r>
                      <a:r>
                        <a:rPr lang="en-US" sz="2000" dirty="0">
                          <a:effectLst/>
                        </a:rPr>
                        <a:t>off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</a:rPr>
                        <a:t>H.   To </a:t>
                      </a:r>
                      <a:r>
                        <a:rPr lang="en-US" sz="2000" dirty="0">
                          <a:effectLst/>
                        </a:rPr>
                        <a:t>like someone or something very much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3695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</a:rPr>
                        <a:t>10. Turn </a:t>
                      </a:r>
                      <a:r>
                        <a:rPr lang="en-US" sz="2000" dirty="0">
                          <a:effectLst/>
                        </a:rPr>
                        <a:t>into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</a:rPr>
                        <a:t>I.   To </a:t>
                      </a:r>
                      <a:r>
                        <a:rPr lang="en-US" sz="2000" dirty="0">
                          <a:effectLst/>
                        </a:rPr>
                        <a:t>tell what to do in impolite way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3695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</a:rPr>
                        <a:t>11. Give </a:t>
                      </a:r>
                      <a:r>
                        <a:rPr lang="en-US" sz="2000" dirty="0">
                          <a:effectLst/>
                        </a:rPr>
                        <a:t>up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</a:rPr>
                        <a:t>J.   To </a:t>
                      </a:r>
                      <a:r>
                        <a:rPr lang="en-US" sz="2000" dirty="0">
                          <a:effectLst/>
                        </a:rPr>
                        <a:t>annoy someone very much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Rectangle 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51520" y="227638"/>
            <a:ext cx="889248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552579"/>
                </a:solidFill>
                <a:effectLst/>
                <a:latin typeface="Lucida Handwriting" pitchFamily="66" charset="0"/>
                <a:ea typeface="Calibri" pitchFamily="34" charset="0"/>
                <a:cs typeface="Times New Roman" pitchFamily="18" charset="0"/>
              </a:rPr>
              <a:t>Match the phrasal verbs to their definitions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rgbClr val="552579"/>
              </a:solidFill>
              <a:effectLst/>
              <a:latin typeface="Lucida Handwriting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13924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89900029"/>
              </p:ext>
            </p:extLst>
          </p:nvPr>
        </p:nvGraphicFramePr>
        <p:xfrm>
          <a:off x="234322" y="980728"/>
          <a:ext cx="8658157" cy="5591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49446"/>
                <a:gridCol w="6408711"/>
              </a:tblGrid>
              <a:tr h="523695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2000" dirty="0" smtClean="0">
                          <a:effectLst/>
                        </a:rPr>
                        <a:t>Stick  to </a:t>
                      </a:r>
                      <a:r>
                        <a:rPr lang="en-US" sz="2000" dirty="0" err="1" smtClean="0">
                          <a:effectLst/>
                        </a:rPr>
                        <a:t>smth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lphaUcPeriod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</a:rPr>
                        <a:t>To tell someone angrily  that you are annoyed with them or disapprove them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56425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dirty="0" smtClean="0">
                          <a:effectLst/>
                        </a:rPr>
                        <a:t>2</a:t>
                      </a:r>
                      <a:r>
                        <a:rPr lang="en-US" sz="2000" dirty="0" smtClean="0">
                          <a:effectLst/>
                        </a:rPr>
                        <a:t>.</a:t>
                      </a:r>
                      <a:r>
                        <a:rPr lang="en-US" sz="2000" baseline="0" dirty="0" smtClean="0">
                          <a:effectLst/>
                        </a:rPr>
                        <a:t>  </a:t>
                      </a:r>
                      <a:r>
                        <a:rPr lang="en-US" sz="2000" dirty="0" smtClean="0">
                          <a:effectLst/>
                        </a:rPr>
                        <a:t>Get </a:t>
                      </a:r>
                      <a:r>
                        <a:rPr lang="en-US" sz="2000" dirty="0">
                          <a:effectLst/>
                        </a:rPr>
                        <a:t>mad about </a:t>
                      </a:r>
                      <a:r>
                        <a:rPr lang="en-US" sz="2000" dirty="0" err="1">
                          <a:effectLst/>
                        </a:rPr>
                        <a:t>sb</a:t>
                      </a:r>
                      <a:r>
                        <a:rPr lang="en-US" sz="2000" dirty="0">
                          <a:effectLst/>
                        </a:rPr>
                        <a:t> or </a:t>
                      </a:r>
                      <a:r>
                        <a:rPr lang="en-US" sz="2000" dirty="0" err="1">
                          <a:effectLst/>
                        </a:rPr>
                        <a:t>smth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</a:rPr>
                        <a:t>B.   To </a:t>
                      </a:r>
                      <a:r>
                        <a:rPr lang="en-US" sz="2000" dirty="0">
                          <a:effectLst/>
                        </a:rPr>
                        <a:t>leave your present job, class or activity and start doing another one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3695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</a:rPr>
                        <a:t>3.  Tell </a:t>
                      </a:r>
                      <a:r>
                        <a:rPr lang="en-US" sz="2000" dirty="0">
                          <a:effectLst/>
                        </a:rPr>
                        <a:t>off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</a:rPr>
                        <a:t>C.   To </a:t>
                      </a:r>
                      <a:r>
                        <a:rPr lang="en-US" sz="2000" dirty="0">
                          <a:effectLst/>
                        </a:rPr>
                        <a:t>do or keep doing something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3695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</a:rPr>
                        <a:t>4.  Piss </a:t>
                      </a:r>
                      <a:r>
                        <a:rPr lang="en-US" sz="2000" dirty="0">
                          <a:effectLst/>
                        </a:rPr>
                        <a:t>off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</a:rPr>
                        <a:t>D.   To </a:t>
                      </a:r>
                      <a:r>
                        <a:rPr lang="en-US" sz="2000" dirty="0">
                          <a:effectLst/>
                        </a:rPr>
                        <a:t>move from someone’s way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3695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</a:rPr>
                        <a:t>5.  Move </a:t>
                      </a:r>
                      <a:r>
                        <a:rPr lang="en-US" sz="2000" dirty="0">
                          <a:effectLst/>
                        </a:rPr>
                        <a:t>on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</a:rPr>
                        <a:t>E.   To </a:t>
                      </a:r>
                      <a:r>
                        <a:rPr lang="en-US" sz="2000" dirty="0">
                          <a:effectLst/>
                        </a:rPr>
                        <a:t>become something different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3695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</a:rPr>
                        <a:t>6.  Tick </a:t>
                      </a:r>
                      <a:r>
                        <a:rPr lang="en-US" sz="2000" dirty="0">
                          <a:effectLst/>
                        </a:rPr>
                        <a:t>off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</a:rPr>
                        <a:t>F.   To </a:t>
                      </a:r>
                      <a:r>
                        <a:rPr lang="en-US" sz="2000" dirty="0">
                          <a:effectLst/>
                        </a:rPr>
                        <a:t>speak angrily about something you have done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3695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</a:rPr>
                        <a:t>7.  Push </a:t>
                      </a:r>
                      <a:r>
                        <a:rPr lang="en-US" sz="2000" dirty="0">
                          <a:effectLst/>
                        </a:rPr>
                        <a:t>around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</a:rPr>
                        <a:t>G.   Stop </a:t>
                      </a:r>
                      <a:r>
                        <a:rPr lang="en-US" sz="2000" dirty="0">
                          <a:effectLst/>
                        </a:rPr>
                        <a:t>doing something completely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3695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</a:rPr>
                        <a:t>8.  Step </a:t>
                      </a:r>
                      <a:r>
                        <a:rPr lang="en-US" sz="2000" dirty="0">
                          <a:effectLst/>
                        </a:rPr>
                        <a:t>off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</a:rPr>
                        <a:t>H.   To </a:t>
                      </a:r>
                      <a:r>
                        <a:rPr lang="en-US" sz="2000" dirty="0">
                          <a:effectLst/>
                        </a:rPr>
                        <a:t>like someone or something very much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3695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</a:rPr>
                        <a:t>10. Turn </a:t>
                      </a:r>
                      <a:r>
                        <a:rPr lang="en-US" sz="2000" dirty="0">
                          <a:effectLst/>
                        </a:rPr>
                        <a:t>into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</a:rPr>
                        <a:t>I.   To </a:t>
                      </a:r>
                      <a:r>
                        <a:rPr lang="en-US" sz="2000" dirty="0">
                          <a:effectLst/>
                        </a:rPr>
                        <a:t>tell what to do in impolite way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3695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</a:rPr>
                        <a:t>11. Give </a:t>
                      </a:r>
                      <a:r>
                        <a:rPr lang="en-US" sz="2000" dirty="0">
                          <a:effectLst/>
                        </a:rPr>
                        <a:t>up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</a:rPr>
                        <a:t>J.   To </a:t>
                      </a:r>
                      <a:r>
                        <a:rPr lang="en-US" sz="2000" dirty="0">
                          <a:effectLst/>
                        </a:rPr>
                        <a:t>annoy someone very much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Rectangle 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10445" y="227638"/>
            <a:ext cx="889248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552579"/>
                </a:solidFill>
                <a:effectLst/>
                <a:latin typeface="Lucida Handwriting" pitchFamily="66" charset="0"/>
                <a:ea typeface="Calibri" pitchFamily="34" charset="0"/>
                <a:cs typeface="Times New Roman" pitchFamily="18" charset="0"/>
              </a:rPr>
              <a:t>Match the phrasal verbs to their definitions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rgbClr val="552579"/>
              </a:solidFill>
              <a:effectLst/>
              <a:latin typeface="Lucida Handwriting" pitchFamily="66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123728" y="1282606"/>
            <a:ext cx="720080" cy="1354306"/>
          </a:xfrm>
          <a:prstGeom prst="line">
            <a:avLst/>
          </a:prstGeom>
          <a:ln w="317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123728" y="2060848"/>
            <a:ext cx="720080" cy="3240360"/>
          </a:xfrm>
          <a:prstGeom prst="line">
            <a:avLst/>
          </a:prstGeom>
          <a:ln w="317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547664" y="2636912"/>
            <a:ext cx="1296144" cy="1598022"/>
          </a:xfrm>
          <a:prstGeom prst="line">
            <a:avLst/>
          </a:prstGeom>
          <a:ln w="317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547664" y="3226822"/>
            <a:ext cx="1296144" cy="3154506"/>
          </a:xfrm>
          <a:prstGeom prst="line">
            <a:avLst/>
          </a:prstGeom>
          <a:ln w="317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1835696" y="1959759"/>
            <a:ext cx="1008112" cy="1716152"/>
          </a:xfrm>
          <a:prstGeom prst="line">
            <a:avLst/>
          </a:prstGeom>
          <a:ln w="317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547664" y="1282606"/>
            <a:ext cx="1296144" cy="2952328"/>
          </a:xfrm>
          <a:prstGeom prst="line">
            <a:avLst/>
          </a:prstGeom>
          <a:ln w="317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655676" y="4889929"/>
            <a:ext cx="1188132" cy="915335"/>
          </a:xfrm>
          <a:prstGeom prst="line">
            <a:avLst/>
          </a:prstGeom>
          <a:ln w="317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1800470" y="3140968"/>
            <a:ext cx="1043338" cy="2160240"/>
          </a:xfrm>
          <a:prstGeom prst="line">
            <a:avLst/>
          </a:prstGeom>
          <a:ln w="317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2015716" y="3789040"/>
            <a:ext cx="1044116" cy="2026238"/>
          </a:xfrm>
          <a:prstGeom prst="line">
            <a:avLst/>
          </a:prstGeom>
          <a:ln w="317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1993314" y="4804075"/>
            <a:ext cx="1354550" cy="1577253"/>
          </a:xfrm>
          <a:prstGeom prst="line">
            <a:avLst/>
          </a:prstGeom>
          <a:ln w="317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484342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908720"/>
            <a:ext cx="8136904" cy="45341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3200" dirty="0">
                <a:solidFill>
                  <a:srgbClr val="0070C0"/>
                </a:solidFill>
                <a:latin typeface="Lucida Handwriting" pitchFamily="66" charset="0"/>
              </a:rPr>
              <a:t>There is no end to education. It is not that you read a book, pass an examination, and finish with education. The whole of life, from the moment you are born to the moment you die, is a process of learning.</a:t>
            </a:r>
            <a:endParaRPr lang="ru-RU" sz="3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09762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3821" y="1052736"/>
            <a:ext cx="407041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Homework</a:t>
            </a:r>
            <a:endParaRPr lang="ru-RU" sz="6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7030A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96597" y="3284984"/>
            <a:ext cx="7833684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55257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‘11 Bill Gates Rules’ – </a:t>
            </a:r>
          </a:p>
          <a:p>
            <a:pPr algn="ctr"/>
            <a:r>
              <a:rPr lang="en-US" sz="6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55257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Read and translate</a:t>
            </a:r>
            <a:endParaRPr lang="ru-RU" sz="6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552579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06607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16632"/>
            <a:ext cx="864096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36 students were asked some questions</a:t>
            </a:r>
            <a:endParaRPr lang="ru-RU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206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14961735"/>
              </p:ext>
            </p:extLst>
          </p:nvPr>
        </p:nvGraphicFramePr>
        <p:xfrm>
          <a:off x="395536" y="824518"/>
          <a:ext cx="3672408" cy="5860687"/>
        </p:xfrm>
        <a:graphic>
          <a:graphicData uri="http://schemas.openxmlformats.org/presentationml/2006/ole">
            <p:oleObj spid="_x0000_s1151" name="Лист" r:id="rId3" imgW="3229051" imgH="5152949" progId="Excel.Sheet.12">
              <p:embed/>
            </p:oleObj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92164483"/>
              </p:ext>
            </p:extLst>
          </p:nvPr>
        </p:nvGraphicFramePr>
        <p:xfrm>
          <a:off x="5004048" y="793616"/>
          <a:ext cx="3888432" cy="5909106"/>
        </p:xfrm>
        <a:graphic>
          <a:graphicData uri="http://schemas.openxmlformats.org/presentationml/2006/ole">
            <p:oleObj spid="_x0000_s1152" name="Лист" r:id="rId4" imgW="3390900" imgH="5152949" progId="Excel.Shee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2840610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66292" y="1484784"/>
            <a:ext cx="5631606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55257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Thank you </a:t>
            </a:r>
          </a:p>
          <a:p>
            <a:pPr algn="ctr"/>
            <a:r>
              <a:rPr lang="en-US" sz="6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55257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for cooperation</a:t>
            </a:r>
            <a:endParaRPr lang="ru-RU" sz="6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552579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3824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85728"/>
            <a:ext cx="7772400" cy="941385"/>
          </a:xfrm>
        </p:spPr>
        <p:txBody>
          <a:bodyPr/>
          <a:lstStyle/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Lucida Handwriting" pitchFamily="66" charset="0"/>
              </a:rPr>
              <a:t>Writing a survey report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500174"/>
            <a:ext cx="8072494" cy="502517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7030A0"/>
                </a:solidFill>
                <a:latin typeface="Lucida Handwriting" pitchFamily="66" charset="0"/>
              </a:rPr>
              <a:t>Paragraph Plan</a:t>
            </a:r>
          </a:p>
          <a:p>
            <a:endParaRPr lang="ru-RU" sz="2400" dirty="0" smtClean="0">
              <a:solidFill>
                <a:srgbClr val="7030A0"/>
              </a:solidFill>
            </a:endParaRPr>
          </a:p>
          <a:p>
            <a:pPr lvl="0" algn="l">
              <a:spcAft>
                <a:spcPts val="1800"/>
              </a:spcAft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7030A0"/>
                </a:solidFill>
                <a:latin typeface="Lucida Handwriting" pitchFamily="66" charset="0"/>
              </a:rPr>
              <a:t>Paragraph 1</a:t>
            </a:r>
            <a:r>
              <a:rPr lang="en-US" sz="2400" dirty="0" smtClean="0">
                <a:solidFill>
                  <a:srgbClr val="7030A0"/>
                </a:solidFill>
                <a:latin typeface="Lucida Handwriting" pitchFamily="66" charset="0"/>
              </a:rPr>
              <a:t>:             state purpose and content of your report,</a:t>
            </a:r>
          </a:p>
          <a:p>
            <a:pPr lvl="0" algn="l">
              <a:spcAft>
                <a:spcPts val="1800"/>
              </a:spcAft>
              <a:buFont typeface="Arial" pitchFamily="34" charset="0"/>
              <a:buChar char="•"/>
            </a:pPr>
            <a:endParaRPr lang="ru-RU" sz="2400" dirty="0" smtClean="0">
              <a:solidFill>
                <a:srgbClr val="7030A0"/>
              </a:solidFill>
            </a:endParaRPr>
          </a:p>
          <a:p>
            <a:pPr lvl="0" algn="l">
              <a:spcAft>
                <a:spcPts val="1800"/>
              </a:spcAft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7030A0"/>
                </a:solidFill>
                <a:latin typeface="Lucida Handwriting" pitchFamily="66" charset="0"/>
              </a:rPr>
              <a:t>Paragraph 2, 3, 4</a:t>
            </a:r>
            <a:r>
              <a:rPr lang="en-US" sz="2400" dirty="0" smtClean="0">
                <a:solidFill>
                  <a:srgbClr val="7030A0"/>
                </a:solidFill>
                <a:latin typeface="Lucida Handwriting" pitchFamily="66" charset="0"/>
              </a:rPr>
              <a:t>:    summarize your information</a:t>
            </a:r>
          </a:p>
          <a:p>
            <a:pPr lvl="0" algn="l">
              <a:spcAft>
                <a:spcPts val="1800"/>
              </a:spcAft>
              <a:buFont typeface="Arial" pitchFamily="34" charset="0"/>
              <a:buChar char="•"/>
            </a:pPr>
            <a:endParaRPr lang="ru-RU" sz="2400" dirty="0" smtClean="0">
              <a:solidFill>
                <a:srgbClr val="7030A0"/>
              </a:solidFill>
            </a:endParaRPr>
          </a:p>
          <a:p>
            <a:pPr lvl="0" algn="l">
              <a:spcAft>
                <a:spcPts val="1800"/>
              </a:spcAft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7030A0"/>
                </a:solidFill>
                <a:latin typeface="Lucida Handwriting" pitchFamily="66" charset="0"/>
              </a:rPr>
              <a:t>Final Paragraph</a:t>
            </a:r>
            <a:r>
              <a:rPr lang="en-US" sz="2400" dirty="0" smtClean="0">
                <a:solidFill>
                  <a:srgbClr val="7030A0"/>
                </a:solidFill>
                <a:latin typeface="Lucida Handwriting" pitchFamily="66" charset="0"/>
              </a:rPr>
              <a:t>:     end with a general conclusion or make recommendations and suggestions.</a:t>
            </a:r>
            <a:endParaRPr lang="ru-RU" sz="2400" dirty="0" smtClean="0">
              <a:solidFill>
                <a:srgbClr val="7030A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62651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42853"/>
            <a:ext cx="7772400" cy="765867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  <a:latin typeface="Lucida Handwriting" pitchFamily="66" charset="0"/>
              </a:rPr>
              <a:t>Writing a survey report</a:t>
            </a:r>
            <a:endParaRPr lang="ru-RU" sz="36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908720"/>
            <a:ext cx="8286808" cy="5760640"/>
          </a:xfrm>
        </p:spPr>
        <p:txBody>
          <a:bodyPr>
            <a:normAutofit fontScale="62500" lnSpcReduction="20000"/>
          </a:bodyPr>
          <a:lstStyle/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en-US" sz="4500" b="1" dirty="0">
                <a:solidFill>
                  <a:srgbClr val="80021D"/>
                </a:solidFill>
                <a:latin typeface="Lucida Handwriting" pitchFamily="66" charset="0"/>
                <a:ea typeface="Calibri"/>
                <a:cs typeface="Times New Roman"/>
              </a:rPr>
              <a:t>Useful </a:t>
            </a:r>
            <a:r>
              <a:rPr lang="en-US" sz="4500" b="1" dirty="0" smtClean="0">
                <a:solidFill>
                  <a:srgbClr val="80021D"/>
                </a:solidFill>
                <a:latin typeface="Lucida Handwriting" pitchFamily="66" charset="0"/>
                <a:ea typeface="Calibri"/>
                <a:cs typeface="Times New Roman"/>
              </a:rPr>
              <a:t>language</a:t>
            </a:r>
          </a:p>
          <a:p>
            <a:pPr algn="l">
              <a:lnSpc>
                <a:spcPct val="115000"/>
              </a:lnSpc>
              <a:spcAft>
                <a:spcPts val="0"/>
              </a:spcAft>
            </a:pPr>
            <a:endParaRPr lang="ru-RU" dirty="0">
              <a:ea typeface="Calibri"/>
              <a:cs typeface="Times New Roman"/>
            </a:endParaRPr>
          </a:p>
          <a:p>
            <a:pPr marL="342900" lvl="0" indent="-342900" algn="l">
              <a:lnSpc>
                <a:spcPct val="115000"/>
              </a:lnSpc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en-US" b="1" dirty="0">
                <a:solidFill>
                  <a:srgbClr val="7030A0"/>
                </a:solidFill>
                <a:latin typeface="Lucida Handwriting" pitchFamily="66" charset="0"/>
                <a:ea typeface="Calibri"/>
                <a:cs typeface="Times New Roman"/>
              </a:rPr>
              <a:t>To introduce</a:t>
            </a:r>
            <a:r>
              <a:rPr lang="en-US" dirty="0">
                <a:solidFill>
                  <a:srgbClr val="7030A0"/>
                </a:solidFill>
                <a:latin typeface="Lucida Handwriting" pitchFamily="66" charset="0"/>
                <a:ea typeface="Calibri"/>
                <a:cs typeface="Times New Roman"/>
              </a:rPr>
              <a:t>:   The aim/purpose of the report is…, The reason for this report, This report was written, …</a:t>
            </a:r>
            <a:endParaRPr lang="ru-RU" dirty="0">
              <a:solidFill>
                <a:srgbClr val="7030A0"/>
              </a:solidFill>
              <a:ea typeface="Calibri"/>
              <a:cs typeface="Times New Roman"/>
            </a:endParaRPr>
          </a:p>
          <a:p>
            <a:pPr marL="342900" lvl="0" indent="-342900" algn="l">
              <a:lnSpc>
                <a:spcPct val="115000"/>
              </a:lnSpc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en-US" b="1" dirty="0">
                <a:solidFill>
                  <a:srgbClr val="80021D"/>
                </a:solidFill>
                <a:latin typeface="Lucida Handwriting" pitchFamily="66" charset="0"/>
                <a:ea typeface="Calibri"/>
                <a:cs typeface="Times New Roman"/>
              </a:rPr>
              <a:t>To describe the content</a:t>
            </a:r>
            <a:r>
              <a:rPr lang="en-US" dirty="0">
                <a:solidFill>
                  <a:srgbClr val="80021D"/>
                </a:solidFill>
                <a:latin typeface="Lucida Handwriting" pitchFamily="66" charset="0"/>
                <a:ea typeface="Calibri"/>
                <a:cs typeface="Times New Roman"/>
              </a:rPr>
              <a:t>:   20 students were asked … </a:t>
            </a:r>
            <a:endParaRPr lang="ru-RU" dirty="0">
              <a:solidFill>
                <a:srgbClr val="80021D"/>
              </a:solidFill>
              <a:ea typeface="Calibri"/>
              <a:cs typeface="Times New Roman"/>
            </a:endParaRPr>
          </a:p>
          <a:p>
            <a:pPr marL="342900" lvl="0" indent="-342900" algn="l">
              <a:lnSpc>
                <a:spcPct val="115000"/>
              </a:lnSpc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en-US" b="1" dirty="0">
                <a:solidFill>
                  <a:srgbClr val="7030A0"/>
                </a:solidFill>
                <a:latin typeface="Lucida Handwriting" pitchFamily="66" charset="0"/>
                <a:ea typeface="Calibri"/>
                <a:cs typeface="Times New Roman"/>
              </a:rPr>
              <a:t>To refer to a fact</a:t>
            </a:r>
            <a:r>
              <a:rPr lang="en-US" dirty="0">
                <a:solidFill>
                  <a:srgbClr val="7030A0"/>
                </a:solidFill>
                <a:latin typeface="Lucida Handwriting" pitchFamily="66" charset="0"/>
                <a:ea typeface="Calibri"/>
                <a:cs typeface="Times New Roman"/>
              </a:rPr>
              <a:t>:   The fact is that, As expected, in reality, in practice …</a:t>
            </a:r>
            <a:endParaRPr lang="ru-RU" dirty="0">
              <a:solidFill>
                <a:srgbClr val="7030A0"/>
              </a:solidFill>
              <a:ea typeface="Calibri"/>
              <a:cs typeface="Times New Roman"/>
            </a:endParaRPr>
          </a:p>
          <a:p>
            <a:pPr marL="342900" lvl="0" indent="-342900" algn="l">
              <a:lnSpc>
                <a:spcPct val="115000"/>
              </a:lnSpc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en-US" b="1" dirty="0">
                <a:solidFill>
                  <a:srgbClr val="80021D"/>
                </a:solidFill>
                <a:latin typeface="Lucida Handwriting" pitchFamily="66" charset="0"/>
                <a:ea typeface="Calibri"/>
                <a:cs typeface="Times New Roman"/>
              </a:rPr>
              <a:t>To give proportions</a:t>
            </a:r>
            <a:r>
              <a:rPr lang="en-US" dirty="0">
                <a:solidFill>
                  <a:srgbClr val="80021D"/>
                </a:solidFill>
                <a:latin typeface="Lucida Handwriting" pitchFamily="66" charset="0"/>
                <a:ea typeface="Calibri"/>
                <a:cs typeface="Times New Roman"/>
              </a:rPr>
              <a:t>: one in four, six out of ten, the majority of, the minority of, a large proportion, a small number, most people say.., few people …  </a:t>
            </a:r>
            <a:endParaRPr lang="ru-RU" dirty="0">
              <a:solidFill>
                <a:srgbClr val="80021D"/>
              </a:solidFill>
              <a:ea typeface="Calibri"/>
              <a:cs typeface="Times New Roman"/>
            </a:endParaRPr>
          </a:p>
          <a:p>
            <a:pPr marL="342900" lvl="0" indent="-342900" algn="l">
              <a:lnSpc>
                <a:spcPct val="115000"/>
              </a:lnSpc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en-US" b="1" dirty="0">
                <a:solidFill>
                  <a:srgbClr val="7030A0"/>
                </a:solidFill>
                <a:latin typeface="Lucida Handwriting" pitchFamily="66" charset="0"/>
                <a:ea typeface="Calibri"/>
                <a:cs typeface="Times New Roman"/>
              </a:rPr>
              <a:t>To generalize</a:t>
            </a:r>
            <a:r>
              <a:rPr lang="en-US" dirty="0">
                <a:solidFill>
                  <a:srgbClr val="7030A0"/>
                </a:solidFill>
                <a:latin typeface="Lucida Handwriting" pitchFamily="66" charset="0"/>
                <a:ea typeface="Calibri"/>
                <a:cs typeface="Times New Roman"/>
              </a:rPr>
              <a:t>:  Overall, generally speaking, on the whole, as a rule,                                                                          this indicates/shows/suggests/demonstrates that…, this is indicated by…, 90% of people …</a:t>
            </a:r>
            <a:endParaRPr lang="ru-RU" dirty="0">
              <a:solidFill>
                <a:srgbClr val="7030A0"/>
              </a:solidFill>
              <a:ea typeface="Calibri"/>
              <a:cs typeface="Times New Roman"/>
            </a:endParaRPr>
          </a:p>
          <a:p>
            <a:pPr marL="342900" lvl="0" indent="-342900" algn="l">
              <a:lnSpc>
                <a:spcPct val="115000"/>
              </a:lnSpc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en-US" b="1" dirty="0">
                <a:solidFill>
                  <a:srgbClr val="80021D"/>
                </a:solidFill>
                <a:latin typeface="Lucida Handwriting" pitchFamily="66" charset="0"/>
                <a:ea typeface="Calibri"/>
                <a:cs typeface="Times New Roman"/>
              </a:rPr>
              <a:t>To explain the results</a:t>
            </a:r>
            <a:r>
              <a:rPr lang="en-US" dirty="0">
                <a:solidFill>
                  <a:srgbClr val="80021D"/>
                </a:solidFill>
                <a:latin typeface="Lucida Handwriting" pitchFamily="66" charset="0"/>
                <a:ea typeface="Calibri"/>
                <a:cs typeface="Times New Roman"/>
              </a:rPr>
              <a:t>:  I think so because, because, as, …</a:t>
            </a:r>
            <a:endParaRPr lang="ru-RU" dirty="0">
              <a:solidFill>
                <a:srgbClr val="80021D"/>
              </a:solidFill>
              <a:ea typeface="Calibri"/>
              <a:cs typeface="Times New Roman"/>
            </a:endParaRPr>
          </a:p>
          <a:p>
            <a:pPr marL="342900" lvl="0" indent="-342900" algn="l">
              <a:lnSpc>
                <a:spcPct val="115000"/>
              </a:lnSpc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en-US" b="1" dirty="0">
                <a:solidFill>
                  <a:srgbClr val="7030A0"/>
                </a:solidFill>
                <a:latin typeface="Lucida Handwriting" pitchFamily="66" charset="0"/>
                <a:ea typeface="Calibri"/>
                <a:cs typeface="Times New Roman"/>
              </a:rPr>
              <a:t>To introduce other people’s opinion</a:t>
            </a:r>
            <a:r>
              <a:rPr lang="en-US" dirty="0">
                <a:solidFill>
                  <a:srgbClr val="7030A0"/>
                </a:solidFill>
                <a:latin typeface="Lucida Handwriting" pitchFamily="66" charset="0"/>
                <a:ea typeface="Calibri"/>
                <a:cs typeface="Times New Roman"/>
              </a:rPr>
              <a:t>: people often argue/claim, There are people who believe/consider …</a:t>
            </a:r>
            <a:endParaRPr lang="ru-RU" dirty="0">
              <a:solidFill>
                <a:srgbClr val="7030A0"/>
              </a:solidFill>
              <a:ea typeface="Calibri"/>
              <a:cs typeface="Times New Roman"/>
            </a:endParaRPr>
          </a:p>
          <a:p>
            <a:pPr marL="342900" lvl="0" indent="-342900" algn="l">
              <a:lnSpc>
                <a:spcPct val="115000"/>
              </a:lnSpc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en-US" b="1" dirty="0">
                <a:solidFill>
                  <a:srgbClr val="80021D"/>
                </a:solidFill>
                <a:latin typeface="Lucida Handwriting" pitchFamily="66" charset="0"/>
                <a:ea typeface="Calibri"/>
                <a:cs typeface="Times New Roman"/>
              </a:rPr>
              <a:t>To conclude/summarize</a:t>
            </a:r>
            <a:r>
              <a:rPr lang="en-US" dirty="0">
                <a:solidFill>
                  <a:srgbClr val="80021D"/>
                </a:solidFill>
                <a:latin typeface="Lucida Handwriting" pitchFamily="66" charset="0"/>
                <a:ea typeface="Calibri"/>
                <a:cs typeface="Times New Roman"/>
              </a:rPr>
              <a:t>:   Taking everything into account/consideration, to conclude, to sum up </a:t>
            </a:r>
            <a:r>
              <a:rPr lang="en-US" dirty="0" smtClean="0">
                <a:solidFill>
                  <a:srgbClr val="80021D"/>
                </a:solidFill>
                <a:latin typeface="Lucida Handwriting" pitchFamily="66" charset="0"/>
                <a:ea typeface="Calibri"/>
                <a:cs typeface="Times New Roman"/>
              </a:rPr>
              <a:t>…</a:t>
            </a:r>
            <a:endParaRPr lang="ru-RU" dirty="0">
              <a:solidFill>
                <a:srgbClr val="8002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3949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68130" y="1484784"/>
            <a:ext cx="733938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What students think</a:t>
            </a:r>
            <a:endParaRPr lang="ru-RU" sz="6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206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17133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08554472"/>
              </p:ext>
            </p:extLst>
          </p:nvPr>
        </p:nvGraphicFramePr>
        <p:xfrm>
          <a:off x="107503" y="116633"/>
          <a:ext cx="9115223" cy="6624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mc:AlternateContent xmlns:mc="http://schemas.openxmlformats.org/markup-compatibility/2006">
        <mc:Choice xmlns:p14="http://schemas.microsoft.com/office/powerpoint/2010/main" xmlns="" Requires="p14">
          <p:contentPart p14:bwMode="auto" r:id="rId3">
            <p14:nvContentPartPr>
              <p14:cNvPr id="4" name="Рукописные данные 3"/>
              <p14:cNvContentPartPr/>
              <p14:nvPr/>
            </p14:nvContentPartPr>
            <p14:xfrm>
              <a:off x="611560" y="1182600"/>
              <a:ext cx="1992960" cy="3159720"/>
            </p14:xfrm>
          </p:contentPart>
        </mc:Choice>
        <mc:Fallback>
          <p:pic>
            <p:nvPicPr>
              <p:cNvPr id="4" name="Рукописные данные 3"/>
              <p:cNvPicPr/>
              <p:nvPr/>
            </p:nvPicPr>
            <p:blipFill>
              <a:blip r:embed="rId4" cstate="email"/>
              <a:stretch>
                <a:fillRect/>
              </a:stretch>
            </p:blipFill>
            <p:spPr>
              <a:xfrm>
                <a:off x="602200" y="1173240"/>
                <a:ext cx="2011680" cy="3178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xmlns="" val="41914491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45399694"/>
              </p:ext>
            </p:extLst>
          </p:nvPr>
        </p:nvGraphicFramePr>
        <p:xfrm>
          <a:off x="-78727" y="391691"/>
          <a:ext cx="9301454" cy="60746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367483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1038</TotalTime>
  <Words>1270</Words>
  <Application>Microsoft Office PowerPoint</Application>
  <PresentationFormat>Экран (4:3)</PresentationFormat>
  <Paragraphs>206</Paragraphs>
  <Slides>40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2" baseType="lpstr">
      <vt:lpstr>Тема Office</vt:lpstr>
      <vt:lpstr>Лист</vt:lpstr>
      <vt:lpstr>Слайд 1</vt:lpstr>
      <vt:lpstr>Слайд 2</vt:lpstr>
      <vt:lpstr>Слайд 3</vt:lpstr>
      <vt:lpstr>Слайд 4</vt:lpstr>
      <vt:lpstr>Writing a survey report</vt:lpstr>
      <vt:lpstr>Writing a survey report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revaz</dc:creator>
  <cp:lastModifiedBy>re</cp:lastModifiedBy>
  <cp:revision>78</cp:revision>
  <cp:lastPrinted>2013-12-23T17:18:50Z</cp:lastPrinted>
  <dcterms:modified xsi:type="dcterms:W3CDTF">2014-03-05T19:21:38Z</dcterms:modified>
</cp:coreProperties>
</file>