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Default Extension="ppt" ContentType="application/vnd.ms-powerpoint"/>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Default Extension="avi" ContentType="video/avi"/>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0" r:id="rId2"/>
  </p:sldMasterIdLst>
  <p:notesMasterIdLst>
    <p:notesMasterId r:id="rId88"/>
  </p:notesMasterIdLst>
  <p:sldIdLst>
    <p:sldId id="256" r:id="rId3"/>
    <p:sldId id="310" r:id="rId4"/>
    <p:sldId id="311" r:id="rId5"/>
    <p:sldId id="312" r:id="rId6"/>
    <p:sldId id="313" r:id="rId7"/>
    <p:sldId id="314" r:id="rId8"/>
    <p:sldId id="329" r:id="rId9"/>
    <p:sldId id="315" r:id="rId10"/>
    <p:sldId id="371" r:id="rId11"/>
    <p:sldId id="318" r:id="rId12"/>
    <p:sldId id="319" r:id="rId13"/>
    <p:sldId id="320" r:id="rId14"/>
    <p:sldId id="321" r:id="rId15"/>
    <p:sldId id="322" r:id="rId16"/>
    <p:sldId id="323" r:id="rId17"/>
    <p:sldId id="324" r:id="rId18"/>
    <p:sldId id="330" r:id="rId19"/>
    <p:sldId id="325" r:id="rId20"/>
    <p:sldId id="326" r:id="rId21"/>
    <p:sldId id="333" r:id="rId22"/>
    <p:sldId id="335" r:id="rId23"/>
    <p:sldId id="327" r:id="rId24"/>
    <p:sldId id="328" r:id="rId25"/>
    <p:sldId id="336" r:id="rId26"/>
    <p:sldId id="337" r:id="rId27"/>
    <p:sldId id="338" r:id="rId28"/>
    <p:sldId id="339" r:id="rId29"/>
    <p:sldId id="340" r:id="rId30"/>
    <p:sldId id="341" r:id="rId31"/>
    <p:sldId id="342" r:id="rId32"/>
    <p:sldId id="343" r:id="rId33"/>
    <p:sldId id="344" r:id="rId34"/>
    <p:sldId id="345" r:id="rId35"/>
    <p:sldId id="346" r:id="rId36"/>
    <p:sldId id="348" r:id="rId37"/>
    <p:sldId id="347" r:id="rId38"/>
    <p:sldId id="349" r:id="rId39"/>
    <p:sldId id="350" r:id="rId40"/>
    <p:sldId id="373" r:id="rId41"/>
    <p:sldId id="351" r:id="rId42"/>
    <p:sldId id="352" r:id="rId43"/>
    <p:sldId id="407" r:id="rId44"/>
    <p:sldId id="408" r:id="rId45"/>
    <p:sldId id="409" r:id="rId46"/>
    <p:sldId id="410" r:id="rId47"/>
    <p:sldId id="411" r:id="rId48"/>
    <p:sldId id="412" r:id="rId49"/>
    <p:sldId id="353" r:id="rId50"/>
    <p:sldId id="354" r:id="rId51"/>
    <p:sldId id="355" r:id="rId52"/>
    <p:sldId id="356" r:id="rId53"/>
    <p:sldId id="357" r:id="rId54"/>
    <p:sldId id="358" r:id="rId55"/>
    <p:sldId id="359" r:id="rId56"/>
    <p:sldId id="366" r:id="rId57"/>
    <p:sldId id="402" r:id="rId58"/>
    <p:sldId id="403" r:id="rId59"/>
    <p:sldId id="369" r:id="rId60"/>
    <p:sldId id="405" r:id="rId61"/>
    <p:sldId id="413" r:id="rId62"/>
    <p:sldId id="404" r:id="rId63"/>
    <p:sldId id="376" r:id="rId64"/>
    <p:sldId id="379" r:id="rId65"/>
    <p:sldId id="377" r:id="rId66"/>
    <p:sldId id="380" r:id="rId67"/>
    <p:sldId id="381" r:id="rId68"/>
    <p:sldId id="382" r:id="rId69"/>
    <p:sldId id="383" r:id="rId70"/>
    <p:sldId id="384" r:id="rId71"/>
    <p:sldId id="385" r:id="rId72"/>
    <p:sldId id="386" r:id="rId73"/>
    <p:sldId id="387" r:id="rId74"/>
    <p:sldId id="388" r:id="rId75"/>
    <p:sldId id="414" r:id="rId76"/>
    <p:sldId id="390" r:id="rId77"/>
    <p:sldId id="391" r:id="rId78"/>
    <p:sldId id="392" r:id="rId79"/>
    <p:sldId id="393" r:id="rId80"/>
    <p:sldId id="394" r:id="rId81"/>
    <p:sldId id="396" r:id="rId82"/>
    <p:sldId id="397" r:id="rId83"/>
    <p:sldId id="398" r:id="rId84"/>
    <p:sldId id="399" r:id="rId85"/>
    <p:sldId id="400" r:id="rId86"/>
    <p:sldId id="401" r:id="rId87"/>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C73"/>
    <a:srgbClr val="3E121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2" autoAdjust="0"/>
    <p:restoredTop sz="92105" autoAdjust="0"/>
  </p:normalViewPr>
  <p:slideViewPr>
    <p:cSldViewPr>
      <p:cViewPr varScale="1">
        <p:scale>
          <a:sx n="78" d="100"/>
          <a:sy n="78" d="100"/>
        </p:scale>
        <p:origin x="-123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mn-cs"/>
              </a:defRPr>
            </a:lvl1pPr>
          </a:lstStyle>
          <a:p>
            <a:pPr>
              <a:defRPr/>
            </a:pPr>
            <a:fld id="{2846F42C-4913-4059-BCE5-49696DE295BA}" type="datetimeFigureOut">
              <a:rPr lang="ru-RU"/>
              <a:pPr>
                <a:defRPr/>
              </a:pPr>
              <a:t>06.03.2014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mn-cs"/>
              </a:defRPr>
            </a:lvl1pPr>
          </a:lstStyle>
          <a:p>
            <a:pPr>
              <a:defRPr/>
            </a:pPr>
            <a:fld id="{2ADE305B-7CE5-4EE4-BAEE-BFDC6BAF0758}" type="slidenum">
              <a:rPr lang="ru-RU"/>
              <a:pPr>
                <a:defRPr/>
              </a:pPr>
              <a:t>‹#›</a:t>
            </a:fld>
            <a:endParaRPr lang="ru-RU"/>
          </a:p>
        </p:txBody>
      </p:sp>
    </p:spTree>
    <p:extLst>
      <p:ext uri="{BB962C8B-B14F-4D97-AF65-F5344CB8AC3E}">
        <p14:creationId xmlns:p14="http://schemas.microsoft.com/office/powerpoint/2010/main" xmlns="" val="1027912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smtClean="0"/>
          </a:p>
        </p:txBody>
      </p:sp>
      <p:sp>
        <p:nvSpPr>
          <p:cNvPr id="91140"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AE41EBB-A02A-498E-B57F-1359AB193F20}" type="slidenum">
              <a:rPr lang="ru-RU" smtClean="0"/>
              <a:pPr eaLnBrk="1" hangingPunct="1"/>
              <a:t>1</a:t>
            </a:fld>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933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603782DC-AF6B-4065-A516-8DCF0CFBDC93}" type="slidenum">
              <a:rPr lang="ru-RU" smtClean="0"/>
              <a:pPr>
                <a:defRPr/>
              </a:pPr>
              <a:t>80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035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A5270E73-3A73-49D6-8651-92A3E826FEC9}" type="slidenum">
              <a:rPr lang="ru-RU" smtClean="0"/>
              <a:pPr>
                <a:defRPr/>
              </a:pPr>
              <a:t>83</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6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20484" name="Номер слайда 3"/>
          <p:cNvSpPr>
            <a:spLocks noGrp="1"/>
          </p:cNvSpPr>
          <p:nvPr>
            <p:ph type="sldNum" sz="quarter" idx="5"/>
          </p:nvPr>
        </p:nvSpPr>
        <p:spPr/>
        <p:txBody>
          <a:bodyPr/>
          <a:lstStyle/>
          <a:p>
            <a:pPr>
              <a:defRPr/>
            </a:pPr>
            <a:fld id="{32437ACA-99D6-4C3E-9AB5-F9007BF180B5}" type="slidenum">
              <a:rPr lang="ru-RU" smtClean="0"/>
              <a:pPr>
                <a:defRPr/>
              </a:pPr>
              <a:t>16</a:t>
            </a:fld>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p:txBody>
          <a:bodyPr/>
          <a:lstStyle/>
          <a:p>
            <a:pPr>
              <a:defRPr/>
            </a:pPr>
            <a:fld id="{89D01CD9-1940-4D47-BA49-549970A85BE1}" type="slidenum">
              <a:rPr lang="ru-RU" smtClean="0"/>
              <a:pPr>
                <a:defRPr/>
              </a:pPr>
              <a:t>19</a:t>
            </a:fld>
            <a:endParaRPr lang="ru-RU" smtClean="0"/>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4211"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6F449F39-D1EA-42A2-9573-2F73D471FEA4}" type="slidenum">
              <a:rPr lang="ru-RU" smtClean="0"/>
              <a:pPr>
                <a:defRPr/>
              </a:pPr>
              <a:t>21</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2ADE305B-7CE5-4EE4-BAEE-BFDC6BAF0758}" type="slidenum">
              <a:rPr lang="ru-RU" smtClean="0"/>
              <a:pPr>
                <a:defRPr/>
              </a:pPr>
              <a:t>32</a:t>
            </a:fld>
            <a:endParaRPr lang="ru-RU"/>
          </a:p>
        </p:txBody>
      </p:sp>
    </p:spTree>
    <p:extLst>
      <p:ext uri="{BB962C8B-B14F-4D97-AF65-F5344CB8AC3E}">
        <p14:creationId xmlns:p14="http://schemas.microsoft.com/office/powerpoint/2010/main" xmlns="" val="3446659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p>
        </p:txBody>
      </p:sp>
      <p:sp>
        <p:nvSpPr>
          <p:cNvPr id="2662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486D75D-28DD-4A52-9A28-BF8836E27850}" type="slidenum">
              <a:rPr lang="ru-RU"/>
              <a:pPr>
                <a:defRPr/>
              </a:pPr>
              <a:t>33</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625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57C7D22E-4293-4973-AF47-192D804F985A}" type="slidenum">
              <a:rPr lang="ru-RU" smtClean="0"/>
              <a:pPr>
                <a:defRPr/>
              </a:pPr>
              <a:t>40</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pPr>
              <a:defRPr/>
            </a:pPr>
            <a:fld id="{2ADE305B-7CE5-4EE4-BAEE-BFDC6BAF0758}" type="slidenum">
              <a:rPr lang="ru-RU" smtClean="0"/>
              <a:pPr>
                <a:defRPr/>
              </a:pPr>
              <a:t>57</a:t>
            </a:fld>
            <a:endParaRPr lang="ru-RU"/>
          </a:p>
        </p:txBody>
      </p:sp>
    </p:spTree>
    <p:extLst>
      <p:ext uri="{BB962C8B-B14F-4D97-AF65-F5344CB8AC3E}">
        <p14:creationId xmlns:p14="http://schemas.microsoft.com/office/powerpoint/2010/main" xmlns="" val="2090965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728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9CEF51AB-B8A6-4042-BA1E-F300D3787AFE}" type="slidenum">
              <a:rPr lang="ru-RU" smtClean="0"/>
              <a:pPr>
                <a:defRPr/>
              </a:pPr>
              <a:t>59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4F54D7D1-7DD4-4EF8-BECA-3A750E2905CB}" type="datetimeFigureOut">
              <a:rPr lang="ru-RU"/>
              <a:pPr>
                <a:defRPr/>
              </a:pPr>
              <a:t>06.03.2014</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EA8C47D-4016-42A9-B709-922D1CEE93CE}" type="slidenum">
              <a:rPr lang="ru-RU"/>
              <a:pPr>
                <a:defRPr/>
              </a:pPr>
              <a:t>‹#›</a:t>
            </a:fld>
            <a:endParaRPr lang="ru-RU"/>
          </a:p>
        </p:txBody>
      </p:sp>
    </p:spTree>
    <p:extLst>
      <p:ext uri="{BB962C8B-B14F-4D97-AF65-F5344CB8AC3E}">
        <p14:creationId xmlns:p14="http://schemas.microsoft.com/office/powerpoint/2010/main" xmlns="" val="313515686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1DE239F4-D660-4FBF-8A10-4E3D3151EC91}" type="datetimeFigureOut">
              <a:rPr lang="ru-RU"/>
              <a:pPr>
                <a:defRPr/>
              </a:pPr>
              <a:t>06.03.2014</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F6DF43C-EC0A-4668-9C52-674439CB312D}" type="slidenum">
              <a:rPr lang="ru-RU"/>
              <a:pPr>
                <a:defRPr/>
              </a:pPr>
              <a:t>‹#›</a:t>
            </a:fld>
            <a:endParaRPr lang="ru-RU"/>
          </a:p>
        </p:txBody>
      </p:sp>
    </p:spTree>
    <p:extLst>
      <p:ext uri="{BB962C8B-B14F-4D97-AF65-F5344CB8AC3E}">
        <p14:creationId xmlns:p14="http://schemas.microsoft.com/office/powerpoint/2010/main" xmlns="" val="354333535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3B06D83F-A19B-46B5-AAF3-A7FC973E213D}" type="datetimeFigureOut">
              <a:rPr lang="ru-RU"/>
              <a:pPr>
                <a:defRPr/>
              </a:pPr>
              <a:t>06.03.2014</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DAA6A23-312F-4AE7-BAEA-F3690F79D59F}" type="slidenum">
              <a:rPr lang="ru-RU"/>
              <a:pPr>
                <a:defRPr/>
              </a:pPr>
              <a:t>‹#›</a:t>
            </a:fld>
            <a:endParaRPr lang="ru-RU"/>
          </a:p>
        </p:txBody>
      </p:sp>
    </p:spTree>
    <p:extLst>
      <p:ext uri="{BB962C8B-B14F-4D97-AF65-F5344CB8AC3E}">
        <p14:creationId xmlns:p14="http://schemas.microsoft.com/office/powerpoint/2010/main" xmlns="" val="350270359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65138"/>
            <a:ext cx="7772400" cy="14319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лип 3"/>
          <p:cNvSpPr>
            <a:spLocks noGrp="1"/>
          </p:cNvSpPr>
          <p:nvPr>
            <p:ph type="clipArt" sz="half" idx="2"/>
          </p:nvPr>
        </p:nvSpPr>
        <p:spPr>
          <a:xfrm>
            <a:off x="4648200" y="1981200"/>
            <a:ext cx="3810000" cy="4114800"/>
          </a:xfrm>
        </p:spPr>
        <p:txBody>
          <a:bodyPr>
            <a:normAutofit/>
          </a:bodyPr>
          <a:lstStyle/>
          <a:p>
            <a:pPr lvl="0"/>
            <a:endParaRPr lang="ru-RU" noProof="0" smtClean="0"/>
          </a:p>
        </p:txBody>
      </p:sp>
      <p:sp>
        <p:nvSpPr>
          <p:cNvPr id="5" name="Rectangle 32"/>
          <p:cNvSpPr>
            <a:spLocks noGrp="1" noChangeArrowheads="1"/>
          </p:cNvSpPr>
          <p:nvPr>
            <p:ph type="dt" sz="half" idx="10"/>
          </p:nvPr>
        </p:nvSpPr>
        <p:spPr/>
        <p:txBody>
          <a:bodyPr/>
          <a:lstStyle>
            <a:lvl1pPr>
              <a:defRPr/>
            </a:lvl1pPr>
          </a:lstStyle>
          <a:p>
            <a:pPr>
              <a:defRPr/>
            </a:pPr>
            <a:endParaRPr lang="ru-RU"/>
          </a:p>
        </p:txBody>
      </p:sp>
      <p:sp>
        <p:nvSpPr>
          <p:cNvPr id="6" name="Rectangle 33"/>
          <p:cNvSpPr>
            <a:spLocks noGrp="1" noChangeArrowheads="1"/>
          </p:cNvSpPr>
          <p:nvPr>
            <p:ph type="ftr" sz="quarter" idx="11"/>
          </p:nvPr>
        </p:nvSpPr>
        <p:spPr/>
        <p:txBody>
          <a:bodyPr/>
          <a:lstStyle>
            <a:lvl1pPr>
              <a:defRPr/>
            </a:lvl1pPr>
          </a:lstStyle>
          <a:p>
            <a:pPr>
              <a:defRPr/>
            </a:pPr>
            <a:endParaRPr lang="ru-RU"/>
          </a:p>
        </p:txBody>
      </p:sp>
      <p:sp>
        <p:nvSpPr>
          <p:cNvPr id="7" name="Rectangle 34"/>
          <p:cNvSpPr>
            <a:spLocks noGrp="1" noChangeArrowheads="1"/>
          </p:cNvSpPr>
          <p:nvPr>
            <p:ph type="sldNum" sz="quarter" idx="12"/>
          </p:nvPr>
        </p:nvSpPr>
        <p:spPr/>
        <p:txBody>
          <a:bodyPr/>
          <a:lstStyle>
            <a:lvl1pPr>
              <a:defRPr/>
            </a:lvl1pPr>
          </a:lstStyle>
          <a:p>
            <a:pPr>
              <a:defRPr/>
            </a:pPr>
            <a:fld id="{CEBFD498-4993-4B6C-8848-F50B8DC79108}" type="slidenum">
              <a:rPr lang="ru-RU"/>
              <a:pPr>
                <a:defRPr/>
              </a:pPr>
              <a:t>‹#›</a:t>
            </a:fld>
            <a:endParaRPr lang="ru-RU"/>
          </a:p>
        </p:txBody>
      </p:sp>
    </p:spTree>
    <p:extLst>
      <p:ext uri="{BB962C8B-B14F-4D97-AF65-F5344CB8AC3E}">
        <p14:creationId xmlns:p14="http://schemas.microsoft.com/office/powerpoint/2010/main" xmlns="" val="3144335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A716E69-D66A-4CFB-A22D-54955B184D42}" type="slidenum">
              <a:rPr lang="ru-RU"/>
              <a:pPr>
                <a:defRPr/>
              </a:pPr>
              <a:t>‹#›</a:t>
            </a:fld>
            <a:endParaRPr lang="ru-RU"/>
          </a:p>
        </p:txBody>
      </p:sp>
    </p:spTree>
    <p:extLst>
      <p:ext uri="{BB962C8B-B14F-4D97-AF65-F5344CB8AC3E}">
        <p14:creationId xmlns:p14="http://schemas.microsoft.com/office/powerpoint/2010/main" xmlns="" val="4123871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6353CFEA-FFAC-4B04-8641-54390921AC05}" type="slidenum">
              <a:rPr lang="ru-RU"/>
              <a:pPr>
                <a:defRPr/>
              </a:pPr>
              <a:t>‹#›</a:t>
            </a:fld>
            <a:endParaRPr lang="ru-RU"/>
          </a:p>
        </p:txBody>
      </p:sp>
    </p:spTree>
    <p:extLst>
      <p:ext uri="{BB962C8B-B14F-4D97-AF65-F5344CB8AC3E}">
        <p14:creationId xmlns:p14="http://schemas.microsoft.com/office/powerpoint/2010/main" xmlns="" val="776690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8816750-DC68-4915-AEB5-98151FAD88DF}" type="slidenum">
              <a:rPr lang="ru-RU"/>
              <a:pPr>
                <a:defRPr/>
              </a:pPr>
              <a:t>‹#›</a:t>
            </a:fld>
            <a:endParaRPr lang="ru-RU"/>
          </a:p>
        </p:txBody>
      </p:sp>
    </p:spTree>
    <p:extLst>
      <p:ext uri="{BB962C8B-B14F-4D97-AF65-F5344CB8AC3E}">
        <p14:creationId xmlns:p14="http://schemas.microsoft.com/office/powerpoint/2010/main" xmlns="" val="2140249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72CB0F4-DDA4-481C-A042-720D8D4DEA1C}" type="slidenum">
              <a:rPr lang="ru-RU"/>
              <a:pPr>
                <a:defRPr/>
              </a:pPr>
              <a:t>‹#›</a:t>
            </a:fld>
            <a:endParaRPr lang="ru-RU"/>
          </a:p>
        </p:txBody>
      </p:sp>
    </p:spTree>
    <p:extLst>
      <p:ext uri="{BB962C8B-B14F-4D97-AF65-F5344CB8AC3E}">
        <p14:creationId xmlns:p14="http://schemas.microsoft.com/office/powerpoint/2010/main" xmlns="" val="4139551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D1ADA4B2-A91E-475B-944C-A7DC8AF3767B}" type="slidenum">
              <a:rPr lang="ru-RU"/>
              <a:pPr>
                <a:defRPr/>
              </a:pPr>
              <a:t>‹#›</a:t>
            </a:fld>
            <a:endParaRPr lang="ru-RU"/>
          </a:p>
        </p:txBody>
      </p:sp>
    </p:spTree>
    <p:extLst>
      <p:ext uri="{BB962C8B-B14F-4D97-AF65-F5344CB8AC3E}">
        <p14:creationId xmlns:p14="http://schemas.microsoft.com/office/powerpoint/2010/main" xmlns="" val="2050297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D6D77949-A5B9-4090-B0EC-1E60DBFEE764}" type="slidenum">
              <a:rPr lang="ru-RU"/>
              <a:pPr>
                <a:defRPr/>
              </a:pPr>
              <a:t>‹#›</a:t>
            </a:fld>
            <a:endParaRPr lang="ru-RU"/>
          </a:p>
        </p:txBody>
      </p:sp>
    </p:spTree>
    <p:extLst>
      <p:ext uri="{BB962C8B-B14F-4D97-AF65-F5344CB8AC3E}">
        <p14:creationId xmlns:p14="http://schemas.microsoft.com/office/powerpoint/2010/main" xmlns="" val="3189848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75D940D5-3AB9-4E6E-9D2B-F48EA5CFC8FA}" type="slidenum">
              <a:rPr lang="ru-RU"/>
              <a:pPr>
                <a:defRPr/>
              </a:pPr>
              <a:t>‹#›</a:t>
            </a:fld>
            <a:endParaRPr lang="ru-RU"/>
          </a:p>
        </p:txBody>
      </p:sp>
    </p:spTree>
    <p:extLst>
      <p:ext uri="{BB962C8B-B14F-4D97-AF65-F5344CB8AC3E}">
        <p14:creationId xmlns:p14="http://schemas.microsoft.com/office/powerpoint/2010/main" xmlns="" val="2172469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9D645BB6-0B94-48DE-82BE-CF261ECDCD66}" type="datetimeFigureOut">
              <a:rPr lang="ru-RU"/>
              <a:pPr>
                <a:defRPr/>
              </a:pPr>
              <a:t>06.03.2014</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A277E69-02B3-4946-A0AE-C187BAC5A695}" type="slidenum">
              <a:rPr lang="ru-RU"/>
              <a:pPr>
                <a:defRPr/>
              </a:pPr>
              <a:t>‹#›</a:t>
            </a:fld>
            <a:endParaRPr lang="ru-RU"/>
          </a:p>
        </p:txBody>
      </p:sp>
    </p:spTree>
    <p:extLst>
      <p:ext uri="{BB962C8B-B14F-4D97-AF65-F5344CB8AC3E}">
        <p14:creationId xmlns:p14="http://schemas.microsoft.com/office/powerpoint/2010/main" xmlns="" val="204683915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3E66B77F-700B-497B-AFB7-591C23370FE4}" type="slidenum">
              <a:rPr lang="ru-RU"/>
              <a:pPr>
                <a:defRPr/>
              </a:pPr>
              <a:t>‹#›</a:t>
            </a:fld>
            <a:endParaRPr lang="ru-RU"/>
          </a:p>
        </p:txBody>
      </p:sp>
    </p:spTree>
    <p:extLst>
      <p:ext uri="{BB962C8B-B14F-4D97-AF65-F5344CB8AC3E}">
        <p14:creationId xmlns:p14="http://schemas.microsoft.com/office/powerpoint/2010/main" xmlns="" val="1838906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3A48C679-C365-44FF-8B80-1C71BF705E8D}" type="slidenum">
              <a:rPr lang="ru-RU"/>
              <a:pPr>
                <a:defRPr/>
              </a:pPr>
              <a:t>‹#›</a:t>
            </a:fld>
            <a:endParaRPr lang="ru-RU"/>
          </a:p>
        </p:txBody>
      </p:sp>
    </p:spTree>
    <p:extLst>
      <p:ext uri="{BB962C8B-B14F-4D97-AF65-F5344CB8AC3E}">
        <p14:creationId xmlns:p14="http://schemas.microsoft.com/office/powerpoint/2010/main" xmlns="" val="3217260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892E974-37A1-4A6A-BB34-E6E650BB9D4A}" type="slidenum">
              <a:rPr lang="ru-RU"/>
              <a:pPr>
                <a:defRPr/>
              </a:pPr>
              <a:t>‹#›</a:t>
            </a:fld>
            <a:endParaRPr lang="ru-RU"/>
          </a:p>
        </p:txBody>
      </p:sp>
    </p:spTree>
    <p:extLst>
      <p:ext uri="{BB962C8B-B14F-4D97-AF65-F5344CB8AC3E}">
        <p14:creationId xmlns:p14="http://schemas.microsoft.com/office/powerpoint/2010/main" xmlns="" val="3029038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695F2E4-C29D-43EA-956F-0BF4D988300E}" type="slidenum">
              <a:rPr lang="ru-RU"/>
              <a:pPr>
                <a:defRPr/>
              </a:pPr>
              <a:t>‹#›</a:t>
            </a:fld>
            <a:endParaRPr lang="ru-RU"/>
          </a:p>
        </p:txBody>
      </p:sp>
    </p:spTree>
    <p:extLst>
      <p:ext uri="{BB962C8B-B14F-4D97-AF65-F5344CB8AC3E}">
        <p14:creationId xmlns:p14="http://schemas.microsoft.com/office/powerpoint/2010/main" xmlns="" val="1176196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65138"/>
            <a:ext cx="7772400" cy="14319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лип 3"/>
          <p:cNvSpPr>
            <a:spLocks noGrp="1"/>
          </p:cNvSpPr>
          <p:nvPr>
            <p:ph type="clipArt" sz="half" idx="2"/>
          </p:nvPr>
        </p:nvSpPr>
        <p:spPr>
          <a:xfrm>
            <a:off x="4648200" y="1981200"/>
            <a:ext cx="3810000" cy="4114800"/>
          </a:xfrm>
        </p:spPr>
        <p:txBody>
          <a:bodyPr>
            <a:normAutofit/>
          </a:bodyPr>
          <a:lstStyle/>
          <a:p>
            <a:pPr lvl="0"/>
            <a:endParaRPr lang="ru-RU"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079092F2-B623-4096-AB1D-790DEBC76D3A}" type="slidenum">
              <a:rPr lang="ru-RU"/>
              <a:pPr>
                <a:defRPr/>
              </a:pPr>
              <a:t>‹#›</a:t>
            </a:fld>
            <a:endParaRPr lang="ru-RU"/>
          </a:p>
        </p:txBody>
      </p:sp>
    </p:spTree>
    <p:extLst>
      <p:ext uri="{BB962C8B-B14F-4D97-AF65-F5344CB8AC3E}">
        <p14:creationId xmlns:p14="http://schemas.microsoft.com/office/powerpoint/2010/main" xmlns="" val="3256812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27E9976A-215C-4D59-9EA2-E7407F905536}" type="datetimeFigureOut">
              <a:rPr lang="ru-RU"/>
              <a:pPr>
                <a:defRPr/>
              </a:pPr>
              <a:t>06.03.2014</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C209E0C-F320-485C-87D2-A701A7C4CCDA}" type="slidenum">
              <a:rPr lang="ru-RU"/>
              <a:pPr>
                <a:defRPr/>
              </a:pPr>
              <a:t>‹#›</a:t>
            </a:fld>
            <a:endParaRPr lang="ru-RU"/>
          </a:p>
        </p:txBody>
      </p:sp>
    </p:spTree>
    <p:extLst>
      <p:ext uri="{BB962C8B-B14F-4D97-AF65-F5344CB8AC3E}">
        <p14:creationId xmlns:p14="http://schemas.microsoft.com/office/powerpoint/2010/main" xmlns="" val="123324717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98D40A2B-AD67-4257-A5BD-8FF5F7F5F1B3}" type="datetimeFigureOut">
              <a:rPr lang="ru-RU"/>
              <a:pPr>
                <a:defRPr/>
              </a:pPr>
              <a:t>06.03.2014</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4B6E81F5-1F69-49EA-879C-F554E533BCB6}" type="slidenum">
              <a:rPr lang="ru-RU"/>
              <a:pPr>
                <a:defRPr/>
              </a:pPr>
              <a:t>‹#›</a:t>
            </a:fld>
            <a:endParaRPr lang="ru-RU"/>
          </a:p>
        </p:txBody>
      </p:sp>
    </p:spTree>
    <p:extLst>
      <p:ext uri="{BB962C8B-B14F-4D97-AF65-F5344CB8AC3E}">
        <p14:creationId xmlns:p14="http://schemas.microsoft.com/office/powerpoint/2010/main" xmlns="" val="362201073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2771B084-21F2-44FF-A6BC-E530573ED7A8}" type="datetimeFigureOut">
              <a:rPr lang="ru-RU"/>
              <a:pPr>
                <a:defRPr/>
              </a:pPr>
              <a:t>06.03.2014</a:t>
            </a:fld>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5381CD81-E299-4FF3-9097-AFC918994682}" type="slidenum">
              <a:rPr lang="ru-RU"/>
              <a:pPr>
                <a:defRPr/>
              </a:pPr>
              <a:t>‹#›</a:t>
            </a:fld>
            <a:endParaRPr lang="ru-RU"/>
          </a:p>
        </p:txBody>
      </p:sp>
    </p:spTree>
    <p:extLst>
      <p:ext uri="{BB962C8B-B14F-4D97-AF65-F5344CB8AC3E}">
        <p14:creationId xmlns:p14="http://schemas.microsoft.com/office/powerpoint/2010/main" xmlns="" val="78897712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F552FE89-FBA6-491A-B912-CC80EC8AA99B}" type="datetimeFigureOut">
              <a:rPr lang="ru-RU"/>
              <a:pPr>
                <a:defRPr/>
              </a:pPr>
              <a:t>06.03.2014</a:t>
            </a:fld>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BACC0266-154D-4FB4-B981-F8502E152ACD}" type="slidenum">
              <a:rPr lang="ru-RU"/>
              <a:pPr>
                <a:defRPr/>
              </a:pPr>
              <a:t>‹#›</a:t>
            </a:fld>
            <a:endParaRPr lang="ru-RU"/>
          </a:p>
        </p:txBody>
      </p:sp>
    </p:spTree>
    <p:extLst>
      <p:ext uri="{BB962C8B-B14F-4D97-AF65-F5344CB8AC3E}">
        <p14:creationId xmlns:p14="http://schemas.microsoft.com/office/powerpoint/2010/main" xmlns="" val="13961712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82E135D-1AE9-4DBD-959D-A9E76478A53C}" type="datetimeFigureOut">
              <a:rPr lang="ru-RU"/>
              <a:pPr>
                <a:defRPr/>
              </a:pPr>
              <a:t>06.03.2014</a:t>
            </a:fld>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C105B211-FDFE-4A17-86DD-52D52DE79DE0}" type="slidenum">
              <a:rPr lang="ru-RU"/>
              <a:pPr>
                <a:defRPr/>
              </a:pPr>
              <a:t>‹#›</a:t>
            </a:fld>
            <a:endParaRPr lang="ru-RU"/>
          </a:p>
        </p:txBody>
      </p:sp>
    </p:spTree>
    <p:extLst>
      <p:ext uri="{BB962C8B-B14F-4D97-AF65-F5344CB8AC3E}">
        <p14:creationId xmlns:p14="http://schemas.microsoft.com/office/powerpoint/2010/main" xmlns="" val="279465905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567AC4CD-9866-4CB8-838B-9B61F77C880A}" type="datetimeFigureOut">
              <a:rPr lang="ru-RU"/>
              <a:pPr>
                <a:defRPr/>
              </a:pPr>
              <a:t>06.03.2014</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61D44DE-0967-413E-B693-140B7855ACDA}" type="slidenum">
              <a:rPr lang="ru-RU"/>
              <a:pPr>
                <a:defRPr/>
              </a:pPr>
              <a:t>‹#›</a:t>
            </a:fld>
            <a:endParaRPr lang="ru-RU"/>
          </a:p>
        </p:txBody>
      </p:sp>
    </p:spTree>
    <p:extLst>
      <p:ext uri="{BB962C8B-B14F-4D97-AF65-F5344CB8AC3E}">
        <p14:creationId xmlns:p14="http://schemas.microsoft.com/office/powerpoint/2010/main" xmlns="" val="47141467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8360505F-5A65-49F3-A010-87427DA91B79}" type="datetimeFigureOut">
              <a:rPr lang="ru-RU"/>
              <a:pPr>
                <a:defRPr/>
              </a:pPr>
              <a:t>06.03.2014</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687120F-1D4B-4D47-9FEF-8ED2C1A8E632}" type="slidenum">
              <a:rPr lang="ru-RU"/>
              <a:pPr>
                <a:defRPr/>
              </a:pPr>
              <a:t>‹#›</a:t>
            </a:fld>
            <a:endParaRPr lang="ru-RU"/>
          </a:p>
        </p:txBody>
      </p:sp>
    </p:spTree>
    <p:extLst>
      <p:ext uri="{BB962C8B-B14F-4D97-AF65-F5344CB8AC3E}">
        <p14:creationId xmlns:p14="http://schemas.microsoft.com/office/powerpoint/2010/main" xmlns="" val="412126433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email"/>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fld id="{EE1262C4-F945-4E6C-BCCB-06E22240D0D8}" type="datetimeFigureOut">
              <a:rPr lang="ru-RU"/>
              <a:pPr>
                <a:defRPr/>
              </a:pPr>
              <a:t>06.03.2014</a:t>
            </a:fld>
            <a:endParaRPr lang="ru-RU"/>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ru-RU"/>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9EB7B29F-F2F3-47F5-9641-2E075E56E6C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964" r:id="rId1"/>
    <p:sldLayoutId id="2147484965" r:id="rId2"/>
    <p:sldLayoutId id="2147484966" r:id="rId3"/>
    <p:sldLayoutId id="2147484967" r:id="rId4"/>
    <p:sldLayoutId id="2147484968" r:id="rId5"/>
    <p:sldLayoutId id="2147484969" r:id="rId6"/>
    <p:sldLayoutId id="2147484970" r:id="rId7"/>
    <p:sldLayoutId id="2147484971" r:id="rId8"/>
    <p:sldLayoutId id="2147484972" r:id="rId9"/>
    <p:sldLayoutId id="2147484973" r:id="rId10"/>
    <p:sldLayoutId id="2147484974" r:id="rId11"/>
    <p:sldLayoutId id="2147484987"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email"/>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9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ru-RU"/>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ru-RU"/>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B6A8B1DE-39A7-4FBE-9A12-091F9C181C9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975" r:id="rId1"/>
    <p:sldLayoutId id="2147484976" r:id="rId2"/>
    <p:sldLayoutId id="2147484977" r:id="rId3"/>
    <p:sldLayoutId id="2147484978" r:id="rId4"/>
    <p:sldLayoutId id="2147484979" r:id="rId5"/>
    <p:sldLayoutId id="2147484980" r:id="rId6"/>
    <p:sldLayoutId id="2147484981" r:id="rId7"/>
    <p:sldLayoutId id="2147484982" r:id="rId8"/>
    <p:sldLayoutId id="2147484983" r:id="rId9"/>
    <p:sldLayoutId id="2147484984" r:id="rId10"/>
    <p:sldLayoutId id="2147484985" r:id="rId11"/>
    <p:sldLayoutId id="21474849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jpeg"/><Relationship Id="rId4" Type="http://schemas.openxmlformats.org/officeDocument/2006/relationships/oleObject" Target="../embeddings/____________Microsoft_Office_PowerPoint_97-20031.ppt"/></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ru.wikipedia.org/wiki/%D0%A4%D0%B0%D0%B9%D0%BB:Thernographic_camera_shot.pn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russdom.ru/oldsayte/2006/200611i/20061107.s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ru.wikipedia.org/wiki/%D0%A4%D0%B0%D0%B9%D0%BB:171879main_LimbFlareJan12_lg.jp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hyperlink" Target="http://ru.wikipedia.org/wiki/%D0%A4%D0%B0%D0%B9%D0%BB:%D0%94%D0%A0%D0%9B250.jpg" TargetMode="External"/><Relationship Id="rId4" Type="http://schemas.openxmlformats.org/officeDocument/2006/relationships/image" Target="../media/image8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ru.wikipedia.org/wiki/%D0%9C%D0%B5%D0%BB%D0%B0%D0%BD%D0%BE%D0%BC%D0%B0" TargetMode="External"/><Relationship Id="rId2" Type="http://schemas.openxmlformats.org/officeDocument/2006/relationships/hyperlink" Target="http://ru.wikipedia.org/wiki/%D0%9E%D0%B6%D0%BE%D0%B3" TargetMode="External"/><Relationship Id="rId1" Type="http://schemas.openxmlformats.org/officeDocument/2006/relationships/slideLayout" Target="../slideLayouts/slideLayout7.xml"/><Relationship Id="rId5" Type="http://schemas.openxmlformats.org/officeDocument/2006/relationships/hyperlink" Target="http://ru.wikipedia.org/wiki/%D0%A1%D0%BE%D0%BB%D0%BD%D0%B5%D1%87%D0%BD%D0%BE%D0%B5_%D0%B7%D0%B0%D1%82%D0%BC%D0%B5%D0%BD%D0%B8%D0%B5_1_%D0%B0%D0%B2%D0%B3%D1%83%D1%81%D1%82%D0%B0_2008_%D0%B3%D0%BE%D0%B4%D0%B0" TargetMode="External"/><Relationship Id="rId4" Type="http://schemas.openxmlformats.org/officeDocument/2006/relationships/hyperlink" Target="http://ru.wikipedia.org/wiki/%D0%9A%D0%B0%D1%80%D1%86%D0%B8%D0%BD%D0%BE%D0%BC%D0%B0"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4.jpeg"/><Relationship Id="rId2" Type="http://schemas.openxmlformats.org/officeDocument/2006/relationships/hyperlink" Target="http://ru.wikipedia.org/wiki/%D0%A4%D0%B0%D0%B9%D0%BB:UV-ontsmetting_laminaire-vloeikast.JPG" TargetMode="External"/><Relationship Id="rId1" Type="http://schemas.openxmlformats.org/officeDocument/2006/relationships/slideLayout" Target="../slideLayouts/slideLayout7.xml"/><Relationship Id="rId6" Type="http://schemas.openxmlformats.org/officeDocument/2006/relationships/hyperlink" Target="http://ru.wikipedia.org/wiki/%D0%A4%D0%B0%D0%B9%D0%BB:Leuchtstofflampen-chtaube050409.jpg" TargetMode="External"/><Relationship Id="rId5" Type="http://schemas.openxmlformats.org/officeDocument/2006/relationships/image" Target="../media/image83.jpeg"/><Relationship Id="rId4" Type="http://schemas.openxmlformats.org/officeDocument/2006/relationships/hyperlink" Target="http://ru.wikipedia.org/wiki/%D0%A4%D0%B0%D0%B9%D0%BB:715px-Sunbedoff_large.jpg"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yandpage?&amp;q=1676173957&amp;p=1&amp;ag=ih&amp;rpt=simage&amp;qs=text=%D0%D2%C9%C2%CF%D2+%CB%C1%CD%C5%D2%C1+%F7%C9%CC%D8%D3%CF%CE%C1&amp;stype=image" TargetMode="External"/><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http://im0-tub.yandex.net/i?id=6381350&amp;tov=0"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http://shell32dll.narod.ru/extrapolation.gif" TargetMode="External"/><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microsoft.com/office/2007/relationships/media" Target="../media/media1.avi"/><Relationship Id="rId2" Type="http://schemas.openxmlformats.org/officeDocument/2006/relationships/slideLayout" Target="../slideLayouts/slideLayout7.xml"/><Relationship Id="rId1" Type="http://schemas.openxmlformats.org/officeDocument/2006/relationships/video" Target="../media/media1.avi"/><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subTitle" idx="1"/>
          </p:nvPr>
        </p:nvSpPr>
        <p:spPr>
          <a:xfrm>
            <a:off x="-180975" y="115888"/>
            <a:ext cx="9577388" cy="1011237"/>
          </a:xfrm>
        </p:spPr>
        <p:txBody>
          <a:bodyPr>
            <a:noAutofit/>
          </a:bodyPr>
          <a:lstStyle/>
          <a:p>
            <a:pPr fontAlgn="auto">
              <a:spcAft>
                <a:spcPts val="0"/>
              </a:spcAft>
              <a:buClr>
                <a:schemeClr val="tx1">
                  <a:shade val="95000"/>
                </a:schemeClr>
              </a:buClr>
              <a:buFont typeface="Wingdings 2"/>
              <a:buNone/>
              <a:defRPr/>
            </a:pPr>
            <a:r>
              <a:rPr lang="ru-RU" sz="2000" b="1" dirty="0" smtClean="0">
                <a:latin typeface="Times New Roman" pitchFamily="18" charset="0"/>
                <a:cs typeface="Times New Roman" pitchFamily="18" charset="0"/>
              </a:rPr>
              <a:t>Муниципальное бюджетное общеобразовательное учреждение средняя общеобразовательная школа №39</a:t>
            </a:r>
          </a:p>
          <a:p>
            <a:pPr fontAlgn="auto">
              <a:spcAft>
                <a:spcPts val="0"/>
              </a:spcAft>
              <a:buClr>
                <a:schemeClr val="tx1">
                  <a:shade val="95000"/>
                </a:schemeClr>
              </a:buClr>
              <a:buFont typeface="Wingdings 2"/>
              <a:buNone/>
              <a:defRPr/>
            </a:pPr>
            <a:r>
              <a:rPr lang="ru-RU" sz="2800" b="1" dirty="0" smtClean="0">
                <a:solidFill>
                  <a:srgbClr val="C00000"/>
                </a:solidFill>
                <a:latin typeface="Times New Roman" pitchFamily="18" charset="0"/>
                <a:cs typeface="Times New Roman" pitchFamily="18" charset="0"/>
              </a:rPr>
              <a:t>Семинар по теме:</a:t>
            </a:r>
          </a:p>
          <a:p>
            <a:pPr fontAlgn="auto">
              <a:spcAft>
                <a:spcPts val="0"/>
              </a:spcAft>
              <a:buClr>
                <a:schemeClr val="tx1">
                  <a:shade val="95000"/>
                </a:schemeClr>
              </a:buClr>
              <a:buFont typeface="Wingdings 2"/>
              <a:buNone/>
              <a:defRPr/>
            </a:pPr>
            <a:r>
              <a:rPr lang="ru-RU" sz="2800" b="1" dirty="0" smtClean="0">
                <a:solidFill>
                  <a:srgbClr val="C00000"/>
                </a:solidFill>
                <a:latin typeface="Times New Roman" pitchFamily="18" charset="0"/>
                <a:cs typeface="Times New Roman" pitchFamily="18" charset="0"/>
              </a:rPr>
              <a:t>«Спектр  электромагнитных излучений»</a:t>
            </a:r>
          </a:p>
        </p:txBody>
      </p:sp>
      <p:sp>
        <p:nvSpPr>
          <p:cNvPr id="5" name="Подзаголовок 2"/>
          <p:cNvSpPr txBox="1">
            <a:spLocks/>
          </p:cNvSpPr>
          <p:nvPr/>
        </p:nvSpPr>
        <p:spPr>
          <a:xfrm>
            <a:off x="1357313" y="5643563"/>
            <a:ext cx="6858000" cy="928687"/>
          </a:xfrm>
          <a:prstGeom prst="rect">
            <a:avLst/>
          </a:prstGeom>
        </p:spPr>
        <p:txBody>
          <a:bodyPr/>
          <a:lstStyle/>
          <a:p>
            <a:pPr algn="r" fontAlgn="auto">
              <a:spcBef>
                <a:spcPct val="20000"/>
              </a:spcBef>
              <a:spcAft>
                <a:spcPts val="0"/>
              </a:spcAft>
              <a:buClr>
                <a:schemeClr val="tx1">
                  <a:shade val="95000"/>
                </a:schemeClr>
              </a:buClr>
              <a:buSzPct val="65000"/>
              <a:buFont typeface="Wingdings 2"/>
              <a:buNone/>
              <a:defRPr/>
            </a:pPr>
            <a:endParaRPr lang="ru-RU" b="1" dirty="0">
              <a:solidFill>
                <a:srgbClr val="000066"/>
              </a:solidFill>
              <a:latin typeface="Times New Roman" pitchFamily="18" charset="0"/>
              <a:cs typeface="Times New Roman" pitchFamily="18" charset="0"/>
            </a:endParaRPr>
          </a:p>
          <a:p>
            <a:pPr algn="ctr" fontAlgn="auto">
              <a:spcBef>
                <a:spcPct val="20000"/>
              </a:spcBef>
              <a:spcAft>
                <a:spcPts val="0"/>
              </a:spcAft>
              <a:buClr>
                <a:schemeClr val="tx1">
                  <a:shade val="95000"/>
                </a:schemeClr>
              </a:buClr>
              <a:buSzPct val="65000"/>
              <a:buFont typeface="Wingdings 2"/>
              <a:buNone/>
              <a:defRPr/>
            </a:pPr>
            <a:r>
              <a:rPr lang="ru-RU" sz="2000" b="1" dirty="0" err="1">
                <a:latin typeface="Times New Roman" pitchFamily="18" charset="0"/>
                <a:cs typeface="Times New Roman" pitchFamily="18" charset="0"/>
              </a:rPr>
              <a:t>Клочкова</a:t>
            </a:r>
            <a:r>
              <a:rPr lang="ru-RU" sz="2000" b="1" dirty="0">
                <a:latin typeface="Times New Roman" pitchFamily="18" charset="0"/>
                <a:cs typeface="Times New Roman" pitchFamily="18" charset="0"/>
              </a:rPr>
              <a:t> Н. Ф. -  учитель физики</a:t>
            </a:r>
          </a:p>
          <a:p>
            <a:pPr algn="ctr" fontAlgn="auto">
              <a:spcBef>
                <a:spcPct val="20000"/>
              </a:spcBef>
              <a:spcAft>
                <a:spcPts val="0"/>
              </a:spcAft>
              <a:buClr>
                <a:schemeClr val="tx1">
                  <a:shade val="95000"/>
                </a:schemeClr>
              </a:buClr>
              <a:buSzPct val="65000"/>
              <a:buFont typeface="Wingdings 2"/>
              <a:buNone/>
              <a:defRPr/>
            </a:pPr>
            <a:r>
              <a:rPr lang="ru-RU" sz="2000" b="1" dirty="0">
                <a:latin typeface="Times New Roman" pitchFamily="18" charset="0"/>
                <a:cs typeface="Times New Roman" pitchFamily="18" charset="0"/>
              </a:rPr>
              <a:t>г. Воронеж – 2013г.</a:t>
            </a:r>
          </a:p>
          <a:p>
            <a:pPr algn="ctr" fontAlgn="auto">
              <a:spcBef>
                <a:spcPct val="20000"/>
              </a:spcBef>
              <a:spcAft>
                <a:spcPts val="0"/>
              </a:spcAft>
              <a:buClr>
                <a:schemeClr val="tx1">
                  <a:shade val="95000"/>
                </a:schemeClr>
              </a:buClr>
              <a:buSzPct val="65000"/>
              <a:buFont typeface="Wingdings 2"/>
              <a:buNone/>
              <a:defRPr/>
            </a:pPr>
            <a:endParaRPr lang="ru-RU" b="1" dirty="0">
              <a:solidFill>
                <a:schemeClr val="bg1"/>
              </a:solidFill>
              <a:latin typeface="Times New Roman" pitchFamily="18" charset="0"/>
              <a:cs typeface="Times New Roman" pitchFamily="18" charset="0"/>
            </a:endParaRPr>
          </a:p>
          <a:p>
            <a:pPr algn="r" fontAlgn="auto">
              <a:spcBef>
                <a:spcPct val="20000"/>
              </a:spcBef>
              <a:spcAft>
                <a:spcPts val="0"/>
              </a:spcAft>
              <a:buClr>
                <a:schemeClr val="tx1">
                  <a:shade val="95000"/>
                </a:schemeClr>
              </a:buClr>
              <a:buSzPct val="65000"/>
              <a:buFont typeface="Wingdings 2"/>
              <a:buNone/>
              <a:defRPr/>
            </a:pPr>
            <a:endParaRPr lang="ru-RU" b="1" dirty="0">
              <a:solidFill>
                <a:schemeClr val="bg1"/>
              </a:solidFill>
              <a:latin typeface="Times New Roman" pitchFamily="18" charset="0"/>
              <a:cs typeface="Times New Roman" pitchFamily="18" charset="0"/>
            </a:endParaRPr>
          </a:p>
        </p:txBody>
      </p:sp>
      <p:graphicFrame>
        <p:nvGraphicFramePr>
          <p:cNvPr id="4100" name="Object 6"/>
          <p:cNvGraphicFramePr>
            <a:graphicFrameLocks noChangeAspect="1"/>
          </p:cNvGraphicFramePr>
          <p:nvPr/>
        </p:nvGraphicFramePr>
        <p:xfrm>
          <a:off x="-1571625" y="6321425"/>
          <a:ext cx="1143000" cy="857250"/>
        </p:xfrm>
        <a:graphic>
          <a:graphicData uri="http://schemas.openxmlformats.org/presentationml/2006/ole">
            <p:oleObj spid="_x0000_s4136" name="Презентация" r:id="rId4" imgW="4568900" imgH="3425883" progId="PowerPoint.Show.8">
              <p:embed/>
            </p:oleObj>
          </a:graphicData>
        </a:graphic>
      </p:graphicFrame>
      <p:pic>
        <p:nvPicPr>
          <p:cNvPr id="1029" name="Picture 2" descr="E:\SAM_1736.JPG"/>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857250" y="1785938"/>
            <a:ext cx="7572375"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Прямоугольник 5"/>
          <p:cNvSpPr/>
          <p:nvPr/>
        </p:nvSpPr>
        <p:spPr>
          <a:xfrm>
            <a:off x="2857500" y="4429125"/>
            <a:ext cx="5572125" cy="1477963"/>
          </a:xfrm>
          <a:prstGeom prst="rect">
            <a:avLst/>
          </a:prstGeom>
        </p:spPr>
        <p:txBody>
          <a:bodyPr>
            <a:spAutoFit/>
          </a:bodyPr>
          <a:lstStyle/>
          <a:p>
            <a:pPr algn="ctr" fontAlgn="auto">
              <a:spcAft>
                <a:spcPts val="0"/>
              </a:spcAft>
              <a:buClr>
                <a:schemeClr val="tx1">
                  <a:shade val="95000"/>
                </a:schemeClr>
              </a:buClr>
              <a:buFont typeface="Wingdings 2"/>
              <a:buNone/>
              <a:defRPr/>
            </a:pPr>
            <a:r>
              <a:rPr lang="ru-RU" b="1" dirty="0">
                <a:solidFill>
                  <a:srgbClr val="C00000"/>
                </a:solidFill>
                <a:latin typeface="Times New Roman" pitchFamily="18" charset="0"/>
                <a:cs typeface="Times New Roman" pitchFamily="18" charset="0"/>
              </a:rPr>
              <a:t>«Кругом нас, в нас самих, всюду и везде, вечно сменяясь, совпадая и сталкиваясь, идут  излучения  разной длины волны… Лик Земли ими меняется, ими в значительной мере лепится»</a:t>
            </a:r>
          </a:p>
          <a:p>
            <a:pPr algn="ctr" fontAlgn="auto">
              <a:spcAft>
                <a:spcPts val="0"/>
              </a:spcAft>
              <a:buClr>
                <a:schemeClr val="tx1">
                  <a:shade val="95000"/>
                </a:schemeClr>
              </a:buClr>
              <a:buFont typeface="Wingdings 2"/>
              <a:buNone/>
              <a:defRPr/>
            </a:pPr>
            <a:r>
              <a:rPr lang="ru-RU" b="1" dirty="0">
                <a:solidFill>
                  <a:srgbClr val="C00000"/>
                </a:solidFill>
                <a:latin typeface="Times New Roman" pitchFamily="18" charset="0"/>
                <a:cs typeface="Times New Roman" pitchFamily="18" charset="0"/>
              </a:rPr>
              <a:t>В.И.Вернадский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20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fade">
                                      <p:cBhvr>
                                        <p:cTn id="16" dur="2000"/>
                                        <p:tgtEl>
                                          <p:spTgt spid="10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9"/>
          <p:cNvSpPr txBox="1">
            <a:spLocks noChangeArrowheads="1"/>
          </p:cNvSpPr>
          <p:nvPr/>
        </p:nvSpPr>
        <p:spPr bwMode="auto">
          <a:xfrm>
            <a:off x="0" y="0"/>
            <a:ext cx="9144000" cy="6309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4000" b="1" dirty="0">
                <a:solidFill>
                  <a:srgbClr val="C00000"/>
                </a:solidFill>
              </a:rPr>
              <a:t>Свойства</a:t>
            </a:r>
          </a:p>
          <a:p>
            <a:pPr eaLnBrk="1" hangingPunct="1"/>
            <a:r>
              <a:rPr lang="ru-RU" sz="4000" dirty="0"/>
              <a:t> </a:t>
            </a:r>
            <a:r>
              <a:rPr lang="ru-RU" sz="3600" dirty="0"/>
              <a:t>Отражение, преломление, поглощение, интерференция, </a:t>
            </a:r>
            <a:r>
              <a:rPr lang="ru-RU" sz="3600" dirty="0" smtClean="0"/>
              <a:t>дифракция, </a:t>
            </a:r>
            <a:r>
              <a:rPr lang="ru-RU" sz="3600" dirty="0" err="1"/>
              <a:t>поперечность</a:t>
            </a:r>
            <a:r>
              <a:rPr lang="ru-RU" sz="3600" dirty="0"/>
              <a:t> ( волны с определённым направлением колебаний Е и В называются поляризованными ), </a:t>
            </a:r>
          </a:p>
          <a:p>
            <a:pPr eaLnBrk="1" hangingPunct="1"/>
            <a:r>
              <a:rPr lang="ru-RU" sz="3600" dirty="0" smtClean="0"/>
              <a:t>быстрое затухание;</a:t>
            </a:r>
          </a:p>
          <a:p>
            <a:pPr eaLnBrk="1" hangingPunct="1"/>
            <a:r>
              <a:rPr lang="ru-RU" sz="3600" dirty="0"/>
              <a:t>в</a:t>
            </a:r>
            <a:r>
              <a:rPr lang="ru-RU" sz="3600" dirty="0" smtClean="0"/>
              <a:t> </a:t>
            </a:r>
            <a:r>
              <a:rPr lang="ru-RU" sz="3600" dirty="0"/>
              <a:t>веществе, которое пронизывает НЧ волны, индуцируются вихревые </a:t>
            </a:r>
            <a:r>
              <a:rPr lang="ru-RU" sz="3600" dirty="0" smtClean="0"/>
              <a:t>токи, </a:t>
            </a:r>
            <a:r>
              <a:rPr lang="ru-RU" sz="3600" dirty="0"/>
              <a:t>вызывающие глубокое прогревание этого вещества.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2000"/>
                                        <p:tgtEl>
                                          <p:spTgt spid="40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99">
                                            <p:txEl>
                                              <p:pRg st="1" end="1"/>
                                            </p:txEl>
                                          </p:spTgt>
                                        </p:tgtEl>
                                        <p:attrNameLst>
                                          <p:attrName>style.visibility</p:attrName>
                                        </p:attrNameLst>
                                      </p:cBhvr>
                                      <p:to>
                                        <p:strVal val="visible"/>
                                      </p:to>
                                    </p:set>
                                    <p:animEffect transition="in" filter="fade">
                                      <p:cBhvr>
                                        <p:cTn id="10" dur="2000"/>
                                        <p:tgtEl>
                                          <p:spTgt spid="409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099">
                                            <p:txEl>
                                              <p:pRg st="2" end="2"/>
                                            </p:txEl>
                                          </p:spTgt>
                                        </p:tgtEl>
                                        <p:attrNameLst>
                                          <p:attrName>style.visibility</p:attrName>
                                        </p:attrNameLst>
                                      </p:cBhvr>
                                      <p:to>
                                        <p:strVal val="visible"/>
                                      </p:to>
                                    </p:set>
                                    <p:animEffect transition="in" filter="fade">
                                      <p:cBhvr>
                                        <p:cTn id="13" dur="2000"/>
                                        <p:tgtEl>
                                          <p:spTgt spid="409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099">
                                            <p:txEl>
                                              <p:pRg st="3" end="3"/>
                                            </p:txEl>
                                          </p:spTgt>
                                        </p:tgtEl>
                                        <p:attrNameLst>
                                          <p:attrName>style.visibility</p:attrName>
                                        </p:attrNameLst>
                                      </p:cBhvr>
                                      <p:to>
                                        <p:strVal val="visible"/>
                                      </p:to>
                                    </p:set>
                                    <p:animEffect transition="in" filter="fade">
                                      <p:cBhvr>
                                        <p:cTn id="16" dur="20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9"/>
          <p:cNvSpPr txBox="1">
            <a:spLocks noChangeArrowheads="1"/>
          </p:cNvSpPr>
          <p:nvPr/>
        </p:nvSpPr>
        <p:spPr bwMode="auto">
          <a:xfrm>
            <a:off x="0" y="0"/>
            <a:ext cx="9144000"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4000" b="1">
                <a:solidFill>
                  <a:srgbClr val="C00000"/>
                </a:solidFill>
              </a:rPr>
              <a:t>Применение</a:t>
            </a:r>
            <a:r>
              <a:rPr lang="ru-RU" sz="4000">
                <a:solidFill>
                  <a:srgbClr val="C00000"/>
                </a:solidFill>
              </a:rPr>
              <a:t> </a:t>
            </a:r>
          </a:p>
          <a:p>
            <a:pPr algn="ctr" eaLnBrk="1" hangingPunct="1"/>
            <a:endParaRPr lang="ru-RU" sz="4000"/>
          </a:p>
          <a:p>
            <a:pPr algn="ctr" eaLnBrk="1" hangingPunct="1"/>
            <a:r>
              <a:rPr lang="ru-RU" sz="4000"/>
              <a:t>Низкочастотное электромагнитное поле индуцирует вихревые токи, вызывая глубокое нагревание – это индуктотермия. НЧ используется на электростанциях, в двигателях, в медицине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2000"/>
                                        <p:tgtEl>
                                          <p:spTgt spid="40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99">
                                            <p:txEl>
                                              <p:pRg st="2" end="2"/>
                                            </p:txEl>
                                          </p:spTgt>
                                        </p:tgtEl>
                                        <p:attrNameLst>
                                          <p:attrName>style.visibility</p:attrName>
                                        </p:attrNameLst>
                                      </p:cBhvr>
                                      <p:to>
                                        <p:strVal val="visible"/>
                                      </p:to>
                                    </p:set>
                                    <p:animEffect transition="in" filter="fade">
                                      <p:cBhvr>
                                        <p:cTn id="10" dur="2000"/>
                                        <p:tgtEl>
                                          <p:spTgt spid="4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609600" y="0"/>
            <a:ext cx="8534400" cy="4572000"/>
          </a:xfrm>
        </p:spPr>
        <p:txBody>
          <a:bodyPr>
            <a:normAutofit/>
          </a:bodyPr>
          <a:lstStyle/>
          <a:p>
            <a:pPr marL="548640" indent="-411480" algn="ctr" fontAlgn="auto">
              <a:spcAft>
                <a:spcPts val="0"/>
              </a:spcAft>
              <a:buClr>
                <a:schemeClr val="tx1">
                  <a:shade val="95000"/>
                </a:schemeClr>
              </a:buClr>
              <a:buFont typeface="Wingdings" pitchFamily="2" charset="2"/>
              <a:buNone/>
              <a:defRPr/>
            </a:pPr>
            <a:endParaRPr lang="ru-RU" sz="2000" dirty="0">
              <a:solidFill>
                <a:srgbClr val="000000"/>
              </a:solidFill>
              <a:effectLst>
                <a:outerShdw blurRad="38100" dist="38100" dir="2700000" algn="tl">
                  <a:srgbClr val="FFFFFF"/>
                </a:outerShdw>
              </a:effectLst>
            </a:endParaRPr>
          </a:p>
          <a:p>
            <a:pPr marL="548640" indent="-411480" algn="ctr" fontAlgn="auto">
              <a:spcAft>
                <a:spcPts val="0"/>
              </a:spcAft>
              <a:buClr>
                <a:schemeClr val="tx1">
                  <a:shade val="95000"/>
                </a:schemeClr>
              </a:buClr>
              <a:buFont typeface="Wingdings" pitchFamily="2" charset="2"/>
              <a:buNone/>
              <a:defRPr/>
            </a:pPr>
            <a:r>
              <a:rPr lang="ru-RU" sz="4700" u="sng" dirty="0" smtClean="0">
                <a:solidFill>
                  <a:srgbClr val="C00000"/>
                </a:solidFill>
                <a:effectLst>
                  <a:outerShdw blurRad="38100" dist="38100" dir="2700000" algn="tl">
                    <a:srgbClr val="FFFFFF"/>
                  </a:outerShdw>
                </a:effectLst>
                <a:latin typeface="Times New Roman" pitchFamily="18" charset="0"/>
                <a:cs typeface="Times New Roman" pitchFamily="18" charset="0"/>
              </a:rPr>
              <a:t>Радиоволны</a:t>
            </a:r>
          </a:p>
          <a:p>
            <a:pPr marL="548640" indent="-411480" algn="ctr" fontAlgn="auto">
              <a:spcAft>
                <a:spcPts val="0"/>
              </a:spcAft>
              <a:buClr>
                <a:schemeClr val="tx1">
                  <a:shade val="95000"/>
                </a:schemeClr>
              </a:buClr>
              <a:buFont typeface="Wingdings" pitchFamily="2" charset="2"/>
              <a:buNone/>
              <a:defRPr/>
            </a:pPr>
            <a:endParaRPr lang="ru-RU" sz="4700" u="sng" dirty="0" smtClean="0">
              <a:solidFill>
                <a:srgbClr val="C00000"/>
              </a:solidFill>
              <a:effectLst>
                <a:outerShdw blurRad="38100" dist="38100" dir="2700000" algn="tl">
                  <a:srgbClr val="FFFFFF"/>
                </a:outerShdw>
              </a:effectLst>
              <a:latin typeface="Times New Roman" pitchFamily="18" charset="0"/>
              <a:cs typeface="Times New Roman" pitchFamily="18" charset="0"/>
            </a:endParaRPr>
          </a:p>
          <a:p>
            <a:pPr marL="548640" indent="-411480" algn="ctr" fontAlgn="auto">
              <a:spcAft>
                <a:spcPts val="0"/>
              </a:spcAft>
              <a:buClr>
                <a:schemeClr val="tx1">
                  <a:shade val="95000"/>
                </a:schemeClr>
              </a:buClr>
              <a:buFont typeface="Wingdings" pitchFamily="2" charset="2"/>
              <a:buNone/>
              <a:defRPr/>
            </a:pPr>
            <a:endParaRPr lang="ru-RU" u="sng" dirty="0" smtClean="0">
              <a:solidFill>
                <a:srgbClr val="000000"/>
              </a:solidFill>
              <a:effectLst>
                <a:outerShdw blurRad="38100" dist="38100" dir="2700000" algn="tl">
                  <a:srgbClr val="FFFFFF"/>
                </a:outerShdw>
              </a:effectLst>
            </a:endParaRPr>
          </a:p>
          <a:p>
            <a:pPr marL="548640" indent="-411480" algn="ctr" fontAlgn="auto">
              <a:spcAft>
                <a:spcPts val="0"/>
              </a:spcAft>
              <a:buClr>
                <a:schemeClr val="tx1">
                  <a:shade val="95000"/>
                </a:schemeClr>
              </a:buClr>
              <a:buFont typeface="Wingdings" pitchFamily="2" charset="2"/>
              <a:buNone/>
              <a:defRPr/>
            </a:pPr>
            <a:endParaRPr lang="ru-RU" u="sng" dirty="0">
              <a:solidFill>
                <a:srgbClr val="000000"/>
              </a:solidFill>
              <a:effectLst>
                <a:outerShdw blurRad="38100" dist="38100" dir="2700000" algn="tl">
                  <a:srgbClr val="FFFFFF"/>
                </a:outerShdw>
              </a:effectLst>
            </a:endParaRPr>
          </a:p>
          <a:p>
            <a:pPr marL="548640" indent="-411480" algn="r" fontAlgn="auto">
              <a:spcAft>
                <a:spcPts val="0"/>
              </a:spcAft>
              <a:buClr>
                <a:schemeClr val="tx1">
                  <a:shade val="95000"/>
                </a:schemeClr>
              </a:buClr>
              <a:buFont typeface="Wingdings" pitchFamily="2" charset="2"/>
              <a:buNone/>
              <a:defRPr/>
            </a:pPr>
            <a:endParaRPr lang="ru-RU" sz="1800" dirty="0">
              <a:solidFill>
                <a:srgbClr val="000000"/>
              </a:solidFill>
              <a:effectLst>
                <a:outerShdw blurRad="38100" dist="38100" dir="2700000" algn="tl">
                  <a:srgbClr val="FFFFFF"/>
                </a:outerShdw>
              </a:effectLst>
            </a:endParaRPr>
          </a:p>
          <a:p>
            <a:pPr marL="548640" indent="-411480" algn="r" fontAlgn="auto">
              <a:spcAft>
                <a:spcPts val="0"/>
              </a:spcAft>
              <a:buClr>
                <a:schemeClr val="tx1">
                  <a:shade val="95000"/>
                </a:schemeClr>
              </a:buClr>
              <a:buFont typeface="Wingdings" pitchFamily="2" charset="2"/>
              <a:buNone/>
              <a:defRPr/>
            </a:pPr>
            <a:endParaRPr lang="ru-RU" sz="1800" dirty="0">
              <a:solidFill>
                <a:srgbClr val="000000"/>
              </a:solidFill>
              <a:effectLst>
                <a:outerShdw blurRad="38100" dist="38100" dir="2700000" algn="tl">
                  <a:srgbClr val="FFFFFF"/>
                </a:outerShdw>
              </a:effectLst>
              <a:latin typeface="Times New Roman" pitchFamily="18" charset="0"/>
              <a:cs typeface="Times New Roman" pitchFamily="18" charset="0"/>
            </a:endParaRPr>
          </a:p>
          <a:p>
            <a:pPr marL="548640" indent="-411480" algn="r" fontAlgn="auto">
              <a:spcAft>
                <a:spcPts val="0"/>
              </a:spcAft>
              <a:buClr>
                <a:schemeClr val="tx1">
                  <a:shade val="95000"/>
                </a:schemeClr>
              </a:buClr>
              <a:buFont typeface="Wingdings" pitchFamily="2" charset="2"/>
              <a:buNone/>
              <a:defRPr/>
            </a:pPr>
            <a:endParaRPr lang="ru-RU" sz="1800" dirty="0">
              <a:solidFill>
                <a:srgbClr val="000000"/>
              </a:solidFill>
              <a:effectLst>
                <a:outerShdw blurRad="38100" dist="38100" dir="2700000" algn="tl">
                  <a:srgbClr val="FFFFFF"/>
                </a:outerShdw>
              </a:effectLst>
            </a:endParaRPr>
          </a:p>
          <a:p>
            <a:pPr marL="548640" indent="-411480" algn="r" fontAlgn="auto">
              <a:spcAft>
                <a:spcPts val="0"/>
              </a:spcAft>
              <a:buClr>
                <a:schemeClr val="tx1">
                  <a:shade val="95000"/>
                </a:schemeClr>
              </a:buClr>
              <a:buFont typeface="Wingdings" pitchFamily="2" charset="2"/>
              <a:buNone/>
              <a:defRPr/>
            </a:pPr>
            <a:endParaRPr lang="ru-RU" sz="1800" dirty="0">
              <a:solidFill>
                <a:srgbClr val="000000"/>
              </a:solidFill>
              <a:effectLst>
                <a:outerShdw blurRad="38100" dist="38100" dir="2700000" algn="tl">
                  <a:srgbClr val="FFFFFF"/>
                </a:outerShdw>
              </a:effectLst>
            </a:endParaRPr>
          </a:p>
          <a:p>
            <a:pPr marL="548640" indent="-411480" algn="r" fontAlgn="auto">
              <a:spcAft>
                <a:spcPts val="0"/>
              </a:spcAft>
              <a:buClr>
                <a:schemeClr val="tx1">
                  <a:shade val="95000"/>
                </a:schemeClr>
              </a:buClr>
              <a:buFont typeface="Wingdings" pitchFamily="2" charset="2"/>
              <a:buNone/>
              <a:defRPr/>
            </a:pPr>
            <a:endParaRPr lang="ru-RU" sz="1800" dirty="0">
              <a:solidFill>
                <a:srgbClr val="000000"/>
              </a:solidFill>
              <a:effectLst>
                <a:outerShdw blurRad="38100" dist="38100" dir="2700000" algn="tl">
                  <a:srgbClr val="FFFFFF"/>
                </a:outerShdw>
              </a:effectLst>
            </a:endParaRPr>
          </a:p>
          <a:p>
            <a:pPr marL="548640" indent="-411480" algn="r" fontAlgn="auto">
              <a:spcAft>
                <a:spcPts val="0"/>
              </a:spcAft>
              <a:buClr>
                <a:schemeClr val="tx1">
                  <a:shade val="95000"/>
                </a:schemeClr>
              </a:buClr>
              <a:buFont typeface="Wingdings" pitchFamily="2" charset="2"/>
              <a:buNone/>
              <a:defRPr/>
            </a:pPr>
            <a:endParaRPr lang="ru-RU" sz="1800" dirty="0">
              <a:solidFill>
                <a:srgbClr val="000000"/>
              </a:solidFill>
              <a:effectLst>
                <a:outerShdw blurRad="38100" dist="38100" dir="2700000" algn="tl">
                  <a:srgbClr val="FFFFFF"/>
                </a:outerShdw>
              </a:effectLst>
            </a:endParaRPr>
          </a:p>
        </p:txBody>
      </p:sp>
      <p:sp>
        <p:nvSpPr>
          <p:cNvPr id="4" name="TextBox 3"/>
          <p:cNvSpPr txBox="1"/>
          <p:nvPr/>
        </p:nvSpPr>
        <p:spPr>
          <a:xfrm>
            <a:off x="0" y="5867400"/>
            <a:ext cx="9144000" cy="369888"/>
          </a:xfrm>
          <a:prstGeom prst="rect">
            <a:avLst/>
          </a:prstGeom>
          <a:noFill/>
        </p:spPr>
        <p:txBody>
          <a:bodyPr>
            <a:spAutoFit/>
          </a:bodyPr>
          <a:lstStyle/>
          <a:p>
            <a:pPr marL="548640" indent="-411480" fontAlgn="auto">
              <a:spcAft>
                <a:spcPts val="0"/>
              </a:spcAft>
              <a:buClr>
                <a:schemeClr val="tx1">
                  <a:shade val="95000"/>
                </a:schemeClr>
              </a:buClr>
              <a:buFont typeface="Wingdings" pitchFamily="2" charset="2"/>
              <a:buNone/>
              <a:defRPr/>
            </a:pPr>
            <a:endParaRPr lang="ru-RU" b="1" dirty="0">
              <a:effectLst>
                <a:outerShdw blurRad="38100" dist="38100" dir="2700000" algn="tl">
                  <a:srgbClr val="FFFFFF"/>
                </a:outerShdw>
              </a:effectLst>
            </a:endParaRPr>
          </a:p>
        </p:txBody>
      </p:sp>
      <p:sp>
        <p:nvSpPr>
          <p:cNvPr id="5" name="Прямоугольник 4"/>
          <p:cNvSpPr/>
          <p:nvPr/>
        </p:nvSpPr>
        <p:spPr>
          <a:xfrm>
            <a:off x="6088063" y="6248400"/>
            <a:ext cx="323850" cy="369888"/>
          </a:xfrm>
          <a:prstGeom prst="rect">
            <a:avLst/>
          </a:prstGeom>
        </p:spPr>
        <p:txBody>
          <a:bodyPr wrap="none">
            <a:spAutoFit/>
          </a:bodyPr>
          <a:lstStyle/>
          <a:p>
            <a:pPr marL="548640" indent="-411480" algn="r" fontAlgn="auto">
              <a:spcAft>
                <a:spcPts val="0"/>
              </a:spcAft>
              <a:buClr>
                <a:schemeClr val="tx1">
                  <a:shade val="95000"/>
                </a:schemeClr>
              </a:buClr>
              <a:buFont typeface="Wingdings" pitchFamily="2" charset="2"/>
              <a:buNone/>
              <a:defRPr/>
            </a:pPr>
            <a:endParaRPr lang="ru-RU" b="1" dirty="0">
              <a:effectLst>
                <a:outerShdw blurRad="38100" dist="38100" dir="2700000" algn="tl">
                  <a:srgbClr val="FFFFFF"/>
                </a:outerShdw>
              </a:effectLst>
            </a:endParaRPr>
          </a:p>
        </p:txBody>
      </p:sp>
      <p:pic>
        <p:nvPicPr>
          <p:cNvPr id="15367" name="Picture 2" descr="C:\Users\Computer\Desktop\1x640.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714480" y="1500174"/>
            <a:ext cx="6237312" cy="4784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367"/>
                                        </p:tgtEl>
                                        <p:attrNameLst>
                                          <p:attrName>style.visibility</p:attrName>
                                        </p:attrNameLst>
                                      </p:cBhvr>
                                      <p:to>
                                        <p:strVal val="visible"/>
                                      </p:to>
                                    </p:set>
                                    <p:animEffect transition="in" filter="fade">
                                      <p:cBhvr>
                                        <p:cTn id="10" dur="20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152400" y="1554163"/>
            <a:ext cx="8839200" cy="4525962"/>
          </a:xfrm>
        </p:spPr>
        <p:txBody>
          <a:bodyPr>
            <a:normAutofit/>
          </a:bodyPr>
          <a:lstStyle/>
          <a:p>
            <a:pPr marL="548640" indent="-411480" algn="ctr" fontAlgn="auto">
              <a:spcAft>
                <a:spcPts val="0"/>
              </a:spcAft>
              <a:buClr>
                <a:schemeClr val="tx1">
                  <a:shade val="95000"/>
                </a:schemeClr>
              </a:buClr>
              <a:buFont typeface="Wingdings 2" pitchFamily="18" charset="2"/>
              <a:buNone/>
              <a:defRPr/>
            </a:pPr>
            <a:r>
              <a:rPr lang="ru-RU" sz="44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Радиоволны</a:t>
            </a:r>
            <a:r>
              <a:rPr lang="ru-RU" sz="4400" b="1" dirty="0" smtClean="0">
                <a:solidFill>
                  <a:srgbClr val="000000"/>
                </a:solidFill>
                <a:effectLst>
                  <a:outerShdw blurRad="38100" dist="38100" dir="2700000" algn="tl">
                    <a:srgbClr val="FFFFFF"/>
                  </a:outerShdw>
                </a:effectLst>
                <a:latin typeface="Times New Roman" pitchFamily="18" charset="0"/>
                <a:cs typeface="Times New Roman" pitchFamily="18" charset="0"/>
              </a:rPr>
              <a:t> - </a:t>
            </a:r>
            <a:r>
              <a:rPr lang="ru-RU" sz="4400" dirty="0" smtClean="0">
                <a:solidFill>
                  <a:srgbClr val="000000"/>
                </a:solidFill>
                <a:effectLst>
                  <a:outerShdw blurRad="38100" dist="38100" dir="2700000" algn="tl">
                    <a:srgbClr val="FFFFFF"/>
                  </a:outerShdw>
                </a:effectLst>
                <a:latin typeface="Times New Roman" pitchFamily="18" charset="0"/>
                <a:cs typeface="Times New Roman" pitchFamily="18" charset="0"/>
              </a:rPr>
              <a:t>это электромагнитные волны с длиной волны от нескольких км до нескольких мм и частотой от </a:t>
            </a:r>
            <a:r>
              <a:rPr lang="ru-RU" sz="4400" dirty="0" smtClean="0">
                <a:solidFill>
                  <a:srgbClr val="002060"/>
                </a:solidFill>
                <a:latin typeface="Times New Roman" pitchFamily="18" charset="0"/>
                <a:cs typeface="Times New Roman" pitchFamily="18" charset="0"/>
              </a:rPr>
              <a:t>10</a:t>
            </a:r>
            <a:r>
              <a:rPr lang="ru-RU" sz="4400" baseline="30000" dirty="0" smtClean="0">
                <a:solidFill>
                  <a:srgbClr val="002060"/>
                </a:solidFill>
                <a:latin typeface="Times New Roman" pitchFamily="18" charset="0"/>
                <a:cs typeface="Times New Roman" pitchFamily="18" charset="0"/>
              </a:rPr>
              <a:t>5 </a:t>
            </a:r>
            <a:r>
              <a:rPr lang="ru-RU" sz="4400" dirty="0" smtClean="0">
                <a:solidFill>
                  <a:srgbClr val="002060"/>
                </a:solidFill>
                <a:latin typeface="Times New Roman" pitchFamily="18" charset="0"/>
                <a:cs typeface="Times New Roman" pitchFamily="18" charset="0"/>
              </a:rPr>
              <a:t> -10</a:t>
            </a:r>
            <a:r>
              <a:rPr lang="ru-RU" sz="4400" baseline="30000" dirty="0" smtClean="0">
                <a:solidFill>
                  <a:srgbClr val="002060"/>
                </a:solidFill>
                <a:latin typeface="Times New Roman" pitchFamily="18" charset="0"/>
                <a:cs typeface="Times New Roman" pitchFamily="18" charset="0"/>
              </a:rPr>
              <a:t>12 </a:t>
            </a:r>
            <a:r>
              <a:rPr lang="ru-RU" sz="4400" dirty="0" smtClean="0">
                <a:solidFill>
                  <a:srgbClr val="002060"/>
                </a:solidFill>
                <a:latin typeface="Times New Roman" pitchFamily="18" charset="0"/>
                <a:cs typeface="Times New Roman" pitchFamily="18" charset="0"/>
              </a:rPr>
              <a:t>Гц.</a:t>
            </a:r>
          </a:p>
          <a:p>
            <a:pPr marL="548640" indent="-411480" algn="ctr" fontAlgn="auto">
              <a:spcAft>
                <a:spcPts val="0"/>
              </a:spcAft>
              <a:buClr>
                <a:schemeClr val="tx1">
                  <a:shade val="95000"/>
                </a:schemeClr>
              </a:buClr>
              <a:buFont typeface="Wingdings" pitchFamily="2" charset="2"/>
              <a:buNone/>
              <a:defRPr/>
            </a:pPr>
            <a:endParaRPr lang="ru-RU" sz="4400" b="1"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2000"/>
                                        <p:tgtEl>
                                          <p:spTgt spid="481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152400"/>
            <a:ext cx="8229600" cy="1066800"/>
          </a:xfrm>
        </p:spPr>
        <p:txBody>
          <a:bodyPr/>
          <a:lstStyle/>
          <a:p>
            <a:pPr fontAlgn="auto">
              <a:spcAft>
                <a:spcPts val="0"/>
              </a:spcAft>
              <a:defRPr/>
            </a:pPr>
            <a:r>
              <a:rPr lang="ru-RU" b="1" dirty="0">
                <a:solidFill>
                  <a:srgbClr val="C00000"/>
                </a:solidFill>
                <a:effectLst>
                  <a:outerShdw blurRad="38100" dist="38100" dir="2700000" algn="tl">
                    <a:srgbClr val="FFFFFF"/>
                  </a:outerShdw>
                </a:effectLst>
                <a:latin typeface="Times New Roman" pitchFamily="18" charset="0"/>
                <a:cs typeface="Times New Roman" pitchFamily="18" charset="0"/>
              </a:rPr>
              <a:t>История открытия</a:t>
            </a:r>
          </a:p>
        </p:txBody>
      </p:sp>
      <p:sp>
        <p:nvSpPr>
          <p:cNvPr id="3" name="Содержимое 2"/>
          <p:cNvSpPr>
            <a:spLocks noGrp="1"/>
          </p:cNvSpPr>
          <p:nvPr>
            <p:ph idx="4294967295"/>
          </p:nvPr>
        </p:nvSpPr>
        <p:spPr>
          <a:xfrm>
            <a:off x="0" y="1066800"/>
            <a:ext cx="6429375" cy="5362575"/>
          </a:xfrm>
        </p:spPr>
        <p:txBody>
          <a:bodyPr>
            <a:noAutofit/>
          </a:bodyPr>
          <a:lstStyle/>
          <a:p>
            <a:pPr marL="548640" indent="-411480" algn="just" fontAlgn="auto">
              <a:spcAft>
                <a:spcPts val="0"/>
              </a:spcAft>
              <a:buClr>
                <a:schemeClr val="tx1">
                  <a:shade val="95000"/>
                </a:schemeClr>
              </a:buClr>
              <a:buFont typeface="Wingdings" pitchFamily="2" charset="2"/>
              <a:buNone/>
              <a:defRPr/>
            </a:pPr>
            <a:r>
              <a:rPr lang="ru-RU" sz="2000" dirty="0" smtClean="0">
                <a:effectLst>
                  <a:outerShdw blurRad="38100" dist="38100" dir="2700000" algn="tl">
                    <a:srgbClr val="FFFFFF"/>
                  </a:outerShdw>
                </a:effectLst>
                <a:latin typeface="Times New Roman" pitchFamily="18" charset="0"/>
                <a:cs typeface="Times New Roman" pitchFamily="18" charset="0"/>
              </a:rPr>
              <a:t>    </a:t>
            </a:r>
            <a:r>
              <a:rPr lang="en-US" sz="2000" dirty="0" smtClean="0">
                <a:effectLst>
                  <a:outerShdw blurRad="38100" dist="38100" dir="2700000" algn="tl">
                    <a:srgbClr val="FFFFFF"/>
                  </a:outerShdw>
                </a:effectLst>
                <a:latin typeface="Times New Roman" pitchFamily="18" charset="0"/>
                <a:cs typeface="Times New Roman" pitchFamily="18" charset="0"/>
              </a:rPr>
              <a:t> </a:t>
            </a:r>
            <a:r>
              <a:rPr lang="ru-RU" sz="2000" dirty="0" smtClean="0">
                <a:effectLst>
                  <a:outerShdw blurRad="38100" dist="38100" dir="2700000" algn="tl">
                    <a:srgbClr val="FFFFFF"/>
                  </a:outerShdw>
                </a:effectLst>
                <a:latin typeface="Times New Roman" pitchFamily="18" charset="0"/>
                <a:cs typeface="Times New Roman" pitchFamily="18" charset="0"/>
              </a:rPr>
              <a:t>О радиоволнах впервые в своих работах </a:t>
            </a:r>
          </a:p>
          <a:p>
            <a:pPr marL="548640" indent="-411480" algn="just" fontAlgn="auto">
              <a:spcAft>
                <a:spcPts val="0"/>
              </a:spcAft>
              <a:buClr>
                <a:schemeClr val="tx1">
                  <a:shade val="95000"/>
                </a:schemeClr>
              </a:buClr>
              <a:buFont typeface="Wingdings" pitchFamily="2" charset="2"/>
              <a:buNone/>
              <a:defRPr/>
            </a:pPr>
            <a:r>
              <a:rPr lang="ru-RU" sz="2000" dirty="0" smtClean="0">
                <a:effectLst>
                  <a:outerShdw blurRad="38100" dist="38100" dir="2700000" algn="tl">
                    <a:srgbClr val="FFFFFF"/>
                  </a:outerShdw>
                </a:effectLst>
                <a:latin typeface="Times New Roman" pitchFamily="18" charset="0"/>
                <a:cs typeface="Times New Roman" pitchFamily="18" charset="0"/>
              </a:rPr>
              <a:t>в 1868 году рассказал </a:t>
            </a:r>
            <a:r>
              <a:rPr lang="ru-RU" sz="2000" dirty="0" smtClean="0">
                <a:solidFill>
                  <a:srgbClr val="C00000"/>
                </a:solidFill>
                <a:effectLst>
                  <a:outerShdw blurRad="38100" dist="38100" dir="2700000" algn="tl">
                    <a:srgbClr val="FFFFFF"/>
                  </a:outerShdw>
                </a:effectLst>
                <a:latin typeface="Times New Roman" pitchFamily="18" charset="0"/>
                <a:cs typeface="Times New Roman" pitchFamily="18" charset="0"/>
              </a:rPr>
              <a:t>Джеймс Максвелл.</a:t>
            </a:r>
            <a:endParaRPr lang="en-US" sz="2000" dirty="0" smtClean="0">
              <a:solidFill>
                <a:srgbClr val="C00000"/>
              </a:solidFill>
              <a:effectLst>
                <a:outerShdw blurRad="38100" dist="38100" dir="2700000" algn="tl">
                  <a:srgbClr val="FFFFFF"/>
                </a:outerShdw>
              </a:effectLst>
              <a:latin typeface="Times New Roman" pitchFamily="18" charset="0"/>
              <a:cs typeface="Times New Roman" pitchFamily="18" charset="0"/>
            </a:endParaRPr>
          </a:p>
          <a:p>
            <a:pPr marL="548640" indent="-411480" algn="just" fontAlgn="auto">
              <a:spcAft>
                <a:spcPts val="0"/>
              </a:spcAft>
              <a:buClr>
                <a:schemeClr val="tx1">
                  <a:shade val="95000"/>
                </a:schemeClr>
              </a:buClr>
              <a:buFont typeface="Wingdings" pitchFamily="2" charset="2"/>
              <a:buNone/>
              <a:defRPr/>
            </a:pPr>
            <a:r>
              <a:rPr lang="ru-RU" sz="2000" dirty="0" smtClean="0">
                <a:effectLst>
                  <a:outerShdw blurRad="38100" dist="38100" dir="2700000" algn="tl">
                    <a:srgbClr val="FFFFFF"/>
                  </a:outerShdw>
                </a:effectLst>
                <a:latin typeface="Times New Roman" pitchFamily="18" charset="0"/>
                <a:cs typeface="Times New Roman" pitchFamily="18" charset="0"/>
              </a:rPr>
              <a:t>Он предложил уравнение, которое </a:t>
            </a:r>
          </a:p>
          <a:p>
            <a:pPr marL="548640" indent="-411480" algn="just" fontAlgn="auto">
              <a:spcAft>
                <a:spcPts val="0"/>
              </a:spcAft>
              <a:buClr>
                <a:schemeClr val="tx1">
                  <a:shade val="95000"/>
                </a:schemeClr>
              </a:buClr>
              <a:buFont typeface="Wingdings" pitchFamily="2" charset="2"/>
              <a:buNone/>
              <a:defRPr/>
            </a:pPr>
            <a:r>
              <a:rPr lang="ru-RU" sz="2000" dirty="0" smtClean="0">
                <a:effectLst>
                  <a:outerShdw blurRad="38100" dist="38100" dir="2700000" algn="tl">
                    <a:srgbClr val="FFFFFF"/>
                  </a:outerShdw>
                </a:effectLst>
                <a:latin typeface="Times New Roman" pitchFamily="18" charset="0"/>
                <a:cs typeface="Times New Roman" pitchFamily="18" charset="0"/>
              </a:rPr>
              <a:t>описывает световые и радиоволны, </a:t>
            </a:r>
          </a:p>
          <a:p>
            <a:pPr marL="548640" indent="-411480" algn="just" fontAlgn="auto">
              <a:spcAft>
                <a:spcPts val="0"/>
              </a:spcAft>
              <a:buClr>
                <a:schemeClr val="tx1">
                  <a:shade val="95000"/>
                </a:schemeClr>
              </a:buClr>
              <a:buFont typeface="Wingdings" pitchFamily="2" charset="2"/>
              <a:buNone/>
              <a:defRPr/>
            </a:pPr>
            <a:r>
              <a:rPr lang="ru-RU" sz="2000" dirty="0" smtClean="0">
                <a:effectLst>
                  <a:outerShdw blurRad="38100" dist="38100" dir="2700000" algn="tl">
                    <a:srgbClr val="FFFFFF"/>
                  </a:outerShdw>
                </a:effectLst>
                <a:latin typeface="Times New Roman" pitchFamily="18" charset="0"/>
                <a:cs typeface="Times New Roman" pitchFamily="18" charset="0"/>
              </a:rPr>
              <a:t>как волны электромагнетизма.</a:t>
            </a:r>
            <a:r>
              <a:rPr lang="en-US" sz="2000" dirty="0" smtClean="0">
                <a:effectLst>
                  <a:outerShdw blurRad="38100" dist="38100" dir="2700000" algn="tl">
                    <a:srgbClr val="FFFFFF"/>
                  </a:outerShdw>
                </a:effectLst>
                <a:latin typeface="Times New Roman" pitchFamily="18" charset="0"/>
                <a:cs typeface="Times New Roman" pitchFamily="18" charset="0"/>
              </a:rPr>
              <a:t> </a:t>
            </a:r>
          </a:p>
          <a:p>
            <a:pPr marL="548640" indent="-411480" algn="just" fontAlgn="auto">
              <a:spcAft>
                <a:spcPts val="0"/>
              </a:spcAft>
              <a:buClr>
                <a:schemeClr val="tx1">
                  <a:shade val="95000"/>
                </a:schemeClr>
              </a:buClr>
              <a:buFont typeface="Wingdings" pitchFamily="2" charset="2"/>
              <a:buNone/>
              <a:defRPr/>
            </a:pPr>
            <a:r>
              <a:rPr lang="en-US" sz="2000" dirty="0" smtClean="0">
                <a:effectLst>
                  <a:outerShdw blurRad="38100" dist="38100" dir="2700000" algn="tl">
                    <a:srgbClr val="FFFFFF"/>
                  </a:outerShdw>
                </a:effectLst>
                <a:latin typeface="Times New Roman" pitchFamily="18" charset="0"/>
                <a:cs typeface="Times New Roman" pitchFamily="18" charset="0"/>
              </a:rPr>
              <a:t> </a:t>
            </a:r>
            <a:r>
              <a:rPr lang="ru-RU" sz="2000" dirty="0" smtClean="0">
                <a:effectLst>
                  <a:outerShdw blurRad="38100" dist="38100" dir="2700000" algn="tl">
                    <a:srgbClr val="FFFFFF"/>
                  </a:outerShdw>
                </a:effectLst>
                <a:latin typeface="Times New Roman" pitchFamily="18" charset="0"/>
                <a:cs typeface="Times New Roman" pitchFamily="18" charset="0"/>
              </a:rPr>
              <a:t>В 1886 году </a:t>
            </a:r>
            <a:r>
              <a:rPr lang="ru-RU" sz="2000" dirty="0" smtClean="0">
                <a:solidFill>
                  <a:srgbClr val="C00000"/>
                </a:solidFill>
                <a:effectLst>
                  <a:outerShdw blurRad="38100" dist="38100" dir="2700000" algn="tl">
                    <a:srgbClr val="FFFFFF"/>
                  </a:outerShdw>
                </a:effectLst>
                <a:latin typeface="Times New Roman" pitchFamily="18" charset="0"/>
                <a:cs typeface="Times New Roman" pitchFamily="18" charset="0"/>
              </a:rPr>
              <a:t>Генрих Герц </a:t>
            </a:r>
            <a:r>
              <a:rPr lang="ru-RU" sz="2000" dirty="0" smtClean="0">
                <a:effectLst>
                  <a:outerShdw blurRad="38100" dist="38100" dir="2700000" algn="tl">
                    <a:srgbClr val="FFFFFF"/>
                  </a:outerShdw>
                </a:effectLst>
                <a:latin typeface="Times New Roman" pitchFamily="18" charset="0"/>
                <a:cs typeface="Times New Roman" pitchFamily="18" charset="0"/>
              </a:rPr>
              <a:t>экспериментально</a:t>
            </a:r>
          </a:p>
          <a:p>
            <a:pPr marL="548640" indent="-411480" algn="just" fontAlgn="auto">
              <a:spcAft>
                <a:spcPts val="0"/>
              </a:spcAft>
              <a:buClr>
                <a:schemeClr val="tx1">
                  <a:shade val="95000"/>
                </a:schemeClr>
              </a:buClr>
              <a:buFont typeface="Wingdings" pitchFamily="2" charset="2"/>
              <a:buNone/>
              <a:defRPr/>
            </a:pPr>
            <a:r>
              <a:rPr lang="ru-RU" sz="2000" dirty="0" smtClean="0">
                <a:effectLst>
                  <a:outerShdw blurRad="38100" dist="38100" dir="2700000" algn="tl">
                    <a:srgbClr val="FFFFFF"/>
                  </a:outerShdw>
                </a:effectLst>
                <a:latin typeface="Times New Roman" pitchFamily="18" charset="0"/>
                <a:cs typeface="Times New Roman" pitchFamily="18" charset="0"/>
              </a:rPr>
              <a:t>подтвердил теорию Максвелла, получив в </a:t>
            </a:r>
            <a:endParaRPr lang="en-US" sz="2000" dirty="0" smtClean="0">
              <a:effectLst>
                <a:outerShdw blurRad="38100" dist="38100" dir="2700000" algn="tl">
                  <a:srgbClr val="FFFFFF"/>
                </a:outerShdw>
              </a:effectLst>
              <a:latin typeface="Times New Roman" pitchFamily="18" charset="0"/>
              <a:cs typeface="Times New Roman" pitchFamily="18" charset="0"/>
            </a:endParaRPr>
          </a:p>
          <a:p>
            <a:pPr marL="548640" indent="-411480" algn="just" fontAlgn="auto">
              <a:spcAft>
                <a:spcPts val="0"/>
              </a:spcAft>
              <a:buClr>
                <a:schemeClr val="tx1">
                  <a:shade val="95000"/>
                </a:schemeClr>
              </a:buClr>
              <a:buFont typeface="Wingdings" pitchFamily="2" charset="2"/>
              <a:buNone/>
              <a:defRPr/>
            </a:pPr>
            <a:r>
              <a:rPr lang="ru-RU" sz="2000" dirty="0" smtClean="0">
                <a:effectLst>
                  <a:outerShdw blurRad="38100" dist="38100" dir="2700000" algn="tl">
                    <a:srgbClr val="FFFFFF"/>
                  </a:outerShdw>
                </a:effectLst>
                <a:latin typeface="Times New Roman" pitchFamily="18" charset="0"/>
                <a:cs typeface="Times New Roman" pitchFamily="18" charset="0"/>
              </a:rPr>
              <a:t>своей лаборатории радиоволны длиной в </a:t>
            </a:r>
            <a:endParaRPr lang="en-US" sz="2000" dirty="0" smtClean="0">
              <a:effectLst>
                <a:outerShdw blurRad="38100" dist="38100" dir="2700000" algn="tl">
                  <a:srgbClr val="FFFFFF"/>
                </a:outerShdw>
              </a:effectLst>
              <a:latin typeface="Times New Roman" pitchFamily="18" charset="0"/>
              <a:cs typeface="Times New Roman" pitchFamily="18" charset="0"/>
            </a:endParaRPr>
          </a:p>
          <a:p>
            <a:pPr marL="548640" indent="-411480" algn="just" fontAlgn="auto">
              <a:spcAft>
                <a:spcPts val="0"/>
              </a:spcAft>
              <a:buClr>
                <a:schemeClr val="tx1">
                  <a:shade val="95000"/>
                </a:schemeClr>
              </a:buClr>
              <a:buFont typeface="Wingdings" pitchFamily="2" charset="2"/>
              <a:buNone/>
              <a:defRPr/>
            </a:pPr>
            <a:r>
              <a:rPr lang="ru-RU" sz="2000" dirty="0" smtClean="0">
                <a:effectLst>
                  <a:outerShdw blurRad="38100" dist="38100" dir="2700000" algn="tl">
                    <a:srgbClr val="FFFFFF"/>
                  </a:outerShdw>
                </a:effectLst>
                <a:latin typeface="Times New Roman" pitchFamily="18" charset="0"/>
                <a:cs typeface="Times New Roman" pitchFamily="18" charset="0"/>
              </a:rPr>
              <a:t>несколько десятков сантиметров</a:t>
            </a:r>
            <a:r>
              <a:rPr lang="ru-RU" sz="2400" dirty="0" smtClean="0">
                <a:effectLst>
                  <a:outerShdw blurRad="38100" dist="38100" dir="2700000" algn="tl">
                    <a:srgbClr val="FFFFFF"/>
                  </a:outerShdw>
                </a:effectLst>
              </a:rPr>
              <a:t>.</a:t>
            </a:r>
          </a:p>
          <a:p>
            <a:pPr marL="548640" indent="-411480" algn="just" fontAlgn="auto">
              <a:spcAft>
                <a:spcPts val="0"/>
              </a:spcAft>
              <a:buClr>
                <a:schemeClr val="tx1">
                  <a:shade val="95000"/>
                </a:schemeClr>
              </a:buClr>
              <a:buFont typeface="Wingdings" pitchFamily="2" charset="2"/>
              <a:buNone/>
              <a:defRPr/>
            </a:pPr>
            <a:r>
              <a:rPr lang="ru-RU" sz="2000" dirty="0" smtClean="0">
                <a:effectLst>
                  <a:outerShdw blurRad="38100" dist="38100" dir="2700000" algn="tl">
                    <a:srgbClr val="FFFFFF"/>
                  </a:outerShdw>
                </a:effectLst>
                <a:latin typeface="Times New Roman" pitchFamily="18" charset="0"/>
                <a:cs typeface="Times New Roman" pitchFamily="18" charset="0"/>
              </a:rPr>
              <a:t>7мая 1895года </a:t>
            </a:r>
            <a:r>
              <a:rPr lang="ru-RU" sz="2000" dirty="0" smtClean="0">
                <a:solidFill>
                  <a:srgbClr val="C00000"/>
                </a:solidFill>
                <a:effectLst>
                  <a:outerShdw blurRad="38100" dist="38100" dir="2700000" algn="tl">
                    <a:srgbClr val="FFFFFF"/>
                  </a:outerShdw>
                </a:effectLst>
                <a:latin typeface="Times New Roman" pitchFamily="18" charset="0"/>
                <a:cs typeface="Times New Roman" pitchFamily="18" charset="0"/>
              </a:rPr>
              <a:t>А.С.Попов </a:t>
            </a:r>
            <a:r>
              <a:rPr lang="ru-RU" sz="2000" dirty="0" smtClean="0">
                <a:effectLst>
                  <a:outerShdw blurRad="38100" dist="38100" dir="2700000" algn="tl">
                    <a:srgbClr val="FFFFFF"/>
                  </a:outerShdw>
                </a:effectLst>
                <a:latin typeface="Times New Roman" pitchFamily="18" charset="0"/>
                <a:cs typeface="Times New Roman" pitchFamily="18" charset="0"/>
              </a:rPr>
              <a:t>доложил Русскому физико-химическому обществу об изобретении прибора, могущего улавливать грозовые разряды.</a:t>
            </a:r>
          </a:p>
          <a:p>
            <a:pPr marL="548640" indent="-411480" algn="just" fontAlgn="auto">
              <a:spcAft>
                <a:spcPts val="0"/>
              </a:spcAft>
              <a:buClr>
                <a:schemeClr val="tx1">
                  <a:shade val="95000"/>
                </a:schemeClr>
              </a:buClr>
              <a:buFont typeface="Wingdings" pitchFamily="2" charset="2"/>
              <a:buNone/>
              <a:defRPr/>
            </a:pPr>
            <a:r>
              <a:rPr lang="ru-RU" sz="2000" dirty="0" smtClean="0">
                <a:effectLst>
                  <a:outerShdw blurRad="38100" dist="38100" dir="2700000" algn="tl">
                    <a:srgbClr val="FFFFFF"/>
                  </a:outerShdw>
                </a:effectLst>
                <a:latin typeface="Times New Roman" pitchFamily="18" charset="0"/>
                <a:cs typeface="Times New Roman" pitchFamily="18" charset="0"/>
              </a:rPr>
              <a:t>24 марта 1896года, используя эти волны, он передал на расстояние 250м первую в мире радиограмму из двух слов «Генрих Герц».</a:t>
            </a:r>
          </a:p>
        </p:txBody>
      </p:sp>
      <p:pic>
        <p:nvPicPr>
          <p:cNvPr id="5124" name="Picture 4" descr="C:\Users\Computer\Desktop\RTEmagicP_Heinrich_Rudolf_Hertz_wikipedia_publique_txdam28037_e23b54.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7305675" y="2500313"/>
            <a:ext cx="1419225" cy="164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C:\Users\Computer\Desktop\0_7cd98_73ae4e4f_L.jpe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7286625" y="500063"/>
            <a:ext cx="1428750" cy="178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2" name="Рисунок 5" descr="http://go1.imgsmail.ru/imgpreview?key=http%3A//school.xvatit.com/images/d/d9/646.png&amp;mb=imgdb_preview_2026"/>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7286625" y="4508500"/>
            <a:ext cx="1438275" cy="193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20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20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2000"/>
                                        <p:tgtEl>
                                          <p:spTgt spid="3">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2000"/>
                                        <p:tgtEl>
                                          <p:spTgt spid="3">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2000"/>
                                        <p:tgtEl>
                                          <p:spTgt spid="3">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2000"/>
                                        <p:tgtEl>
                                          <p:spTgt spid="3">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000"/>
                                        <p:tgtEl>
                                          <p:spTgt spid="8"/>
                                        </p:tgtEl>
                                      </p:cBhvr>
                                    </p:animEffect>
                                  </p:childTnLst>
                                </p:cTn>
                              </p:par>
                              <p:par>
                                <p:cTn id="44" presetID="10" presetClass="entr" presetSubtype="0" fill="hold" nodeType="withEffect">
                                  <p:stCondLst>
                                    <p:cond delay="0"/>
                                  </p:stCondLst>
                                  <p:childTnLst>
                                    <p:set>
                                      <p:cBhvr>
                                        <p:cTn id="45" dur="1" fill="hold">
                                          <p:stCondLst>
                                            <p:cond delay="0"/>
                                          </p:stCondLst>
                                        </p:cTn>
                                        <p:tgtEl>
                                          <p:spTgt spid="5124"/>
                                        </p:tgtEl>
                                        <p:attrNameLst>
                                          <p:attrName>style.visibility</p:attrName>
                                        </p:attrNameLst>
                                      </p:cBhvr>
                                      <p:to>
                                        <p:strVal val="visible"/>
                                      </p:to>
                                    </p:set>
                                    <p:animEffect transition="in" filter="fade">
                                      <p:cBhvr>
                                        <p:cTn id="46" dur="2000"/>
                                        <p:tgtEl>
                                          <p:spTgt spid="5124"/>
                                        </p:tgtEl>
                                      </p:cBhvr>
                                    </p:animEffect>
                                  </p:childTnLst>
                                </p:cTn>
                              </p:par>
                              <p:par>
                                <p:cTn id="47" presetID="10" presetClass="entr" presetSubtype="0" fill="hold" nodeType="withEffect">
                                  <p:stCondLst>
                                    <p:cond delay="0"/>
                                  </p:stCondLst>
                                  <p:childTnLst>
                                    <p:set>
                                      <p:cBhvr>
                                        <p:cTn id="48" dur="1" fill="hold">
                                          <p:stCondLst>
                                            <p:cond delay="0"/>
                                          </p:stCondLst>
                                        </p:cTn>
                                        <p:tgtEl>
                                          <p:spTgt spid="29702"/>
                                        </p:tgtEl>
                                        <p:attrNameLst>
                                          <p:attrName>style.visibility</p:attrName>
                                        </p:attrNameLst>
                                      </p:cBhvr>
                                      <p:to>
                                        <p:strVal val="visible"/>
                                      </p:to>
                                    </p:set>
                                    <p:animEffect transition="in" filter="fade">
                                      <p:cBhvr>
                                        <p:cTn id="49" dur="2000"/>
                                        <p:tgtEl>
                                          <p:spTgt spid="29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152400"/>
            <a:ext cx="8229600" cy="1066800"/>
          </a:xfrm>
        </p:spPr>
        <p:txBody>
          <a:bodyPr/>
          <a:lstStyle/>
          <a:p>
            <a:pPr fontAlgn="auto">
              <a:spcAft>
                <a:spcPts val="0"/>
              </a:spcAft>
              <a:defRPr/>
            </a:pPr>
            <a:r>
              <a:rPr lang="ru-RU" b="1" dirty="0">
                <a:solidFill>
                  <a:srgbClr val="C00000"/>
                </a:solidFill>
                <a:effectLst>
                  <a:outerShdw blurRad="38100" dist="38100" dir="2700000" algn="tl">
                    <a:srgbClr val="FFFFFF"/>
                  </a:outerShdw>
                </a:effectLst>
                <a:latin typeface="Times New Roman" pitchFamily="18" charset="0"/>
                <a:cs typeface="Times New Roman" pitchFamily="18" charset="0"/>
              </a:rPr>
              <a:t>История открытия</a:t>
            </a:r>
          </a:p>
        </p:txBody>
      </p:sp>
      <p:sp>
        <p:nvSpPr>
          <p:cNvPr id="3" name="Содержимое 2"/>
          <p:cNvSpPr>
            <a:spLocks noGrp="1"/>
          </p:cNvSpPr>
          <p:nvPr>
            <p:ph idx="4294967295"/>
          </p:nvPr>
        </p:nvSpPr>
        <p:spPr>
          <a:xfrm>
            <a:off x="251520" y="571501"/>
            <a:ext cx="6840760" cy="6165850"/>
          </a:xfrm>
        </p:spPr>
        <p:txBody>
          <a:bodyPr>
            <a:noAutofit/>
          </a:bodyPr>
          <a:lstStyle/>
          <a:p>
            <a:pPr marL="548640" indent="-411480" fontAlgn="auto">
              <a:spcAft>
                <a:spcPts val="0"/>
              </a:spcAft>
              <a:buClr>
                <a:schemeClr val="tx1">
                  <a:shade val="95000"/>
                </a:schemeClr>
              </a:buClr>
              <a:buFont typeface="Wingdings" pitchFamily="2" charset="2"/>
              <a:buNone/>
              <a:defRPr/>
            </a:pPr>
            <a:endParaRPr lang="ru-RU" sz="2400" b="1" dirty="0" smtClean="0">
              <a:solidFill>
                <a:schemeClr val="tx1">
                  <a:lumMod val="95000"/>
                  <a:lumOff val="5000"/>
                </a:schemeClr>
              </a:solidFill>
              <a:effectLst>
                <a:outerShdw blurRad="38100" dist="38100" dir="2700000" algn="tl">
                  <a:srgbClr val="FFFFFF"/>
                </a:outerShdw>
              </a:effectLst>
              <a:latin typeface="Times New Roman" pitchFamily="18" charset="0"/>
              <a:cs typeface="Times New Roman" pitchFamily="18" charset="0"/>
            </a:endParaRPr>
          </a:p>
          <a:p>
            <a:pPr marL="0" indent="0" fontAlgn="auto">
              <a:spcAft>
                <a:spcPts val="0"/>
              </a:spcAft>
              <a:buNone/>
              <a:defRPr/>
            </a:pPr>
            <a:r>
              <a:rPr lang="ru-RU" sz="2000" b="1"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В 1924г. </a:t>
            </a:r>
            <a:r>
              <a:rPr lang="ru-RU" sz="2000" dirty="0" smtClean="0">
                <a:solidFill>
                  <a:srgbClr val="C00000"/>
                </a:solidFill>
                <a:latin typeface="Times New Roman" pitchFamily="18" charset="0"/>
                <a:cs typeface="Times New Roman" pitchFamily="18" charset="0"/>
              </a:rPr>
              <a:t>А.А. Глаголева-Аркадьева </a:t>
            </a:r>
            <a:r>
              <a:rPr lang="ru-RU" sz="2000" dirty="0" smtClean="0">
                <a:latin typeface="Times New Roman" pitchFamily="18" charset="0"/>
                <a:cs typeface="Times New Roman" pitchFamily="18" charset="0"/>
              </a:rPr>
              <a:t>с помощью     созданного ею массового излучателя получила еще более короткие ЭМ волны, заходящие в область ИКИ излучения.</a:t>
            </a:r>
          </a:p>
          <a:p>
            <a:pPr marL="0" indent="0" fontAlgn="auto">
              <a:spcAft>
                <a:spcPts val="0"/>
              </a:spcAft>
              <a:buNone/>
              <a:defRPr/>
            </a:pPr>
            <a:r>
              <a:rPr lang="ru-RU" sz="2000" dirty="0" smtClean="0">
                <a:solidFill>
                  <a:srgbClr val="C00000"/>
                </a:solidFill>
                <a:latin typeface="Times New Roman" pitchFamily="18" charset="0"/>
                <a:cs typeface="Times New Roman" pitchFamily="18" charset="0"/>
              </a:rPr>
              <a:t>    </a:t>
            </a:r>
            <a:r>
              <a:rPr lang="ru-RU" sz="2000" dirty="0" err="1" smtClean="0">
                <a:solidFill>
                  <a:srgbClr val="C00000"/>
                </a:solidFill>
                <a:latin typeface="Times New Roman" pitchFamily="18" charset="0"/>
                <a:cs typeface="Times New Roman" pitchFamily="18" charset="0"/>
              </a:rPr>
              <a:t>М.А.Левитская</a:t>
            </a:r>
            <a:r>
              <a:rPr lang="ru-RU" sz="2000" dirty="0" smtClean="0">
                <a:solidFill>
                  <a:srgbClr val="C00000"/>
                </a:solidFill>
                <a:latin typeface="Times New Roman" pitchFamily="18" charset="0"/>
                <a:cs typeface="Times New Roman" pitchFamily="18" charset="0"/>
              </a:rPr>
              <a:t>,</a:t>
            </a:r>
            <a:r>
              <a:rPr lang="ru-RU" sz="2000" dirty="0" smtClean="0">
                <a:latin typeface="Times New Roman" pitchFamily="18" charset="0"/>
                <a:cs typeface="Times New Roman" pitchFamily="18" charset="0"/>
              </a:rPr>
              <a:t> профессор Воронежского Государственного Университета в </a:t>
            </a:r>
            <a:r>
              <a:rPr lang="ru-RU" sz="2000" dirty="0" err="1" smtClean="0">
                <a:latin typeface="Times New Roman" pitchFamily="18" charset="0"/>
                <a:cs typeface="Times New Roman" pitchFamily="18" charset="0"/>
              </a:rPr>
              <a:t>качесве</a:t>
            </a:r>
            <a:r>
              <a:rPr lang="ru-RU" sz="2000" dirty="0" smtClean="0">
                <a:latin typeface="Times New Roman" pitchFamily="18" charset="0"/>
                <a:cs typeface="Times New Roman" pitchFamily="18" charset="0"/>
              </a:rPr>
              <a:t> излучающих вибраторов брала металлические шарики и маленькие проволочки, наклеенные на стекла. Ею получены ЭМ волны с длиной волны 30мкм.</a:t>
            </a:r>
          </a:p>
          <a:p>
            <a:pPr marL="548640" indent="-411480" fontAlgn="auto">
              <a:spcAft>
                <a:spcPts val="0"/>
              </a:spcAft>
              <a:buClr>
                <a:schemeClr val="tx1">
                  <a:shade val="95000"/>
                </a:schemeClr>
              </a:buClr>
              <a:buFont typeface="Wingdings" pitchFamily="2" charset="2"/>
              <a:buNone/>
              <a:defRPr/>
            </a:pPr>
            <a:r>
              <a:rPr lang="ru-RU" sz="2000"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М.В.Шулейкин</a:t>
            </a:r>
            <a:r>
              <a:rPr lang="ru-RU" sz="2000" dirty="0" smtClean="0">
                <a:effectLst>
                  <a:outerShdw blurRad="38100" dist="38100" dir="2700000" algn="tl">
                    <a:srgbClr val="FFFFFF"/>
                  </a:outerShdw>
                </a:effectLst>
                <a:latin typeface="Times New Roman" pitchFamily="18" charset="0"/>
                <a:cs typeface="Times New Roman" pitchFamily="18" charset="0"/>
              </a:rPr>
              <a:t> разработал математический анализ процессов радиосвязей.</a:t>
            </a:r>
          </a:p>
          <a:p>
            <a:pPr marL="548640" indent="-411480" fontAlgn="auto">
              <a:spcAft>
                <a:spcPts val="0"/>
              </a:spcAft>
              <a:buClr>
                <a:schemeClr val="tx1">
                  <a:shade val="95000"/>
                </a:schemeClr>
              </a:buClr>
              <a:buFont typeface="Wingdings" pitchFamily="2" charset="2"/>
              <a:buNone/>
              <a:defRPr/>
            </a:pPr>
            <a:r>
              <a:rPr lang="ru-RU" sz="2000"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Б.А.Введенский</a:t>
            </a:r>
            <a:r>
              <a:rPr lang="ru-RU" sz="2000"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ru-RU" sz="2000" dirty="0" smtClean="0">
                <a:effectLst>
                  <a:outerShdw blurRad="38100" dist="38100" dir="2700000" algn="tl">
                    <a:srgbClr val="FFFFFF"/>
                  </a:outerShdw>
                </a:effectLst>
                <a:latin typeface="Times New Roman" pitchFamily="18" charset="0"/>
                <a:cs typeface="Times New Roman" pitchFamily="18" charset="0"/>
              </a:rPr>
              <a:t>– разработал теорию </a:t>
            </a:r>
            <a:r>
              <a:rPr lang="ru-RU" sz="2000" dirty="0" err="1" smtClean="0">
                <a:effectLst>
                  <a:outerShdw blurRad="38100" dist="38100" dir="2700000" algn="tl">
                    <a:srgbClr val="FFFFFF"/>
                  </a:outerShdw>
                </a:effectLst>
                <a:latin typeface="Times New Roman" pitchFamily="18" charset="0"/>
                <a:cs typeface="Times New Roman" pitchFamily="18" charset="0"/>
              </a:rPr>
              <a:t>огибания</a:t>
            </a:r>
            <a:r>
              <a:rPr lang="ru-RU" sz="2000" dirty="0" smtClean="0">
                <a:effectLst>
                  <a:outerShdw blurRad="38100" dist="38100" dir="2700000" algn="tl">
                    <a:srgbClr val="FFFFFF"/>
                  </a:outerShdw>
                </a:effectLst>
                <a:latin typeface="Times New Roman" pitchFamily="18" charset="0"/>
                <a:cs typeface="Times New Roman" pitchFamily="18" charset="0"/>
              </a:rPr>
              <a:t> радиоволнами земли.</a:t>
            </a:r>
          </a:p>
          <a:p>
            <a:pPr marL="548640" indent="-411480" fontAlgn="auto">
              <a:spcAft>
                <a:spcPts val="0"/>
              </a:spcAft>
              <a:buClr>
                <a:schemeClr val="tx1">
                  <a:shade val="95000"/>
                </a:schemeClr>
              </a:buClr>
              <a:buFont typeface="Wingdings" pitchFamily="2" charset="2"/>
              <a:buNone/>
              <a:defRPr/>
            </a:pPr>
            <a:r>
              <a:rPr lang="ru-RU" sz="2000" dirty="0" smtClean="0">
                <a:solidFill>
                  <a:srgbClr val="C00000"/>
                </a:solidFill>
                <a:effectLst>
                  <a:outerShdw blurRad="38100" dist="38100" dir="2700000" algn="tl">
                    <a:srgbClr val="FFFFFF"/>
                  </a:outerShdw>
                </a:effectLst>
                <a:latin typeface="Times New Roman" pitchFamily="18" charset="0"/>
                <a:cs typeface="Times New Roman" pitchFamily="18" charset="0"/>
              </a:rPr>
              <a:t>О.В.Лосев</a:t>
            </a:r>
            <a:r>
              <a:rPr lang="ru-RU" sz="2000" dirty="0" smtClean="0">
                <a:effectLst>
                  <a:outerShdw blurRad="38100" dist="38100" dir="2700000" algn="tl">
                    <a:srgbClr val="FFFFFF"/>
                  </a:outerShdw>
                </a:effectLst>
                <a:latin typeface="Times New Roman" pitchFamily="18" charset="0"/>
                <a:cs typeface="Times New Roman" pitchFamily="18" charset="0"/>
              </a:rPr>
              <a:t> открыл свойство кристаллического детектора генерировать незатухающие колебания</a:t>
            </a:r>
            <a:r>
              <a:rPr lang="ru-RU" sz="2000" b="1" dirty="0" smtClean="0">
                <a:effectLst>
                  <a:outerShdw blurRad="38100" dist="38100" dir="2700000" algn="tl">
                    <a:srgbClr val="FFFFFF"/>
                  </a:outerShdw>
                </a:effectLst>
                <a:latin typeface="Times New Roman" pitchFamily="18" charset="0"/>
                <a:cs typeface="Times New Roman" pitchFamily="18" charset="0"/>
              </a:rPr>
              <a:t>.</a:t>
            </a:r>
            <a:endParaRPr lang="en-US" sz="2000" b="1" dirty="0">
              <a:effectLst>
                <a:outerShdw blurRad="38100" dist="38100" dir="2700000" algn="tl">
                  <a:srgbClr val="FFFFFF"/>
                </a:outerShdw>
              </a:effectLst>
              <a:latin typeface="Times New Roman" pitchFamily="18" charset="0"/>
              <a:cs typeface="Times New Roman" pitchFamily="18" charset="0"/>
            </a:endParaRPr>
          </a:p>
        </p:txBody>
      </p:sp>
      <p:pic>
        <p:nvPicPr>
          <p:cNvPr id="18436" name="Picture 4" descr="C:\Documents and Settings\2011\Рабочий стол\Шкала электромагнитных волн\Шкала электромагнитных волн1\а\levitskaya[1].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7685088" y="1541463"/>
            <a:ext cx="1373187" cy="174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Рисунок 4" descr="http://persons-info.com/userfiles/image/persons/0-10000/8000-9000/8096/GLAGOLEVA-ARKADEVA_Aleksandra_Andreevna1.gif"/>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7702550" y="44450"/>
            <a:ext cx="1346200" cy="145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8" name="Рисунок 5" descr="Шулейкин М. В."/>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7691438" y="3287713"/>
            <a:ext cx="1377950"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Рисунок 6" descr="http://go2.imgsmail.ru/imgpreview?key=http%3A//forum.antradio.org/download/file.php%3Fid%3D17508%26t%3D1&amp;mb=imgdb_preview_1048"/>
          <p:cNvPicPr>
            <a:picLocks noChangeAspect="1" noChangeArrowheads="1"/>
          </p:cNvPicPr>
          <p:nvPr/>
        </p:nvPicPr>
        <p:blipFill rotWithShape="1">
          <a:blip r:embed="rId5" cstate="email">
            <a:extLst>
              <a:ext uri="{28A0092B-C50C-407E-A947-70E740481C1C}">
                <a14:useLocalDpi xmlns:a14="http://schemas.microsoft.com/office/drawing/2010/main" xmlns="" val="0"/>
              </a:ext>
            </a:extLst>
          </a:blip>
          <a:srcRect/>
          <a:stretch/>
        </p:blipFill>
        <p:spPr bwMode="auto">
          <a:xfrm>
            <a:off x="7797800" y="4921163"/>
            <a:ext cx="1346200" cy="193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8437"/>
                                        </p:tgtEl>
                                        <p:attrNameLst>
                                          <p:attrName>style.visibility</p:attrName>
                                        </p:attrNameLst>
                                      </p:cBhvr>
                                      <p:to>
                                        <p:strVal val="visible"/>
                                      </p:to>
                                    </p:set>
                                    <p:animEffect transition="in" filter="fade">
                                      <p:cBhvr>
                                        <p:cTn id="13" dur="2000"/>
                                        <p:tgtEl>
                                          <p:spTgt spid="18437"/>
                                        </p:tgtEl>
                                      </p:cBhvr>
                                    </p:animEffect>
                                  </p:childTnLst>
                                </p:cTn>
                              </p:par>
                              <p:par>
                                <p:cTn id="14" presetID="10" presetClass="entr" presetSubtype="0" fill="hold" nodeType="withEffect">
                                  <p:stCondLst>
                                    <p:cond delay="0"/>
                                  </p:stCondLst>
                                  <p:childTnLst>
                                    <p:set>
                                      <p:cBhvr>
                                        <p:cTn id="15" dur="1" fill="hold">
                                          <p:stCondLst>
                                            <p:cond delay="0"/>
                                          </p:stCondLst>
                                        </p:cTn>
                                        <p:tgtEl>
                                          <p:spTgt spid="18436"/>
                                        </p:tgtEl>
                                        <p:attrNameLst>
                                          <p:attrName>style.visibility</p:attrName>
                                        </p:attrNameLst>
                                      </p:cBhvr>
                                      <p:to>
                                        <p:strVal val="visible"/>
                                      </p:to>
                                    </p:set>
                                    <p:animEffect transition="in" filter="fade">
                                      <p:cBhvr>
                                        <p:cTn id="16" dur="2000"/>
                                        <p:tgtEl>
                                          <p:spTgt spid="18436"/>
                                        </p:tgtEl>
                                      </p:cBhvr>
                                    </p:animEffect>
                                  </p:childTnLst>
                                </p:cTn>
                              </p:par>
                              <p:par>
                                <p:cTn id="17" presetID="10" presetClass="entr" presetSubtype="0" fill="hold" nodeType="withEffect">
                                  <p:stCondLst>
                                    <p:cond delay="0"/>
                                  </p:stCondLst>
                                  <p:childTnLst>
                                    <p:set>
                                      <p:cBhvr>
                                        <p:cTn id="18" dur="1" fill="hold">
                                          <p:stCondLst>
                                            <p:cond delay="0"/>
                                          </p:stCondLst>
                                        </p:cTn>
                                        <p:tgtEl>
                                          <p:spTgt spid="18438"/>
                                        </p:tgtEl>
                                        <p:attrNameLst>
                                          <p:attrName>style.visibility</p:attrName>
                                        </p:attrNameLst>
                                      </p:cBhvr>
                                      <p:to>
                                        <p:strVal val="visible"/>
                                      </p:to>
                                    </p:set>
                                    <p:animEffect transition="in" filter="fade">
                                      <p:cBhvr>
                                        <p:cTn id="19" dur="2000"/>
                                        <p:tgtEl>
                                          <p:spTgt spid="18438"/>
                                        </p:tgtEl>
                                      </p:cBhvr>
                                    </p:animEffect>
                                  </p:childTnLst>
                                </p:cTn>
                              </p:par>
                              <p:par>
                                <p:cTn id="20" presetID="10" presetClass="entr" presetSubtype="0" fill="hold" nodeType="withEffect">
                                  <p:stCondLst>
                                    <p:cond delay="0"/>
                                  </p:stCondLst>
                                  <p:childTnLst>
                                    <p:set>
                                      <p:cBhvr>
                                        <p:cTn id="21" dur="1" fill="hold">
                                          <p:stCondLst>
                                            <p:cond delay="0"/>
                                          </p:stCondLst>
                                        </p:cTn>
                                        <p:tgtEl>
                                          <p:spTgt spid="18439"/>
                                        </p:tgtEl>
                                        <p:attrNameLst>
                                          <p:attrName>style.visibility</p:attrName>
                                        </p:attrNameLst>
                                      </p:cBhvr>
                                      <p:to>
                                        <p:strVal val="visible"/>
                                      </p:to>
                                    </p:set>
                                    <p:animEffect transition="in" filter="fade">
                                      <p:cBhvr>
                                        <p:cTn id="22" dur="20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28600"/>
            <a:ext cx="8229600" cy="1139825"/>
          </a:xfrm>
        </p:spPr>
        <p:txBody>
          <a:bodyPr/>
          <a:lstStyle/>
          <a:p>
            <a:pPr fontAlgn="auto">
              <a:spcAft>
                <a:spcPts val="0"/>
              </a:spcAft>
              <a:defRPr/>
            </a:pPr>
            <a:r>
              <a:rPr lang="ru-RU" sz="4000" b="1" dirty="0">
                <a:solidFill>
                  <a:srgbClr val="C00000"/>
                </a:solidFill>
                <a:effectLst>
                  <a:outerShdw blurRad="38100" dist="38100" dir="2700000" algn="tl">
                    <a:srgbClr val="FFFFFF"/>
                  </a:outerShdw>
                </a:effectLst>
                <a:latin typeface="Times New Roman" pitchFamily="18" charset="0"/>
                <a:cs typeface="Times New Roman" pitchFamily="18" charset="0"/>
              </a:rPr>
              <a:t>Источники и приёмники</a:t>
            </a:r>
          </a:p>
        </p:txBody>
      </p:sp>
      <p:sp>
        <p:nvSpPr>
          <p:cNvPr id="37891" name="Rectangle 3"/>
          <p:cNvSpPr>
            <a:spLocks noGrp="1" noChangeArrowheads="1"/>
          </p:cNvSpPr>
          <p:nvPr>
            <p:ph idx="1"/>
          </p:nvPr>
        </p:nvSpPr>
        <p:spPr>
          <a:xfrm>
            <a:off x="0" y="1124744"/>
            <a:ext cx="9036496" cy="5418931"/>
          </a:xfrm>
        </p:spPr>
        <p:txBody>
          <a:bodyPr>
            <a:normAutofit/>
          </a:bodyPr>
          <a:lstStyle/>
          <a:p>
            <a:pPr marL="548640" indent="-411480" algn="ctr" fontAlgn="auto">
              <a:lnSpc>
                <a:spcPct val="90000"/>
              </a:lnSpc>
              <a:spcAft>
                <a:spcPts val="0"/>
              </a:spcAft>
              <a:buClr>
                <a:schemeClr val="tx1">
                  <a:shade val="95000"/>
                </a:schemeClr>
              </a:buClr>
              <a:buFont typeface="Wingdings" pitchFamily="2" charset="2"/>
              <a:buNone/>
              <a:defRPr/>
            </a:pPr>
            <a:r>
              <a:rPr lang="ru-RU" sz="2400" b="1" dirty="0">
                <a:effectLst>
                  <a:outerShdw blurRad="38100" dist="38100" dir="2700000" algn="tl">
                    <a:srgbClr val="FFFFFF"/>
                  </a:outerShdw>
                </a:effectLst>
                <a:latin typeface="Times New Roman" pitchFamily="18" charset="0"/>
                <a:cs typeface="Times New Roman" pitchFamily="18" charset="0"/>
              </a:rPr>
              <a:t>      </a:t>
            </a:r>
            <a:r>
              <a:rPr lang="ru-RU" sz="2400" dirty="0">
                <a:effectLst>
                  <a:outerShdw blurRad="38100" dist="38100" dir="2700000" algn="tl">
                    <a:srgbClr val="FFFFFF"/>
                  </a:outerShdw>
                </a:effectLst>
                <a:latin typeface="Times New Roman" pitchFamily="18" charset="0"/>
                <a:cs typeface="Times New Roman" pitchFamily="18" charset="0"/>
              </a:rPr>
              <a:t>РВ излучаются вибраторами (антеннами) соединённые с ламповыми или полупроводниковыми генераторами. В зависимости от назначения генераторы и вибраторы могут иметь разную конструкцию, но всегда антенна преобразует подводимые к ней </a:t>
            </a:r>
            <a:r>
              <a:rPr lang="ru-RU" sz="2400" dirty="0" smtClean="0">
                <a:effectLst>
                  <a:outerShdw blurRad="38100" dist="38100" dir="2700000" algn="tl">
                    <a:srgbClr val="FFFFFF"/>
                  </a:outerShdw>
                </a:effectLst>
                <a:latin typeface="Times New Roman" pitchFamily="18" charset="0"/>
                <a:cs typeface="Times New Roman" pitchFamily="18" charset="0"/>
              </a:rPr>
              <a:t>ЭМ </a:t>
            </a:r>
            <a:r>
              <a:rPr lang="ru-RU" sz="2400" dirty="0">
                <a:effectLst>
                  <a:outerShdw blurRad="38100" dist="38100" dir="2700000" algn="tl">
                    <a:srgbClr val="FFFFFF"/>
                  </a:outerShdw>
                </a:effectLst>
                <a:latin typeface="Times New Roman" pitchFamily="18" charset="0"/>
                <a:cs typeface="Times New Roman" pitchFamily="18" charset="0"/>
              </a:rPr>
              <a:t>волны.</a:t>
            </a:r>
          </a:p>
          <a:p>
            <a:pPr marL="548640" indent="-411480" algn="ctr" fontAlgn="auto">
              <a:lnSpc>
                <a:spcPct val="90000"/>
              </a:lnSpc>
              <a:spcAft>
                <a:spcPts val="0"/>
              </a:spcAft>
              <a:buClr>
                <a:schemeClr val="tx1">
                  <a:shade val="95000"/>
                </a:schemeClr>
              </a:buClr>
              <a:buFont typeface="Wingdings" pitchFamily="2" charset="2"/>
              <a:buNone/>
              <a:defRPr/>
            </a:pPr>
            <a:r>
              <a:rPr lang="ru-RU" sz="2400" dirty="0">
                <a:effectLst>
                  <a:outerShdw blurRad="38100" dist="38100" dir="2700000" algn="tl">
                    <a:srgbClr val="FFFFFF"/>
                  </a:outerShdw>
                </a:effectLst>
                <a:latin typeface="Times New Roman" pitchFamily="18" charset="0"/>
                <a:cs typeface="Times New Roman" pitchFamily="18" charset="0"/>
              </a:rPr>
              <a:t>      В природе существуют естественные источники РВ во всех </a:t>
            </a:r>
            <a:r>
              <a:rPr lang="ru-RU" sz="2400" dirty="0" smtClean="0">
                <a:effectLst>
                  <a:outerShdw blurRad="38100" dist="38100" dir="2700000" algn="tl">
                    <a:srgbClr val="FFFFFF"/>
                  </a:outerShdw>
                </a:effectLst>
                <a:latin typeface="Times New Roman" pitchFamily="18" charset="0"/>
                <a:cs typeface="Times New Roman" pitchFamily="18" charset="0"/>
              </a:rPr>
              <a:t>частотных </a:t>
            </a:r>
            <a:r>
              <a:rPr lang="ru-RU" sz="2400" dirty="0">
                <a:effectLst>
                  <a:outerShdw blurRad="38100" dist="38100" dir="2700000" algn="tl">
                    <a:srgbClr val="FFFFFF"/>
                  </a:outerShdw>
                </a:effectLst>
                <a:latin typeface="Times New Roman" pitchFamily="18" charset="0"/>
                <a:cs typeface="Times New Roman" pitchFamily="18" charset="0"/>
              </a:rPr>
              <a:t>диапазонах. Это звёзды, Солнце, галактики, </a:t>
            </a:r>
            <a:r>
              <a:rPr lang="ru-RU" sz="2400" dirty="0" smtClean="0">
                <a:effectLst>
                  <a:outerShdw blurRad="38100" dist="38100" dir="2700000" algn="tl">
                    <a:srgbClr val="FFFFFF"/>
                  </a:outerShdw>
                </a:effectLst>
                <a:latin typeface="Times New Roman" pitchFamily="18" charset="0"/>
                <a:cs typeface="Times New Roman" pitchFamily="18" charset="0"/>
              </a:rPr>
              <a:t>метаг</a:t>
            </a:r>
            <a:r>
              <a:rPr lang="ru-RU" sz="2400" dirty="0" smtClean="0">
                <a:solidFill>
                  <a:srgbClr val="000000"/>
                </a:solidFill>
                <a:effectLst>
                  <a:outerShdw blurRad="38100" dist="38100" dir="2700000" algn="tl">
                    <a:srgbClr val="FFFFFF"/>
                  </a:outerShdw>
                </a:effectLst>
                <a:latin typeface="Times New Roman" pitchFamily="18" charset="0"/>
                <a:cs typeface="Times New Roman" pitchFamily="18" charset="0"/>
              </a:rPr>
              <a:t>алактики.</a:t>
            </a:r>
            <a:endParaRPr lang="ru-RU" sz="2400" dirty="0">
              <a:solidFill>
                <a:srgbClr val="000000"/>
              </a:solidFill>
              <a:effectLst>
                <a:outerShdw blurRad="38100" dist="38100" dir="2700000" algn="tl">
                  <a:srgbClr val="FFFFFF"/>
                </a:outerShdw>
              </a:effectLst>
              <a:latin typeface="Times New Roman" pitchFamily="18" charset="0"/>
              <a:cs typeface="Times New Roman" pitchFamily="18" charset="0"/>
            </a:endParaRPr>
          </a:p>
          <a:p>
            <a:pPr marL="548640" indent="-411480" algn="ctr" fontAlgn="auto">
              <a:lnSpc>
                <a:spcPct val="90000"/>
              </a:lnSpc>
              <a:spcAft>
                <a:spcPts val="0"/>
              </a:spcAft>
              <a:buClr>
                <a:schemeClr val="tx1">
                  <a:shade val="95000"/>
                </a:schemeClr>
              </a:buClr>
              <a:buFont typeface="Wingdings" pitchFamily="2" charset="2"/>
              <a:buNone/>
              <a:defRPr/>
            </a:pPr>
            <a:r>
              <a:rPr lang="ru-RU" sz="2400" b="1" dirty="0">
                <a:solidFill>
                  <a:srgbClr val="000000"/>
                </a:solidFill>
                <a:effectLst>
                  <a:outerShdw blurRad="38100" dist="38100" dir="2700000" algn="tl">
                    <a:srgbClr val="FFFFFF"/>
                  </a:outerShdw>
                </a:effectLst>
                <a:latin typeface="Times New Roman" pitchFamily="18" charset="0"/>
                <a:cs typeface="Times New Roman" pitchFamily="18" charset="0"/>
              </a:rPr>
              <a:t>       </a:t>
            </a:r>
          </a:p>
        </p:txBody>
      </p:sp>
      <p:pic>
        <p:nvPicPr>
          <p:cNvPr id="31748" name="Рисунок 4" descr="178493main_sig07-009-hires.jpg"/>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072063" y="3995738"/>
            <a:ext cx="34290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Рисунок 5" descr="55.jpg"/>
          <p:cNvPicPr>
            <a:picLocks noChangeAspect="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679450" y="4000500"/>
            <a:ext cx="3973513" cy="264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2000"/>
                                        <p:tgtEl>
                                          <p:spTgt spid="378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891">
                                            <p:txEl>
                                              <p:pRg st="0" end="0"/>
                                            </p:txEl>
                                          </p:spTgt>
                                        </p:tgtEl>
                                        <p:attrNameLst>
                                          <p:attrName>style.visibility</p:attrName>
                                        </p:attrNameLst>
                                      </p:cBhvr>
                                      <p:to>
                                        <p:strVal val="visible"/>
                                      </p:to>
                                    </p:set>
                                    <p:animEffect transition="in" filter="fade">
                                      <p:cBhvr>
                                        <p:cTn id="10" dur="2000"/>
                                        <p:tgtEl>
                                          <p:spTgt spid="3789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Effect transition="in" filter="fade">
                                      <p:cBhvr>
                                        <p:cTn id="13" dur="2000"/>
                                        <p:tgtEl>
                                          <p:spTgt spid="3789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891">
                                            <p:txEl>
                                              <p:pRg st="2" end="2"/>
                                            </p:txEl>
                                          </p:spTgt>
                                        </p:tgtEl>
                                        <p:attrNameLst>
                                          <p:attrName>style.visibility</p:attrName>
                                        </p:attrNameLst>
                                      </p:cBhvr>
                                      <p:to>
                                        <p:strVal val="visible"/>
                                      </p:to>
                                    </p:set>
                                    <p:animEffect transition="in" filter="fade">
                                      <p:cBhvr>
                                        <p:cTn id="16" dur="2000"/>
                                        <p:tgtEl>
                                          <p:spTgt spid="37891">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1748"/>
                                        </p:tgtEl>
                                        <p:attrNameLst>
                                          <p:attrName>style.visibility</p:attrName>
                                        </p:attrNameLst>
                                      </p:cBhvr>
                                      <p:to>
                                        <p:strVal val="visible"/>
                                      </p:to>
                                    </p:set>
                                    <p:animEffect transition="in" filter="fade">
                                      <p:cBhvr>
                                        <p:cTn id="19" dur="2000"/>
                                        <p:tgtEl>
                                          <p:spTgt spid="31748"/>
                                        </p:tgtEl>
                                      </p:cBhvr>
                                    </p:animEffect>
                                  </p:childTnLst>
                                </p:cTn>
                              </p:par>
                              <p:par>
                                <p:cTn id="20" presetID="10" presetClass="entr" presetSubtype="0" fill="hold" nodeType="withEffect">
                                  <p:stCondLst>
                                    <p:cond delay="0"/>
                                  </p:stCondLst>
                                  <p:childTnLst>
                                    <p:set>
                                      <p:cBhvr>
                                        <p:cTn id="21" dur="1" fill="hold">
                                          <p:stCondLst>
                                            <p:cond delay="0"/>
                                          </p:stCondLst>
                                        </p:cTn>
                                        <p:tgtEl>
                                          <p:spTgt spid="31749"/>
                                        </p:tgtEl>
                                        <p:attrNameLst>
                                          <p:attrName>style.visibility</p:attrName>
                                        </p:attrNameLst>
                                      </p:cBhvr>
                                      <p:to>
                                        <p:strVal val="visible"/>
                                      </p:to>
                                    </p:set>
                                    <p:animEffect transition="in" filter="fade">
                                      <p:cBhvr>
                                        <p:cTn id="22" dur="2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71500" y="642938"/>
            <a:ext cx="8286750" cy="2419350"/>
          </a:xfrm>
          <a:prstGeom prst="rect">
            <a:avLst/>
          </a:prstGeom>
        </p:spPr>
        <p:txBody>
          <a:bodyPr>
            <a:spAutoFit/>
          </a:bodyPr>
          <a:lstStyle/>
          <a:p>
            <a:pPr marL="548640" indent="-411480" algn="just" fontAlgn="auto">
              <a:lnSpc>
                <a:spcPct val="90000"/>
              </a:lnSpc>
              <a:spcAft>
                <a:spcPts val="0"/>
              </a:spcAft>
              <a:buClr>
                <a:schemeClr val="tx1">
                  <a:shade val="95000"/>
                </a:schemeClr>
              </a:buClr>
              <a:buFont typeface="Wingdings" pitchFamily="2" charset="2"/>
              <a:buNone/>
              <a:defRPr/>
            </a:pPr>
            <a:r>
              <a:rPr lang="ru-RU" sz="2400" b="1" dirty="0">
                <a:solidFill>
                  <a:srgbClr val="000000"/>
                </a:solidFill>
                <a:effectLst>
                  <a:outerShdw blurRad="38100" dist="38100" dir="2700000" algn="tl">
                    <a:srgbClr val="FFFFFF"/>
                  </a:outerShdw>
                </a:effectLst>
                <a:latin typeface="Times New Roman" pitchFamily="18" charset="0"/>
                <a:cs typeface="Times New Roman" pitchFamily="18" charset="0"/>
              </a:rPr>
              <a:t>РВ генерируются и при некоторых процессах, происходящих в земной атмосфере, например при разряде молний.</a:t>
            </a:r>
          </a:p>
          <a:p>
            <a:pPr marL="548640" indent="-411480" algn="just" fontAlgn="auto">
              <a:lnSpc>
                <a:spcPct val="90000"/>
              </a:lnSpc>
              <a:spcAft>
                <a:spcPts val="0"/>
              </a:spcAft>
              <a:buClr>
                <a:schemeClr val="tx1">
                  <a:shade val="95000"/>
                </a:schemeClr>
              </a:buClr>
              <a:buFont typeface="Wingdings" pitchFamily="2" charset="2"/>
              <a:buNone/>
              <a:defRPr/>
            </a:pPr>
            <a:r>
              <a:rPr lang="ru-RU" sz="2400" b="1" dirty="0">
                <a:solidFill>
                  <a:srgbClr val="000000"/>
                </a:solidFill>
                <a:effectLst>
                  <a:outerShdw blurRad="38100" dist="38100" dir="2700000" algn="tl">
                    <a:srgbClr val="FFFFFF"/>
                  </a:outerShdw>
                </a:effectLst>
                <a:latin typeface="Times New Roman" pitchFamily="18" charset="0"/>
                <a:cs typeface="Times New Roman" pitchFamily="18" charset="0"/>
              </a:rPr>
              <a:t>       Принимаются РВ также антеннами, которые преобразуют падающие на них ЭМ волны, в электромагнитные колебания, воздействующие затем на приёмник (телевизор, радиоприёмник, ЭВМ и др.)</a:t>
            </a:r>
          </a:p>
        </p:txBody>
      </p:sp>
      <p:sp>
        <p:nvSpPr>
          <p:cNvPr id="5" name="Прямоугольник 4"/>
          <p:cNvSpPr/>
          <p:nvPr/>
        </p:nvSpPr>
        <p:spPr>
          <a:xfrm>
            <a:off x="571500" y="0"/>
            <a:ext cx="7858125" cy="708025"/>
          </a:xfrm>
          <a:prstGeom prst="rect">
            <a:avLst/>
          </a:prstGeom>
        </p:spPr>
        <p:txBody>
          <a:bodyPr>
            <a:spAutoFit/>
          </a:bodyPr>
          <a:lstStyle/>
          <a:p>
            <a:pPr algn="ctr">
              <a:defRPr/>
            </a:pPr>
            <a:r>
              <a:rPr lang="ru-RU" sz="4000" b="1" dirty="0">
                <a:solidFill>
                  <a:srgbClr val="C00000"/>
                </a:solidFill>
                <a:effectLst>
                  <a:outerShdw blurRad="38100" dist="38100" dir="2700000" algn="tl">
                    <a:srgbClr val="FFFFFF"/>
                  </a:outerShdw>
                </a:effectLst>
                <a:latin typeface="Times New Roman" pitchFamily="18" charset="0"/>
                <a:cs typeface="Times New Roman" pitchFamily="18" charset="0"/>
              </a:rPr>
              <a:t>Источники и приёмники</a:t>
            </a:r>
            <a:endParaRPr lang="ru-RU" sz="4000" dirty="0">
              <a:solidFill>
                <a:srgbClr val="C00000"/>
              </a:solidFill>
              <a:latin typeface="Arial" pitchFamily="34" charset="0"/>
              <a:cs typeface="Arial" pitchFamily="34" charset="0"/>
            </a:endParaRPr>
          </a:p>
        </p:txBody>
      </p:sp>
      <p:pic>
        <p:nvPicPr>
          <p:cNvPr id="32772" name="Рисунок 5" descr="16_1.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2000250" y="3143250"/>
            <a:ext cx="55006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2772"/>
                                        </p:tgtEl>
                                        <p:attrNameLst>
                                          <p:attrName>style.visibility</p:attrName>
                                        </p:attrNameLst>
                                      </p:cBhvr>
                                      <p:to>
                                        <p:strVal val="visible"/>
                                      </p:to>
                                    </p:set>
                                    <p:animEffect transition="in" filter="fade">
                                      <p:cBhvr>
                                        <p:cTn id="13" dur="2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ctrTitle" sz="quarter" idx="4294967295"/>
          </p:nvPr>
        </p:nvSpPr>
        <p:spPr>
          <a:xfrm>
            <a:off x="971600" y="609600"/>
            <a:ext cx="7128792" cy="762000"/>
          </a:xfrm>
        </p:spPr>
        <p:txBody>
          <a:bodyPr anchor="b" anchorCtr="1"/>
          <a:lstStyle/>
          <a:p>
            <a:pPr fontAlgn="auto">
              <a:spcAft>
                <a:spcPts val="0"/>
              </a:spcAft>
              <a:defRPr/>
            </a:pPr>
            <a:r>
              <a:rPr lang="ru-RU" b="1" dirty="0">
                <a:solidFill>
                  <a:srgbClr val="C00000"/>
                </a:solidFill>
                <a:effectLst>
                  <a:outerShdw blurRad="38100" dist="38100" dir="2700000" algn="tl">
                    <a:srgbClr val="FFFFFF"/>
                  </a:outerShdw>
                </a:effectLst>
                <a:latin typeface="Times New Roman" pitchFamily="18" charset="0"/>
                <a:cs typeface="Times New Roman" pitchFamily="18" charset="0"/>
              </a:rPr>
              <a:t>Свойства </a:t>
            </a:r>
            <a:r>
              <a:rPr lang="ru-RU" b="1" dirty="0" smtClean="0">
                <a:solidFill>
                  <a:srgbClr val="C00000"/>
                </a:solidFill>
                <a:effectLst>
                  <a:outerShdw blurRad="38100" dist="38100" dir="2700000" algn="tl">
                    <a:srgbClr val="FFFFFF"/>
                  </a:outerShdw>
                </a:effectLst>
                <a:latin typeface="Times New Roman" pitchFamily="18" charset="0"/>
                <a:cs typeface="Times New Roman" pitchFamily="18" charset="0"/>
              </a:rPr>
              <a:t>радиоволн:</a:t>
            </a:r>
            <a:endParaRPr lang="ru-RU" b="1" dirty="0">
              <a:solidFill>
                <a:srgbClr val="C00000"/>
              </a:solidFill>
              <a:effectLst>
                <a:outerShdw blurRad="38100" dist="38100" dir="2700000" algn="tl">
                  <a:srgbClr val="FFFFFF"/>
                </a:outerShdw>
              </a:effectLst>
              <a:latin typeface="Times New Roman" pitchFamily="18" charset="0"/>
              <a:cs typeface="Times New Roman" pitchFamily="18" charset="0"/>
            </a:endParaRPr>
          </a:p>
        </p:txBody>
      </p:sp>
      <p:sp>
        <p:nvSpPr>
          <p:cNvPr id="3" name="Подзаголовок 2"/>
          <p:cNvSpPr>
            <a:spLocks noGrp="1"/>
          </p:cNvSpPr>
          <p:nvPr>
            <p:ph type="subTitle" sz="quarter" idx="4294967295"/>
          </p:nvPr>
        </p:nvSpPr>
        <p:spPr>
          <a:xfrm>
            <a:off x="1115616" y="1981200"/>
            <a:ext cx="7056784" cy="4267200"/>
          </a:xfrm>
          <a:ln>
            <a:solidFill>
              <a:schemeClr val="tx1"/>
            </a:solidFill>
          </a:ln>
        </p:spPr>
        <p:txBody>
          <a:bodyPr>
            <a:normAutofit fontScale="92500" lnSpcReduction="10000"/>
          </a:bodyPr>
          <a:lstStyle/>
          <a:p>
            <a:pPr marL="514350" indent="-514350" fontAlgn="auto">
              <a:lnSpc>
                <a:spcPct val="80000"/>
              </a:lnSpc>
              <a:spcAft>
                <a:spcPts val="0"/>
              </a:spcAft>
              <a:buClr>
                <a:schemeClr val="tx1">
                  <a:shade val="95000"/>
                </a:schemeClr>
              </a:buClr>
              <a:buFont typeface="Tahoma" pitchFamily="34" charset="0"/>
              <a:buAutoNum type="arabicPeriod"/>
              <a:defRPr/>
            </a:pPr>
            <a:r>
              <a:rPr lang="ru-RU" dirty="0">
                <a:solidFill>
                  <a:srgbClr val="000000"/>
                </a:solidFill>
                <a:effectLst>
                  <a:outerShdw blurRad="38100" dist="38100" dir="2700000" algn="tl">
                    <a:srgbClr val="FFFFFF"/>
                  </a:outerShdw>
                </a:effectLst>
                <a:latin typeface="Times New Roman" pitchFamily="18" charset="0"/>
                <a:cs typeface="Times New Roman" pitchFamily="18" charset="0"/>
              </a:rPr>
              <a:t> Отражение</a:t>
            </a:r>
          </a:p>
          <a:p>
            <a:pPr marL="514350" indent="-514350" fontAlgn="auto">
              <a:lnSpc>
                <a:spcPct val="80000"/>
              </a:lnSpc>
              <a:spcAft>
                <a:spcPts val="0"/>
              </a:spcAft>
              <a:buClr>
                <a:schemeClr val="tx1">
                  <a:shade val="95000"/>
                </a:schemeClr>
              </a:buClr>
              <a:buFont typeface="Tahoma" pitchFamily="34" charset="0"/>
              <a:buAutoNum type="arabicPeriod"/>
              <a:defRPr/>
            </a:pPr>
            <a:r>
              <a:rPr lang="ru-RU" dirty="0">
                <a:solidFill>
                  <a:srgbClr val="000000"/>
                </a:solidFill>
                <a:effectLst>
                  <a:outerShdw blurRad="38100" dist="38100" dir="2700000" algn="tl">
                    <a:srgbClr val="FFFFFF"/>
                  </a:outerShdw>
                </a:effectLst>
                <a:latin typeface="Times New Roman" pitchFamily="18" charset="0"/>
                <a:cs typeface="Times New Roman" pitchFamily="18" charset="0"/>
              </a:rPr>
              <a:t> Преломление </a:t>
            </a:r>
          </a:p>
          <a:p>
            <a:pPr marL="514350" indent="-514350" fontAlgn="auto">
              <a:lnSpc>
                <a:spcPct val="80000"/>
              </a:lnSpc>
              <a:spcAft>
                <a:spcPts val="0"/>
              </a:spcAft>
              <a:buClr>
                <a:schemeClr val="tx1">
                  <a:shade val="95000"/>
                </a:schemeClr>
              </a:buClr>
              <a:buFont typeface="Tahoma" pitchFamily="34" charset="0"/>
              <a:buAutoNum type="arabicPeriod"/>
              <a:defRPr/>
            </a:pPr>
            <a:r>
              <a:rPr lang="ru-RU" dirty="0">
                <a:solidFill>
                  <a:srgbClr val="000000"/>
                </a:solidFill>
                <a:effectLst>
                  <a:outerShdw blurRad="38100" dist="38100" dir="2700000" algn="tl">
                    <a:srgbClr val="FFFFFF"/>
                  </a:outerShdw>
                </a:effectLst>
                <a:latin typeface="Times New Roman" pitchFamily="18" charset="0"/>
                <a:cs typeface="Times New Roman" pitchFamily="18" charset="0"/>
              </a:rPr>
              <a:t> Интерференция</a:t>
            </a:r>
          </a:p>
          <a:p>
            <a:pPr marL="514350" indent="-514350" fontAlgn="auto">
              <a:lnSpc>
                <a:spcPct val="80000"/>
              </a:lnSpc>
              <a:spcAft>
                <a:spcPts val="0"/>
              </a:spcAft>
              <a:buClr>
                <a:schemeClr val="tx1">
                  <a:shade val="95000"/>
                </a:schemeClr>
              </a:buClr>
              <a:buFont typeface="Tahoma" pitchFamily="34" charset="0"/>
              <a:buAutoNum type="arabicPeriod"/>
              <a:defRPr/>
            </a:pPr>
            <a:r>
              <a:rPr lang="ru-RU" dirty="0">
                <a:solidFill>
                  <a:srgbClr val="000000"/>
                </a:solidFill>
                <a:effectLst>
                  <a:outerShdw blurRad="38100" dist="38100" dir="2700000" algn="tl">
                    <a:srgbClr val="FFFFFF"/>
                  </a:outerShdw>
                </a:effectLst>
                <a:latin typeface="Times New Roman" pitchFamily="18" charset="0"/>
                <a:cs typeface="Times New Roman" pitchFamily="18" charset="0"/>
              </a:rPr>
              <a:t> Дифракция</a:t>
            </a:r>
          </a:p>
          <a:p>
            <a:pPr marL="514350" indent="-514350" fontAlgn="auto">
              <a:lnSpc>
                <a:spcPct val="80000"/>
              </a:lnSpc>
              <a:spcAft>
                <a:spcPts val="0"/>
              </a:spcAft>
              <a:buClr>
                <a:schemeClr val="tx1">
                  <a:shade val="95000"/>
                </a:schemeClr>
              </a:buClr>
              <a:buFont typeface="Tahoma" pitchFamily="34" charset="0"/>
              <a:buAutoNum type="arabicPeriod"/>
              <a:defRPr/>
            </a:pPr>
            <a:r>
              <a:rPr lang="ru-RU" dirty="0">
                <a:solidFill>
                  <a:srgbClr val="000000"/>
                </a:solidFill>
                <a:effectLst>
                  <a:outerShdw blurRad="38100" dist="38100" dir="2700000" algn="tl">
                    <a:srgbClr val="FFFFFF"/>
                  </a:outerShdw>
                </a:effectLst>
                <a:latin typeface="Times New Roman" pitchFamily="18" charset="0"/>
                <a:cs typeface="Times New Roman" pitchFamily="18" charset="0"/>
              </a:rPr>
              <a:t> Поляризация </a:t>
            </a:r>
          </a:p>
          <a:p>
            <a:pPr marL="514350" indent="-514350" fontAlgn="auto">
              <a:lnSpc>
                <a:spcPct val="80000"/>
              </a:lnSpc>
              <a:spcAft>
                <a:spcPts val="0"/>
              </a:spcAft>
              <a:buClr>
                <a:schemeClr val="tx1">
                  <a:shade val="95000"/>
                </a:schemeClr>
              </a:buClr>
              <a:buFont typeface="Tahoma" pitchFamily="34" charset="0"/>
              <a:buAutoNum type="arabicPeriod"/>
              <a:defRPr/>
            </a:pPr>
            <a:r>
              <a:rPr lang="ru-RU" dirty="0">
                <a:solidFill>
                  <a:srgbClr val="000000"/>
                </a:solidFill>
                <a:effectLst>
                  <a:outerShdw blurRad="38100" dist="38100" dir="2700000" algn="tl">
                    <a:srgbClr val="FFFFFF"/>
                  </a:outerShdw>
                </a:effectLst>
                <a:latin typeface="Times New Roman" pitchFamily="18" charset="0"/>
                <a:cs typeface="Times New Roman" pitchFamily="18" charset="0"/>
              </a:rPr>
              <a:t> Поглощение</a:t>
            </a:r>
          </a:p>
          <a:p>
            <a:pPr marL="514350" indent="-514350" fontAlgn="auto">
              <a:lnSpc>
                <a:spcPct val="80000"/>
              </a:lnSpc>
              <a:spcAft>
                <a:spcPts val="0"/>
              </a:spcAft>
              <a:buClr>
                <a:schemeClr val="tx1">
                  <a:shade val="95000"/>
                </a:schemeClr>
              </a:buClr>
              <a:buFont typeface="Tahoma" pitchFamily="34" charset="0"/>
              <a:buAutoNum type="arabicPeriod"/>
              <a:defRPr/>
            </a:pPr>
            <a:r>
              <a:rPr lang="ru-RU" dirty="0" smtClean="0">
                <a:solidFill>
                  <a:srgbClr val="000000"/>
                </a:solidFill>
                <a:effectLst>
                  <a:outerShdw blurRad="38100" dist="38100" dir="2700000" algn="tl">
                    <a:srgbClr val="FFFFFF"/>
                  </a:outerShdw>
                </a:effectLst>
                <a:latin typeface="Times New Roman" pitchFamily="18" charset="0"/>
                <a:cs typeface="Times New Roman" pitchFamily="18" charset="0"/>
              </a:rPr>
              <a:t>Короткие волны </a:t>
            </a:r>
            <a:r>
              <a:rPr lang="ru-RU" dirty="0">
                <a:solidFill>
                  <a:srgbClr val="000000"/>
                </a:solidFill>
                <a:effectLst>
                  <a:outerShdw blurRad="38100" dist="38100" dir="2700000" algn="tl">
                    <a:srgbClr val="FFFFFF"/>
                  </a:outerShdw>
                </a:effectLst>
                <a:latin typeface="Times New Roman" pitchFamily="18" charset="0"/>
                <a:cs typeface="Times New Roman" pitchFamily="18" charset="0"/>
              </a:rPr>
              <a:t>хорошо отражаются от ионосферы</a:t>
            </a:r>
          </a:p>
          <a:p>
            <a:pPr marL="514350" indent="-514350" fontAlgn="auto">
              <a:lnSpc>
                <a:spcPct val="80000"/>
              </a:lnSpc>
              <a:spcAft>
                <a:spcPts val="0"/>
              </a:spcAft>
              <a:buClr>
                <a:schemeClr val="tx1">
                  <a:shade val="95000"/>
                </a:schemeClr>
              </a:buClr>
              <a:buFont typeface="Tahoma" pitchFamily="34" charset="0"/>
              <a:buAutoNum type="arabicPeriod"/>
              <a:defRPr/>
            </a:pPr>
            <a:r>
              <a:rPr lang="ru-RU" dirty="0">
                <a:solidFill>
                  <a:srgbClr val="000000"/>
                </a:solidFill>
                <a:effectLst>
                  <a:outerShdw blurRad="38100" dist="38100" dir="2700000" algn="tl">
                    <a:srgbClr val="FFFFFF"/>
                  </a:outerShdw>
                </a:effectLst>
                <a:latin typeface="Times New Roman" pitchFamily="18" charset="0"/>
                <a:cs typeface="Times New Roman" pitchFamily="18" charset="0"/>
              </a:rPr>
              <a:t>Ультракороткие проникают через ионосферу</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charRg st="4294967295" end="4294967295"/>
                                            </p:txEl>
                                          </p:spTgt>
                                        </p:tgtEl>
                                        <p:attrNameLst>
                                          <p:attrName>style.visibility</p:attrName>
                                        </p:attrNameLst>
                                      </p:cBhvr>
                                      <p:to>
                                        <p:strVal val="visible"/>
                                      </p:to>
                                    </p:set>
                                    <p:animEffect transition="in" filter="fade">
                                      <p:cBhvr>
                                        <p:cTn id="10" dur="2000"/>
                                        <p:tgtEl>
                                          <p:spTgt spid="3">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7" name="Rectangle 3"/>
          <p:cNvSpPr>
            <a:spLocks noGrp="1" noChangeArrowheads="1"/>
          </p:cNvSpPr>
          <p:nvPr>
            <p:ph type="title" idx="4294967295"/>
          </p:nvPr>
        </p:nvSpPr>
        <p:spPr>
          <a:xfrm>
            <a:off x="0" y="0"/>
            <a:ext cx="9144000" cy="1196975"/>
          </a:xfrm>
        </p:spPr>
        <p:txBody>
          <a:bodyPr>
            <a:noAutofit/>
          </a:bodyPr>
          <a:lstStyle/>
          <a:p>
            <a:pPr fontAlgn="auto">
              <a:spcAft>
                <a:spcPts val="0"/>
              </a:spcAft>
              <a:defRPr/>
            </a:pPr>
            <a:r>
              <a:rPr lang="ru-RU" b="1" dirty="0">
                <a:solidFill>
                  <a:srgbClr val="C00000"/>
                </a:solidFill>
                <a:effectLst>
                  <a:outerShdw blurRad="38100" dist="38100" dir="2700000" algn="tl">
                    <a:srgbClr val="FFFFFF"/>
                  </a:outerShdw>
                </a:effectLst>
                <a:latin typeface="Times New Roman" pitchFamily="18" charset="0"/>
                <a:cs typeface="Times New Roman" pitchFamily="18" charset="0"/>
              </a:rPr>
              <a:t>Распределение радиоволн по диапазонам</a:t>
            </a:r>
          </a:p>
        </p:txBody>
      </p:sp>
      <p:pic>
        <p:nvPicPr>
          <p:cNvPr id="14341" name="Picture 3" descr="C:\Users\Computer\Desktop\radioizluch.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85800" y="1295400"/>
            <a:ext cx="7848600" cy="541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2000"/>
                                        <p:tgtEl>
                                          <p:spTgt spid="41987"/>
                                        </p:tgtEl>
                                      </p:cBhvr>
                                    </p:animEffect>
                                  </p:childTnLst>
                                </p:cTn>
                              </p:par>
                              <p:par>
                                <p:cTn id="8" presetID="10" presetClass="entr" presetSubtype="0" fill="hold" nodeType="withEffect">
                                  <p:stCondLst>
                                    <p:cond delay="0"/>
                                  </p:stCondLst>
                                  <p:childTnLst>
                                    <p:set>
                                      <p:cBhvr>
                                        <p:cTn id="9" dur="1" fill="hold">
                                          <p:stCondLst>
                                            <p:cond delay="0"/>
                                          </p:stCondLst>
                                        </p:cTn>
                                        <p:tgtEl>
                                          <p:spTgt spid="14341"/>
                                        </p:tgtEl>
                                        <p:attrNameLst>
                                          <p:attrName>style.visibility</p:attrName>
                                        </p:attrNameLst>
                                      </p:cBhvr>
                                      <p:to>
                                        <p:strVal val="visible"/>
                                      </p:to>
                                    </p:set>
                                    <p:animEffect transition="in" filter="fade">
                                      <p:cBhvr>
                                        <p:cTn id="10" dur="20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625" y="214313"/>
            <a:ext cx="8258175" cy="6429375"/>
          </a:xfrm>
        </p:spPr>
        <p:txBody>
          <a:bodyPr/>
          <a:lstStyle/>
          <a:p>
            <a:pPr algn="ctr">
              <a:buFont typeface="Wingdings 2" pitchFamily="18" charset="2"/>
              <a:buNone/>
            </a:pPr>
            <a:r>
              <a:rPr lang="ru-RU" b="1" i="1" dirty="0" smtClean="0">
                <a:solidFill>
                  <a:srgbClr val="C00000"/>
                </a:solidFill>
                <a:latin typeface="Times New Roman" pitchFamily="18" charset="0"/>
                <a:cs typeface="Times New Roman" pitchFamily="18" charset="0"/>
              </a:rPr>
              <a:t>Обучающие цели урока:</a:t>
            </a:r>
            <a:endParaRPr lang="ru-RU" b="1" dirty="0" smtClean="0">
              <a:solidFill>
                <a:srgbClr val="C00000"/>
              </a:solidFill>
              <a:latin typeface="Times New Roman" pitchFamily="18" charset="0"/>
              <a:cs typeface="Times New Roman" pitchFamily="18" charset="0"/>
            </a:endParaRPr>
          </a:p>
          <a:p>
            <a:r>
              <a:rPr lang="ru-RU" dirty="0" smtClean="0">
                <a:latin typeface="Times New Roman" pitchFamily="18" charset="0"/>
                <a:cs typeface="Times New Roman" pitchFamily="18" charset="0"/>
              </a:rPr>
              <a:t>Усвоить следующие элементы неполного опыта учащихся в рамках отдельного урока:</a:t>
            </a:r>
          </a:p>
          <a:p>
            <a:r>
              <a:rPr lang="ru-RU" dirty="0" smtClean="0">
                <a:latin typeface="Times New Roman" pitchFamily="18" charset="0"/>
                <a:cs typeface="Times New Roman" pitchFamily="18" charset="0"/>
              </a:rPr>
              <a:t>Низкочастотное излучение, радиоволны, инфракрасное излучение, видимое излучение, ультрафиолетовое излучение, рентгеновское излучение, гамма-лучи; их применение в жизнедеятельности человека.</a:t>
            </a:r>
          </a:p>
          <a:p>
            <a:r>
              <a:rPr lang="ru-RU" dirty="0" smtClean="0">
                <a:latin typeface="Times New Roman" pitchFamily="18" charset="0"/>
                <a:cs typeface="Times New Roman" pitchFamily="18" charset="0"/>
              </a:rPr>
              <a:t>Систематизировать и обобщить знания об электромагнитных волнах.</a:t>
            </a:r>
          </a:p>
          <a:p>
            <a:endParaRPr lang="ru-RU"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a:xfrm>
            <a:off x="609600" y="0"/>
            <a:ext cx="7772400" cy="571500"/>
          </a:xfrm>
        </p:spPr>
        <p:txBody>
          <a:bodyPr>
            <a:normAutofit fontScale="90000"/>
          </a:bodyPr>
          <a:lstStyle/>
          <a:p>
            <a:pPr fontAlgn="auto">
              <a:spcAft>
                <a:spcPts val="0"/>
              </a:spcAft>
              <a:defRPr/>
            </a:pPr>
            <a:r>
              <a:rPr lang="ru-RU" sz="3200" b="1" u="sng" dirty="0">
                <a:solidFill>
                  <a:srgbClr val="C00000"/>
                </a:solidFill>
                <a:latin typeface="Times New Roman" pitchFamily="18" charset="0"/>
                <a:cs typeface="Times New Roman" pitchFamily="18" charset="0"/>
              </a:rPr>
              <a:t>Влияние на здоровье человека</a:t>
            </a:r>
          </a:p>
        </p:txBody>
      </p:sp>
      <p:sp>
        <p:nvSpPr>
          <p:cNvPr id="31747" name="Rectangle 1027"/>
          <p:cNvSpPr>
            <a:spLocks noGrp="1" noChangeArrowheads="1"/>
          </p:cNvSpPr>
          <p:nvPr>
            <p:ph idx="1"/>
          </p:nvPr>
        </p:nvSpPr>
        <p:spPr>
          <a:xfrm>
            <a:off x="251520" y="620688"/>
            <a:ext cx="8712968" cy="5544616"/>
          </a:xfrm>
        </p:spPr>
        <p:txBody>
          <a:bodyPr>
            <a:normAutofit fontScale="92500"/>
          </a:bodyPr>
          <a:lstStyle/>
          <a:p>
            <a:pPr marL="0" indent="0" fontAlgn="auto">
              <a:lnSpc>
                <a:spcPct val="90000"/>
              </a:lnSpc>
              <a:spcAft>
                <a:spcPts val="0"/>
              </a:spcAft>
              <a:buNone/>
              <a:defRPr/>
            </a:pPr>
            <a:r>
              <a:rPr lang="ru-RU" sz="2400" dirty="0" smtClean="0">
                <a:latin typeface="Times New Roman" pitchFamily="18" charset="0"/>
                <a:cs typeface="Times New Roman" pitchFamily="18" charset="0"/>
              </a:rPr>
              <a:t>Как отмечают медики, наиболее чувствительными системами организма человека к электромагнитным излучениям являются: нервная, иммунная, эндокринная и половая. </a:t>
            </a:r>
          </a:p>
          <a:p>
            <a:pPr marL="0" indent="0" fontAlgn="auto">
              <a:lnSpc>
                <a:spcPct val="90000"/>
              </a:lnSpc>
              <a:spcAft>
                <a:spcPts val="0"/>
              </a:spcAft>
              <a:buNone/>
              <a:defRPr/>
            </a:pPr>
            <a:r>
              <a:rPr lang="ru-RU" sz="2400" dirty="0" smtClean="0">
                <a:latin typeface="Times New Roman" pitchFamily="18" charset="0"/>
                <a:cs typeface="Times New Roman" pitchFamily="18" charset="0"/>
              </a:rPr>
              <a:t>Исследование воздействия радиоизлучения от мобильных телефонов на людей дает первые неутешительные результаты. </a:t>
            </a:r>
          </a:p>
          <a:p>
            <a:pPr fontAlgn="auto">
              <a:lnSpc>
                <a:spcPct val="90000"/>
              </a:lnSpc>
              <a:spcAft>
                <a:spcPts val="0"/>
              </a:spcAft>
              <a:buFont typeface="Wingdings 2" pitchFamily="18" charset="2"/>
              <a:buNone/>
              <a:defRPr/>
            </a:pPr>
            <a:r>
              <a:rPr lang="ru-RU" sz="2400" dirty="0" smtClean="0">
                <a:latin typeface="Times New Roman" pitchFamily="18" charset="0"/>
                <a:cs typeface="Times New Roman" pitchFamily="18" charset="0"/>
              </a:rPr>
              <a:t> Еще в начале 90-х  годов  американский  ученый  Кларк обратила внимание,  что  здоровье  улучшают  ….  радиоволны!  </a:t>
            </a:r>
          </a:p>
          <a:p>
            <a:pPr marL="0" indent="0" fontAlgn="auto">
              <a:lnSpc>
                <a:spcPct val="90000"/>
              </a:lnSpc>
              <a:spcAft>
                <a:spcPts val="0"/>
              </a:spcAft>
              <a:buNone/>
              <a:defRPr/>
            </a:pPr>
            <a:r>
              <a:rPr lang="ru-RU" sz="2400" dirty="0" smtClean="0">
                <a:latin typeface="Times New Roman" pitchFamily="18" charset="0"/>
                <a:cs typeface="Times New Roman" pitchFamily="18" charset="0"/>
              </a:rPr>
              <a:t> В   медицине существует даже направление </a:t>
            </a:r>
            <a:r>
              <a:rPr lang="ru-RU" sz="2400" dirty="0" err="1" smtClean="0">
                <a:latin typeface="Times New Roman" pitchFamily="18" charset="0"/>
                <a:cs typeface="Times New Roman" pitchFamily="18" charset="0"/>
              </a:rPr>
              <a:t>магнитотерапия</a:t>
            </a:r>
            <a:r>
              <a:rPr lang="ru-RU" sz="2400" dirty="0" smtClean="0">
                <a:latin typeface="Times New Roman" pitchFamily="18" charset="0"/>
                <a:cs typeface="Times New Roman" pitchFamily="18" charset="0"/>
              </a:rPr>
              <a:t>, а  некоторые  ученые,  например, доктор медицинских наук, профессор В.А.  Иванченко,  использует,  работающие на этом  принципе,  свои  медицинские  приборы  в  лечебных  целях. </a:t>
            </a:r>
          </a:p>
          <a:p>
            <a:pPr marL="0" indent="0" fontAlgn="auto">
              <a:lnSpc>
                <a:spcPct val="90000"/>
              </a:lnSpc>
              <a:spcAft>
                <a:spcPts val="0"/>
              </a:spcAft>
              <a:buNone/>
              <a:defRPr/>
            </a:pPr>
            <a:r>
              <a:rPr lang="ru-RU" sz="2400" dirty="0" smtClean="0">
                <a:latin typeface="Times New Roman" pitchFamily="18" charset="0"/>
                <a:cs typeface="Times New Roman" pitchFamily="18" charset="0"/>
              </a:rPr>
              <a:t> Кажется невероятным, но найдены частоты, губительные  для  сотен  микроорганизмов  и простейших, а на  определенных  частотах  идет  восстановление  организма  -стоит на несколько минут включить прибор и, в  зависимости  от  определенной частоты, органы,  отмеченные  как  больные,  восстанавливают  свои  функции, приходят в диапазон  нормы.  </a:t>
            </a:r>
          </a:p>
          <a:p>
            <a:pPr fontAlgn="auto">
              <a:lnSpc>
                <a:spcPct val="90000"/>
              </a:lnSpc>
              <a:spcAft>
                <a:spcPts val="0"/>
              </a:spcAft>
              <a:buFont typeface="Wingdings 2"/>
              <a:buChar char=""/>
              <a:defRPr/>
            </a:pPr>
            <a:endParaRPr lang="ru-RU" sz="2400" b="1" dirty="0" smtClean="0">
              <a:latin typeface="Times New Roman" pitchFamily="18" charset="0"/>
              <a:cs typeface="Times New Roman" pitchFamily="18" charset="0"/>
            </a:endParaRPr>
          </a:p>
        </p:txBody>
      </p:sp>
      <p:sp>
        <p:nvSpPr>
          <p:cNvPr id="23556" name="Rectangle 1029"/>
          <p:cNvSpPr>
            <a:spLocks noChangeArrowheads="1"/>
          </p:cNvSpPr>
          <p:nvPr/>
        </p:nvSpPr>
        <p:spPr bwMode="auto">
          <a:xfrm>
            <a:off x="4100513" y="29575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2000"/>
                                        <p:tgtEl>
                                          <p:spTgt spid="317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747">
                                            <p:txEl>
                                              <p:pRg st="0" end="0"/>
                                            </p:txEl>
                                          </p:spTgt>
                                        </p:tgtEl>
                                        <p:attrNameLst>
                                          <p:attrName>style.visibility</p:attrName>
                                        </p:attrNameLst>
                                      </p:cBhvr>
                                      <p:to>
                                        <p:strVal val="visible"/>
                                      </p:to>
                                    </p:set>
                                    <p:animEffect transition="in" filter="fade">
                                      <p:cBhvr>
                                        <p:cTn id="10" dur="2000"/>
                                        <p:tgtEl>
                                          <p:spTgt spid="3174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Effect transition="in" filter="fade">
                                      <p:cBhvr>
                                        <p:cTn id="13" dur="2000"/>
                                        <p:tgtEl>
                                          <p:spTgt spid="3174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747">
                                            <p:txEl>
                                              <p:pRg st="2" end="2"/>
                                            </p:txEl>
                                          </p:spTgt>
                                        </p:tgtEl>
                                        <p:attrNameLst>
                                          <p:attrName>style.visibility</p:attrName>
                                        </p:attrNameLst>
                                      </p:cBhvr>
                                      <p:to>
                                        <p:strVal val="visible"/>
                                      </p:to>
                                    </p:set>
                                    <p:animEffect transition="in" filter="fade">
                                      <p:cBhvr>
                                        <p:cTn id="16" dur="2000"/>
                                        <p:tgtEl>
                                          <p:spTgt spid="31747">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747">
                                            <p:txEl>
                                              <p:pRg st="3" end="3"/>
                                            </p:txEl>
                                          </p:spTgt>
                                        </p:tgtEl>
                                        <p:attrNameLst>
                                          <p:attrName>style.visibility</p:attrName>
                                        </p:attrNameLst>
                                      </p:cBhvr>
                                      <p:to>
                                        <p:strVal val="visible"/>
                                      </p:to>
                                    </p:set>
                                    <p:animEffect transition="in" filter="fade">
                                      <p:cBhvr>
                                        <p:cTn id="19" dur="2000"/>
                                        <p:tgtEl>
                                          <p:spTgt spid="31747">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747">
                                            <p:txEl>
                                              <p:pRg st="4" end="4"/>
                                            </p:txEl>
                                          </p:spTgt>
                                        </p:tgtEl>
                                        <p:attrNameLst>
                                          <p:attrName>style.visibility</p:attrName>
                                        </p:attrNameLst>
                                      </p:cBhvr>
                                      <p:to>
                                        <p:strVal val="visible"/>
                                      </p:to>
                                    </p:set>
                                    <p:animEffect transition="in" filter="fade">
                                      <p:cBhvr>
                                        <p:cTn id="22" dur="2000"/>
                                        <p:tgtEl>
                                          <p:spTgt spid="317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7" name="Rectangle 5"/>
          <p:cNvSpPr>
            <a:spLocks noGrp="1" noChangeArrowheads="1"/>
          </p:cNvSpPr>
          <p:nvPr>
            <p:ph type="title"/>
          </p:nvPr>
        </p:nvSpPr>
        <p:spPr>
          <a:xfrm>
            <a:off x="571500" y="762000"/>
            <a:ext cx="8115300" cy="5943600"/>
          </a:xfrm>
        </p:spPr>
        <p:txBody>
          <a:bodyPr/>
          <a:lstStyle/>
          <a:p>
            <a:pPr algn="just"/>
            <a:r>
              <a:rPr lang="ru-RU" sz="3200" b="1" dirty="0" smtClean="0">
                <a:solidFill>
                  <a:schemeClr val="tx1"/>
                </a:solidFill>
                <a:latin typeface="Times New Roman" pitchFamily="18" charset="0"/>
                <a:cs typeface="Times New Roman" pitchFamily="18" charset="0"/>
              </a:rPr>
              <a:t>  </a:t>
            </a:r>
            <a:r>
              <a:rPr lang="ru-RU" sz="3600" dirty="0" smtClean="0">
                <a:solidFill>
                  <a:schemeClr val="tx1"/>
                </a:solidFill>
                <a:latin typeface="Times New Roman" pitchFamily="18" charset="0"/>
                <a:cs typeface="Times New Roman" pitchFamily="18" charset="0"/>
              </a:rPr>
              <a:t>Далеко не последнюю роль могут играть средства индивидуальной защиты на основе текстильных материалов. </a:t>
            </a:r>
            <a:r>
              <a:rPr lang="ru-RU" sz="3600" dirty="0">
                <a:solidFill>
                  <a:schemeClr val="tx1"/>
                </a:solidFill>
                <a:latin typeface="Times New Roman" pitchFamily="18" charset="0"/>
                <a:cs typeface="Times New Roman" pitchFamily="18" charset="0"/>
              </a:rPr>
              <a:t/>
            </a:r>
            <a:br>
              <a:rPr lang="ru-RU" sz="3600" dirty="0">
                <a:solidFill>
                  <a:schemeClr val="tx1"/>
                </a:solidFill>
                <a:latin typeface="Times New Roman" pitchFamily="18" charset="0"/>
                <a:cs typeface="Times New Roman" pitchFamily="18" charset="0"/>
              </a:rPr>
            </a:br>
            <a:r>
              <a:rPr lang="ru-RU" sz="3600" dirty="0" smtClean="0">
                <a:solidFill>
                  <a:schemeClr val="tx1"/>
                </a:solidFill>
                <a:latin typeface="Times New Roman" pitchFamily="18" charset="0"/>
                <a:cs typeface="Times New Roman" pitchFamily="18" charset="0"/>
              </a:rPr>
              <a:t>  Многие зарубежные фирмы создали ткани, позволяющие эффективно защищать организм человека от большинства видов электромагнитного излучения. </a:t>
            </a:r>
          </a:p>
        </p:txBody>
      </p:sp>
      <p:sp>
        <p:nvSpPr>
          <p:cNvPr id="33798" name="Text Box 6"/>
          <p:cNvSpPr txBox="1">
            <a:spLocks noChangeArrowheads="1"/>
          </p:cNvSpPr>
          <p:nvPr/>
        </p:nvSpPr>
        <p:spPr bwMode="auto">
          <a:xfrm>
            <a:off x="381000" y="0"/>
            <a:ext cx="8763000" cy="701675"/>
          </a:xfrm>
          <a:prstGeom prst="rect">
            <a:avLst/>
          </a:prstGeom>
          <a:noFill/>
          <a:ln w="12700" cap="sq">
            <a:noFill/>
            <a:miter lim="800000"/>
            <a:headEnd type="none" w="sm" len="sm"/>
            <a:tailEnd type="none" w="sm" len="sm"/>
          </a:ln>
          <a:effectLst/>
        </p:spPr>
        <p:txBody>
          <a:bodyPr>
            <a:spAutoFit/>
          </a:bodyPr>
          <a:lstStyle/>
          <a:p>
            <a:pPr>
              <a:defRPr/>
            </a:pPr>
            <a:r>
              <a:rPr lang="ru-RU" sz="4000" b="1" u="sng" dirty="0">
                <a:solidFill>
                  <a:srgbClr val="C00000"/>
                </a:solidFill>
                <a:effectLst>
                  <a:outerShdw blurRad="38100" dist="38100" dir="2700000" algn="tl">
                    <a:srgbClr val="000000"/>
                  </a:outerShdw>
                </a:effectLst>
                <a:latin typeface="Times New Roman" pitchFamily="18" charset="0"/>
                <a:cs typeface="Arial" pitchFamily="34" charset="0"/>
              </a:rPr>
              <a:t>Защита от негативного воздействия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fade">
                                      <p:cBhvr>
                                        <p:cTn id="7" dur="2000"/>
                                        <p:tgtEl>
                                          <p:spTgt spid="33798"/>
                                        </p:tgtEl>
                                      </p:cBhvr>
                                    </p:animEffect>
                                  </p:childTnLst>
                                </p:cTn>
                              </p:par>
                              <p:par>
                                <p:cTn id="8" presetID="10" presetClass="entr" presetSubtype="0" fill="hold" nodeType="withEffect">
                                  <p:stCondLst>
                                    <p:cond delay="0"/>
                                  </p:stCondLst>
                                  <p:childTnLst>
                                    <p:set>
                                      <p:cBhvr>
                                        <p:cTn id="9" dur="1" fill="hold">
                                          <p:stCondLst>
                                            <p:cond delay="0"/>
                                          </p:stCondLst>
                                        </p:cTn>
                                        <p:tgtEl>
                                          <p:spTgt spid="33797"/>
                                        </p:tgtEl>
                                        <p:attrNameLst>
                                          <p:attrName>style.visibility</p:attrName>
                                        </p:attrNameLst>
                                      </p:cBhvr>
                                      <p:to>
                                        <p:strVal val="visible"/>
                                      </p:to>
                                    </p:set>
                                    <p:animEffect transition="in" filter="fade">
                                      <p:cBhvr>
                                        <p:cTn id="10" dur="20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914400" y="115888"/>
            <a:ext cx="7402016" cy="1049337"/>
          </a:xfrm>
        </p:spPr>
        <p:txBody>
          <a:bodyPr/>
          <a:lstStyle/>
          <a:p>
            <a:pPr fontAlgn="auto">
              <a:spcAft>
                <a:spcPts val="0"/>
              </a:spcAft>
              <a:defRPr/>
            </a:pPr>
            <a:r>
              <a:rPr lang="ru-RU" b="1" dirty="0">
                <a:solidFill>
                  <a:srgbClr val="C00000"/>
                </a:solidFill>
                <a:effectLst>
                  <a:outerShdw blurRad="38100" dist="38100" dir="2700000" algn="tl">
                    <a:srgbClr val="FFFFFF"/>
                  </a:outerShdw>
                </a:effectLst>
                <a:latin typeface="Times New Roman" pitchFamily="18" charset="0"/>
                <a:cs typeface="Times New Roman" pitchFamily="18" charset="0"/>
              </a:rPr>
              <a:t>Применение радиоволн</a:t>
            </a:r>
          </a:p>
        </p:txBody>
      </p:sp>
      <p:sp>
        <p:nvSpPr>
          <p:cNvPr id="33795" name="Rectangle 3"/>
          <p:cNvSpPr>
            <a:spLocks noGrp="1" noChangeArrowheads="1"/>
          </p:cNvSpPr>
          <p:nvPr>
            <p:ph type="body" idx="4294967295"/>
          </p:nvPr>
        </p:nvSpPr>
        <p:spPr>
          <a:xfrm>
            <a:off x="395536" y="1052736"/>
            <a:ext cx="8424936" cy="5472608"/>
          </a:xfrm>
        </p:spPr>
        <p:txBody>
          <a:bodyPr>
            <a:noAutofit/>
          </a:bodyPr>
          <a:lstStyle/>
          <a:p>
            <a:pPr marL="548640" indent="-411480" fontAlgn="auto">
              <a:spcAft>
                <a:spcPts val="0"/>
              </a:spcAft>
              <a:buClr>
                <a:schemeClr val="tx1">
                  <a:shade val="95000"/>
                </a:schemeClr>
              </a:buClr>
              <a:buFont typeface="Wingdings" pitchFamily="2" charset="2"/>
              <a:buNone/>
              <a:defRPr/>
            </a:pPr>
            <a:r>
              <a:rPr lang="ru-RU" sz="2000" dirty="0" smtClean="0">
                <a:solidFill>
                  <a:srgbClr val="C00000"/>
                </a:solidFill>
                <a:latin typeface="Times New Roman" pitchFamily="18" charset="0"/>
                <a:cs typeface="Times New Roman" pitchFamily="18" charset="0"/>
              </a:rPr>
              <a:t>Телескоп </a:t>
            </a:r>
            <a:r>
              <a:rPr lang="ru-RU" sz="2000" dirty="0" smtClean="0">
                <a:solidFill>
                  <a:srgbClr val="002060"/>
                </a:solidFill>
                <a:latin typeface="Times New Roman" pitchFamily="18" charset="0"/>
                <a:cs typeface="Times New Roman" pitchFamily="18" charset="0"/>
              </a:rPr>
              <a:t>–</a:t>
            </a:r>
            <a:r>
              <a:rPr lang="ru-RU" sz="2000" dirty="0" smtClean="0">
                <a:latin typeface="Times New Roman" pitchFamily="18" charset="0"/>
                <a:cs typeface="Times New Roman" pitchFamily="18" charset="0"/>
              </a:rPr>
              <a:t> гигант позволяет вести радиоизмерения.</a:t>
            </a:r>
          </a:p>
          <a:p>
            <a:pPr marL="548640" indent="-411480" fontAlgn="auto">
              <a:spcAft>
                <a:spcPts val="0"/>
              </a:spcAft>
              <a:buClr>
                <a:schemeClr val="tx1">
                  <a:shade val="95000"/>
                </a:schemeClr>
              </a:buClr>
              <a:buFont typeface="Wingdings" pitchFamily="2" charset="2"/>
              <a:buNone/>
              <a:defRPr/>
            </a:pPr>
            <a:r>
              <a:rPr lang="ru-RU" sz="2000" dirty="0" smtClean="0">
                <a:solidFill>
                  <a:srgbClr val="C00000"/>
                </a:solidFill>
                <a:latin typeface="Times New Roman" pitchFamily="18" charset="0"/>
                <a:cs typeface="Times New Roman" pitchFamily="18" charset="0"/>
              </a:rPr>
              <a:t>Комплекс «Спектр-М» </a:t>
            </a:r>
            <a:r>
              <a:rPr lang="ru-RU" sz="2000" dirty="0" smtClean="0">
                <a:latin typeface="Times New Roman" pitchFamily="18" charset="0"/>
                <a:cs typeface="Times New Roman" pitchFamily="18" charset="0"/>
              </a:rPr>
              <a:t>позволяет анализировать в какой угодно области спектра любые образцы: твердые, жидкие, газообразные.</a:t>
            </a:r>
          </a:p>
          <a:p>
            <a:pPr marL="548640" indent="-411480" fontAlgn="auto">
              <a:spcAft>
                <a:spcPts val="0"/>
              </a:spcAft>
              <a:buClr>
                <a:schemeClr val="tx1">
                  <a:shade val="95000"/>
                </a:schemeClr>
              </a:buClr>
              <a:buFont typeface="Wingdings" pitchFamily="2" charset="2"/>
              <a:buNone/>
              <a:defRPr/>
            </a:pPr>
            <a:r>
              <a:rPr lang="ru-RU" sz="2000" dirty="0" smtClean="0">
                <a:solidFill>
                  <a:srgbClr val="C00000"/>
                </a:solidFill>
                <a:latin typeface="Times New Roman" pitchFamily="18" charset="0"/>
                <a:cs typeface="Times New Roman" pitchFamily="18" charset="0"/>
              </a:rPr>
              <a:t>Уникальный </a:t>
            </a:r>
            <a:r>
              <a:rPr lang="ru-RU" sz="2000" dirty="0" err="1" smtClean="0">
                <a:solidFill>
                  <a:srgbClr val="C00000"/>
                </a:solidFill>
                <a:latin typeface="Times New Roman" pitchFamily="18" charset="0"/>
                <a:cs typeface="Times New Roman" pitchFamily="18" charset="0"/>
              </a:rPr>
              <a:t>микроэндоскоп</a:t>
            </a:r>
            <a:r>
              <a:rPr lang="ru-RU" sz="2000" dirty="0" smtClean="0">
                <a:solidFill>
                  <a:srgbClr val="C00000"/>
                </a:solidFill>
                <a:latin typeface="Times New Roman" pitchFamily="18" charset="0"/>
                <a:cs typeface="Times New Roman" pitchFamily="18" charset="0"/>
              </a:rPr>
              <a:t> </a:t>
            </a:r>
            <a:r>
              <a:rPr lang="ru-RU" sz="2000" dirty="0" smtClean="0">
                <a:latin typeface="Times New Roman" pitchFamily="18" charset="0"/>
                <a:cs typeface="Times New Roman" pitchFamily="18" charset="0"/>
              </a:rPr>
              <a:t>повышает точность диагноза.</a:t>
            </a:r>
          </a:p>
          <a:p>
            <a:pPr marL="548640" indent="-411480" fontAlgn="auto">
              <a:spcAft>
                <a:spcPts val="0"/>
              </a:spcAft>
              <a:buClr>
                <a:schemeClr val="tx1">
                  <a:shade val="95000"/>
                </a:schemeClr>
              </a:buClr>
              <a:buFont typeface="Wingdings" pitchFamily="2" charset="2"/>
              <a:buNone/>
              <a:defRPr/>
            </a:pPr>
            <a:r>
              <a:rPr lang="ru-RU" sz="2000" dirty="0" smtClean="0">
                <a:solidFill>
                  <a:srgbClr val="C00000"/>
                </a:solidFill>
                <a:latin typeface="Times New Roman" pitchFamily="18" charset="0"/>
                <a:cs typeface="Times New Roman" pitchFamily="18" charset="0"/>
              </a:rPr>
              <a:t>Радиотелескоп</a:t>
            </a:r>
            <a:r>
              <a:rPr lang="ru-RU" sz="2000" dirty="0" smtClean="0">
                <a:latin typeface="Times New Roman" pitchFamily="18" charset="0"/>
                <a:cs typeface="Times New Roman" pitchFamily="18" charset="0"/>
              </a:rPr>
              <a:t> субмиллиметрового диапазона регистрирует излучение из части Вселенной,  которая закрыта слоем космической пыли.</a:t>
            </a:r>
          </a:p>
          <a:p>
            <a:pPr marL="548640" indent="-411480" fontAlgn="auto">
              <a:spcAft>
                <a:spcPts val="0"/>
              </a:spcAft>
              <a:buClr>
                <a:schemeClr val="tx1">
                  <a:shade val="95000"/>
                </a:schemeClr>
              </a:buClr>
              <a:buFont typeface="Wingdings" pitchFamily="2" charset="2"/>
              <a:buNone/>
              <a:defRPr/>
            </a:pPr>
            <a:r>
              <a:rPr lang="ru-RU" sz="2000" dirty="0" smtClean="0">
                <a:solidFill>
                  <a:srgbClr val="C00000"/>
                </a:solidFill>
                <a:latin typeface="Times New Roman" pitchFamily="18" charset="0"/>
                <a:cs typeface="Times New Roman" pitchFamily="18" charset="0"/>
              </a:rPr>
              <a:t>Компактная камера. </a:t>
            </a:r>
            <a:r>
              <a:rPr lang="ru-RU" sz="2000" dirty="0" smtClean="0">
                <a:latin typeface="Times New Roman" pitchFamily="18" charset="0"/>
                <a:cs typeface="Times New Roman" pitchFamily="18" charset="0"/>
              </a:rPr>
              <a:t>Преимущество: возможность стирать снимки. </a:t>
            </a:r>
          </a:p>
        </p:txBody>
      </p:sp>
      <p:sp>
        <p:nvSpPr>
          <p:cNvPr id="25604" name="Прямоугольник 3"/>
          <p:cNvSpPr>
            <a:spLocks noChangeArrowheads="1"/>
          </p:cNvSpPr>
          <p:nvPr/>
        </p:nvSpPr>
        <p:spPr bwMode="auto">
          <a:xfrm>
            <a:off x="571500" y="3895002"/>
            <a:ext cx="85725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2000" dirty="0">
                <a:latin typeface="Times New Roman" pitchFamily="18" charset="0"/>
                <a:cs typeface="Times New Roman" pitchFamily="18" charset="0"/>
              </a:rPr>
              <a:t>Радиотехнические методы и устройства применяются в автоматике, вычислительной технике, астрономии, физике, химии, биологии, медицине и т. д. </a:t>
            </a:r>
          </a:p>
        </p:txBody>
      </p:sp>
      <p:sp>
        <p:nvSpPr>
          <p:cNvPr id="25605" name="Прямоугольник 4"/>
          <p:cNvSpPr>
            <a:spLocks noChangeArrowheads="1"/>
          </p:cNvSpPr>
          <p:nvPr/>
        </p:nvSpPr>
        <p:spPr bwMode="auto">
          <a:xfrm>
            <a:off x="785813" y="4929188"/>
            <a:ext cx="664368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0000"/>
              </a:lnSpc>
            </a:pPr>
            <a:r>
              <a:rPr lang="ru-RU" sz="2000" dirty="0">
                <a:latin typeface="Times New Roman" pitchFamily="18" charset="0"/>
                <a:cs typeface="Times New Roman" pitchFamily="18" charset="0"/>
              </a:rPr>
              <a:t>Микроволновое излучение используют для быстрого приготовления пищи </a:t>
            </a:r>
            <a:r>
              <a:rPr lang="ru-RU" sz="2000" dirty="0">
                <a:solidFill>
                  <a:srgbClr val="C00000"/>
                </a:solidFill>
                <a:latin typeface="Times New Roman" pitchFamily="18" charset="0"/>
                <a:cs typeface="Times New Roman" pitchFamily="18" charset="0"/>
              </a:rPr>
              <a:t>в СВЧ-печах.</a:t>
            </a:r>
            <a:r>
              <a:rPr lang="ru-RU" sz="2000" dirty="0">
                <a:latin typeface="Times New Roman" pitchFamily="18" charset="0"/>
                <a:cs typeface="Times New Roman" pitchFamily="18" charset="0"/>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2000"/>
                                        <p:tgtEl>
                                          <p:spTgt spid="337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795"/>
                                        </p:tgtEl>
                                        <p:attrNameLst>
                                          <p:attrName>style.visibility</p:attrName>
                                        </p:attrNameLst>
                                      </p:cBhvr>
                                      <p:to>
                                        <p:strVal val="visible"/>
                                      </p:to>
                                    </p:set>
                                    <p:animEffect transition="in" filter="fade">
                                      <p:cBhvr>
                                        <p:cTn id="10" dur="2000"/>
                                        <p:tgtEl>
                                          <p:spTgt spid="3379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604"/>
                                        </p:tgtEl>
                                        <p:attrNameLst>
                                          <p:attrName>style.visibility</p:attrName>
                                        </p:attrNameLst>
                                      </p:cBhvr>
                                      <p:to>
                                        <p:strVal val="visible"/>
                                      </p:to>
                                    </p:set>
                                    <p:animEffect transition="in" filter="fade">
                                      <p:cBhvr>
                                        <p:cTn id="13" dur="2000"/>
                                        <p:tgtEl>
                                          <p:spTgt spid="2560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605"/>
                                        </p:tgtEl>
                                        <p:attrNameLst>
                                          <p:attrName>style.visibility</p:attrName>
                                        </p:attrNameLst>
                                      </p:cBhvr>
                                      <p:to>
                                        <p:strVal val="visible"/>
                                      </p:to>
                                    </p:set>
                                    <p:animEffect transition="in" filter="fade">
                                      <p:cBhvr>
                                        <p:cTn id="16" dur="20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p:bldP spid="25604" grpId="0"/>
      <p:bldP spid="2560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914400" y="115888"/>
            <a:ext cx="7258000" cy="1049337"/>
          </a:xfrm>
        </p:spPr>
        <p:txBody>
          <a:bodyPr/>
          <a:lstStyle/>
          <a:p>
            <a:pPr fontAlgn="auto">
              <a:spcAft>
                <a:spcPts val="0"/>
              </a:spcAft>
              <a:defRPr/>
            </a:pPr>
            <a:r>
              <a:rPr lang="ru-RU" b="1" dirty="0">
                <a:solidFill>
                  <a:srgbClr val="C00000"/>
                </a:solidFill>
                <a:effectLst>
                  <a:outerShdw blurRad="38100" dist="38100" dir="2700000" algn="tl">
                    <a:srgbClr val="FFFFFF"/>
                  </a:outerShdw>
                </a:effectLst>
                <a:latin typeface="Times New Roman" pitchFamily="18" charset="0"/>
                <a:cs typeface="Times New Roman" pitchFamily="18" charset="0"/>
              </a:rPr>
              <a:t>Применение радиоволн</a:t>
            </a:r>
          </a:p>
        </p:txBody>
      </p:sp>
      <p:sp>
        <p:nvSpPr>
          <p:cNvPr id="33795" name="Rectangle 3"/>
          <p:cNvSpPr>
            <a:spLocks noGrp="1" noChangeArrowheads="1"/>
          </p:cNvSpPr>
          <p:nvPr>
            <p:ph type="body" idx="4294967295"/>
          </p:nvPr>
        </p:nvSpPr>
        <p:spPr>
          <a:xfrm>
            <a:off x="827584" y="1268760"/>
            <a:ext cx="7560840" cy="5055270"/>
          </a:xfrm>
        </p:spPr>
        <p:txBody>
          <a:bodyPr>
            <a:noAutofit/>
          </a:bodyPr>
          <a:lstStyle/>
          <a:p>
            <a:pPr marL="548640" indent="-411480" fontAlgn="auto">
              <a:spcAft>
                <a:spcPts val="0"/>
              </a:spcAft>
              <a:buClr>
                <a:schemeClr val="tx1">
                  <a:shade val="95000"/>
                </a:schemeClr>
              </a:buClr>
              <a:buFont typeface="Wingdings" pitchFamily="2" charset="2"/>
              <a:buNone/>
              <a:defRPr/>
            </a:pPr>
            <a:r>
              <a:rPr lang="ru-RU" sz="4400" dirty="0" smtClean="0">
                <a:latin typeface="Times New Roman" pitchFamily="18" charset="0"/>
                <a:cs typeface="Times New Roman" pitchFamily="18" charset="0"/>
              </a:rPr>
              <a:t>   Воронеж – город радиоэлектроники. Магнитофоны и телевизоры,  радиоприемники и радиостанции, телефон и телеграф, радио и телевидение.</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2000"/>
                                        <p:tgtEl>
                                          <p:spTgt spid="337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795"/>
                                        </p:tgtEl>
                                        <p:attrNameLst>
                                          <p:attrName>style.visibility</p:attrName>
                                        </p:attrNameLst>
                                      </p:cBhvr>
                                      <p:to>
                                        <p:strVal val="visible"/>
                                      </p:to>
                                    </p:set>
                                    <p:animEffect transition="in" filter="fade">
                                      <p:cBhvr>
                                        <p:cTn id="10" dur="20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85813" y="0"/>
            <a:ext cx="7929562" cy="1214438"/>
          </a:xfrm>
        </p:spPr>
        <p:txBody>
          <a:bodyPr/>
          <a:lstStyle/>
          <a:p>
            <a:r>
              <a:rPr lang="ru-RU" sz="4000" b="1" smtClean="0">
                <a:solidFill>
                  <a:srgbClr val="C00000"/>
                </a:solidFill>
                <a:latin typeface="Times New Roman" pitchFamily="18" charset="0"/>
                <a:cs typeface="Times New Roman" pitchFamily="18" charset="0"/>
              </a:rPr>
              <a:t>Инфракрасное излучение</a:t>
            </a:r>
          </a:p>
        </p:txBody>
      </p:sp>
      <p:pic>
        <p:nvPicPr>
          <p:cNvPr id="39939" name="Picture 6" descr="C:\Documents and Settings\2011\Рабочий стол\Шкала электромагнитных волн\1251962817_1.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57188" y="1285875"/>
            <a:ext cx="4475162" cy="3306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0" name="Picture 7" descr="C:\Documents and Settings\2011\Рабочий стол\Шкала электромагнитных волн\ircat.gif"/>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500688" y="1285875"/>
            <a:ext cx="3357562" cy="335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Прямоугольник 6"/>
          <p:cNvSpPr>
            <a:spLocks noChangeArrowheads="1"/>
          </p:cNvSpPr>
          <p:nvPr/>
        </p:nvSpPr>
        <p:spPr bwMode="auto">
          <a:xfrm>
            <a:off x="1928813" y="5572125"/>
            <a:ext cx="54292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ru-RU" sz="3600" b="1">
                <a:solidFill>
                  <a:srgbClr val="800080"/>
                </a:solidFill>
                <a:latin typeface="Times New Roman" pitchFamily="18" charset="0"/>
                <a:cs typeface="Times New Roman" pitchFamily="18" charset="0"/>
              </a:rPr>
              <a:t>3</a:t>
            </a:r>
            <a:r>
              <a:rPr lang="ru-RU" sz="3600" b="1" baseline="30000">
                <a:solidFill>
                  <a:srgbClr val="800080"/>
                </a:solidFill>
                <a:latin typeface="Times New Roman" pitchFamily="18" charset="0"/>
                <a:cs typeface="Times New Roman" pitchFamily="18" charset="0"/>
              </a:rPr>
              <a:t>.</a:t>
            </a:r>
            <a:r>
              <a:rPr lang="ru-RU" sz="3600" b="1">
                <a:solidFill>
                  <a:srgbClr val="800080"/>
                </a:solidFill>
                <a:latin typeface="Times New Roman" pitchFamily="18" charset="0"/>
                <a:cs typeface="Times New Roman" pitchFamily="18" charset="0"/>
              </a:rPr>
              <a:t>10</a:t>
            </a:r>
            <a:r>
              <a:rPr lang="ru-RU" sz="3600" b="1" baseline="30000">
                <a:solidFill>
                  <a:srgbClr val="800080"/>
                </a:solidFill>
                <a:latin typeface="Times New Roman" pitchFamily="18" charset="0"/>
                <a:cs typeface="Times New Roman" pitchFamily="18" charset="0"/>
              </a:rPr>
              <a:t>11</a:t>
            </a:r>
            <a:r>
              <a:rPr lang="ru-RU" sz="3600" b="1">
                <a:solidFill>
                  <a:srgbClr val="800080"/>
                </a:solidFill>
                <a:latin typeface="Times New Roman" pitchFamily="18" charset="0"/>
                <a:cs typeface="Times New Roman" pitchFamily="18" charset="0"/>
              </a:rPr>
              <a:t> – 4</a:t>
            </a:r>
            <a:r>
              <a:rPr lang="ru-RU" sz="3600" b="1" baseline="30000">
                <a:solidFill>
                  <a:srgbClr val="800080"/>
                </a:solidFill>
                <a:latin typeface="Times New Roman" pitchFamily="18" charset="0"/>
                <a:cs typeface="Times New Roman" pitchFamily="18" charset="0"/>
              </a:rPr>
              <a:t>.</a:t>
            </a:r>
            <a:r>
              <a:rPr lang="ru-RU" sz="3600" b="1">
                <a:solidFill>
                  <a:srgbClr val="800080"/>
                </a:solidFill>
                <a:latin typeface="Times New Roman" pitchFamily="18" charset="0"/>
                <a:cs typeface="Times New Roman" pitchFamily="18" charset="0"/>
              </a:rPr>
              <a:t>10 </a:t>
            </a:r>
            <a:r>
              <a:rPr lang="ru-RU" sz="3600" b="1" baseline="30000">
                <a:solidFill>
                  <a:srgbClr val="800080"/>
                </a:solidFill>
                <a:latin typeface="Times New Roman" pitchFamily="18" charset="0"/>
                <a:cs typeface="Times New Roman" pitchFamily="18" charset="0"/>
              </a:rPr>
              <a:t>14</a:t>
            </a:r>
            <a:r>
              <a:rPr lang="ru-RU" sz="3600" b="1">
                <a:solidFill>
                  <a:srgbClr val="800080"/>
                </a:solidFill>
                <a:latin typeface="Times New Roman" pitchFamily="18" charset="0"/>
                <a:cs typeface="Times New Roman" pitchFamily="18" charset="0"/>
              </a:rPr>
              <a:t> Гц</a:t>
            </a:r>
            <a:endParaRPr lang="ru-RU" sz="3600"/>
          </a:p>
        </p:txBody>
      </p:sp>
      <p:sp>
        <p:nvSpPr>
          <p:cNvPr id="39942" name="Прямоугольник 7"/>
          <p:cNvSpPr>
            <a:spLocks noChangeArrowheads="1"/>
          </p:cNvSpPr>
          <p:nvPr/>
        </p:nvSpPr>
        <p:spPr bwMode="auto">
          <a:xfrm>
            <a:off x="1" y="4786313"/>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ru-RU" sz="2800" dirty="0">
                <a:latin typeface="Times New Roman" pitchFamily="18" charset="0"/>
                <a:cs typeface="Times New Roman" pitchFamily="18" charset="0"/>
              </a:rPr>
              <a:t>Частотный диапазон инфракрасных  излучений</a:t>
            </a:r>
            <a:endParaRPr lang="ru-RU"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par>
                                <p:cTn id="8" presetID="10" presetClass="entr" presetSubtype="0" fill="hold" nodeType="withEffect">
                                  <p:stCondLst>
                                    <p:cond delay="0"/>
                                  </p:stCondLst>
                                  <p:childTnLst>
                                    <p:set>
                                      <p:cBhvr>
                                        <p:cTn id="9" dur="1" fill="hold">
                                          <p:stCondLst>
                                            <p:cond delay="0"/>
                                          </p:stCondLst>
                                        </p:cTn>
                                        <p:tgtEl>
                                          <p:spTgt spid="39939"/>
                                        </p:tgtEl>
                                        <p:attrNameLst>
                                          <p:attrName>style.visibility</p:attrName>
                                        </p:attrNameLst>
                                      </p:cBhvr>
                                      <p:to>
                                        <p:strVal val="visible"/>
                                      </p:to>
                                    </p:set>
                                    <p:animEffect transition="in" filter="fade">
                                      <p:cBhvr>
                                        <p:cTn id="10" dur="2000"/>
                                        <p:tgtEl>
                                          <p:spTgt spid="39939"/>
                                        </p:tgtEl>
                                      </p:cBhvr>
                                    </p:animEffect>
                                  </p:childTnLst>
                                </p:cTn>
                              </p:par>
                              <p:par>
                                <p:cTn id="11" presetID="10" presetClass="entr" presetSubtype="0" fill="hold" nodeType="withEffect">
                                  <p:stCondLst>
                                    <p:cond delay="0"/>
                                  </p:stCondLst>
                                  <p:childTnLst>
                                    <p:set>
                                      <p:cBhvr>
                                        <p:cTn id="12" dur="1" fill="hold">
                                          <p:stCondLst>
                                            <p:cond delay="0"/>
                                          </p:stCondLst>
                                        </p:cTn>
                                        <p:tgtEl>
                                          <p:spTgt spid="39940"/>
                                        </p:tgtEl>
                                        <p:attrNameLst>
                                          <p:attrName>style.visibility</p:attrName>
                                        </p:attrNameLst>
                                      </p:cBhvr>
                                      <p:to>
                                        <p:strVal val="visible"/>
                                      </p:to>
                                    </p:set>
                                    <p:animEffect transition="in" filter="fade">
                                      <p:cBhvr>
                                        <p:cTn id="13" dur="2000"/>
                                        <p:tgtEl>
                                          <p:spTgt spid="3994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942"/>
                                        </p:tgtEl>
                                        <p:attrNameLst>
                                          <p:attrName>style.visibility</p:attrName>
                                        </p:attrNameLst>
                                      </p:cBhvr>
                                      <p:to>
                                        <p:strVal val="visible"/>
                                      </p:to>
                                    </p:set>
                                    <p:animEffect transition="in" filter="fade">
                                      <p:cBhvr>
                                        <p:cTn id="16" dur="2000"/>
                                        <p:tgtEl>
                                          <p:spTgt spid="3994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941"/>
                                        </p:tgtEl>
                                        <p:attrNameLst>
                                          <p:attrName>style.visibility</p:attrName>
                                        </p:attrNameLst>
                                      </p:cBhvr>
                                      <p:to>
                                        <p:strVal val="visible"/>
                                      </p:to>
                                    </p:set>
                                    <p:animEffect transition="in" filter="fade">
                                      <p:cBhvr>
                                        <p:cTn id="19" dur="2000"/>
                                        <p:tgtEl>
                                          <p:spTgt spid="3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P spid="399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3568" y="1"/>
            <a:ext cx="7632848" cy="692696"/>
          </a:xfrm>
        </p:spPr>
        <p:txBody>
          <a:bodyPr/>
          <a:lstStyle/>
          <a:p>
            <a:r>
              <a:rPr lang="ru-RU" b="1" dirty="0" smtClean="0">
                <a:solidFill>
                  <a:srgbClr val="C00000"/>
                </a:solidFill>
                <a:latin typeface="Times New Roman" pitchFamily="18" charset="0"/>
                <a:cs typeface="Times New Roman" pitchFamily="18" charset="0"/>
              </a:rPr>
              <a:t>История открытия</a:t>
            </a:r>
          </a:p>
        </p:txBody>
      </p:sp>
      <p:sp>
        <p:nvSpPr>
          <p:cNvPr id="40963" name="Rectangle 3"/>
          <p:cNvSpPr>
            <a:spLocks noGrp="1" noChangeArrowheads="1"/>
          </p:cNvSpPr>
          <p:nvPr>
            <p:ph type="subTitle" idx="1"/>
          </p:nvPr>
        </p:nvSpPr>
        <p:spPr>
          <a:xfrm>
            <a:off x="500063" y="642938"/>
            <a:ext cx="8072437" cy="1071562"/>
          </a:xfrm>
        </p:spPr>
        <p:txBody>
          <a:bodyPr/>
          <a:lstStyle/>
          <a:p>
            <a:pPr marL="26988" algn="just"/>
            <a:r>
              <a:rPr lang="ru-RU" dirty="0" smtClean="0">
                <a:latin typeface="Times New Roman" pitchFamily="18" charset="0"/>
                <a:cs typeface="Times New Roman" pitchFamily="18" charset="0"/>
              </a:rPr>
              <a:t>Инфракрасное излучение было обнаружено английским астрономом и физиком Уильямом Гершелем в 1800 году.</a:t>
            </a:r>
          </a:p>
        </p:txBody>
      </p:sp>
      <p:pic>
        <p:nvPicPr>
          <p:cNvPr id="28676" name="Picture 4" descr="Гершель"/>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6074046" y="2780927"/>
            <a:ext cx="2828850" cy="3384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Прямоугольник 4"/>
          <p:cNvSpPr>
            <a:spLocks noChangeArrowheads="1"/>
          </p:cNvSpPr>
          <p:nvPr/>
        </p:nvSpPr>
        <p:spPr bwMode="auto">
          <a:xfrm>
            <a:off x="611560" y="2276872"/>
            <a:ext cx="5328592"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ru-RU" sz="2800" dirty="0">
                <a:latin typeface="Times New Roman" pitchFamily="18" charset="0"/>
                <a:cs typeface="Times New Roman" pitchFamily="18" charset="0"/>
              </a:rPr>
              <a:t>Расщепив солнечный свет призмой, Гершель поместил термометр сразу за красной полосой видимого спектра и обнаружил, что температура термометра повышается. Следовательно, на термометр воздействует излучение, не доступное человеческому взгляду. </a:t>
            </a:r>
            <a:endParaRPr lang="ru-RU"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63">
                                            <p:txEl>
                                              <p:pRg st="0" end="0"/>
                                            </p:txEl>
                                          </p:spTgt>
                                        </p:tgtEl>
                                        <p:attrNameLst>
                                          <p:attrName>style.visibility</p:attrName>
                                        </p:attrNameLst>
                                      </p:cBhvr>
                                      <p:to>
                                        <p:strVal val="visible"/>
                                      </p:to>
                                    </p:set>
                                    <p:animEffect transition="in" filter="fade">
                                      <p:cBhvr>
                                        <p:cTn id="10" dur="2000"/>
                                        <p:tgtEl>
                                          <p:spTgt spid="4096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965"/>
                                        </p:tgtEl>
                                        <p:attrNameLst>
                                          <p:attrName>style.visibility</p:attrName>
                                        </p:attrNameLst>
                                      </p:cBhvr>
                                      <p:to>
                                        <p:strVal val="visible"/>
                                      </p:to>
                                    </p:set>
                                    <p:animEffect transition="in" filter="fade">
                                      <p:cBhvr>
                                        <p:cTn id="13" dur="2000"/>
                                        <p:tgtEl>
                                          <p:spTgt spid="40965"/>
                                        </p:tgtEl>
                                      </p:cBhvr>
                                    </p:animEffect>
                                  </p:childTnLst>
                                </p:cTn>
                              </p:par>
                              <p:par>
                                <p:cTn id="14" presetID="10" presetClass="entr" presetSubtype="0" fill="hold" nodeType="withEffect">
                                  <p:stCondLst>
                                    <p:cond delay="0"/>
                                  </p:stCondLst>
                                  <p:childTnLst>
                                    <p:set>
                                      <p:cBhvr>
                                        <p:cTn id="15" dur="1" fill="hold">
                                          <p:stCondLst>
                                            <p:cond delay="0"/>
                                          </p:stCondLst>
                                        </p:cTn>
                                        <p:tgtEl>
                                          <p:spTgt spid="28676"/>
                                        </p:tgtEl>
                                        <p:attrNameLst>
                                          <p:attrName>style.visibility</p:attrName>
                                        </p:attrNameLst>
                                      </p:cBhvr>
                                      <p:to>
                                        <p:strVal val="visible"/>
                                      </p:to>
                                    </p:set>
                                    <p:animEffect transition="in" filter="fade">
                                      <p:cBhvr>
                                        <p:cTn id="16" dur="20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40963" grpId="0" build="p"/>
      <p:bldP spid="409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313" y="457200"/>
            <a:ext cx="8929687" cy="838200"/>
          </a:xfrm>
        </p:spPr>
        <p:txBody>
          <a:bodyPr>
            <a:normAutofit fontScale="90000"/>
          </a:bodyPr>
          <a:lstStyle/>
          <a:p>
            <a:pPr fontAlgn="auto">
              <a:spcAft>
                <a:spcPts val="0"/>
              </a:spcAft>
              <a:defRPr/>
            </a:pPr>
            <a:r>
              <a:rPr lang="ru-RU" b="1" dirty="0" smtClean="0">
                <a:solidFill>
                  <a:srgbClr val="C00000"/>
                </a:solidFill>
                <a:latin typeface="Times New Roman" pitchFamily="18" charset="0"/>
                <a:cs typeface="Times New Roman" pitchFamily="18" charset="0"/>
              </a:rPr>
              <a:t>Источники инфракрасного излучения</a:t>
            </a:r>
            <a:endParaRPr lang="ru-RU" dirty="0">
              <a:solidFill>
                <a:srgbClr val="C00000"/>
              </a:solidFill>
              <a:latin typeface="Times New Roman" pitchFamily="18" charset="0"/>
              <a:cs typeface="Times New Roman" pitchFamily="18" charset="0"/>
            </a:endParaRPr>
          </a:p>
        </p:txBody>
      </p:sp>
      <p:sp>
        <p:nvSpPr>
          <p:cNvPr id="41987" name="Содержимое 2"/>
          <p:cNvSpPr>
            <a:spLocks noGrp="1"/>
          </p:cNvSpPr>
          <p:nvPr>
            <p:ph idx="1"/>
          </p:nvPr>
        </p:nvSpPr>
        <p:spPr>
          <a:xfrm>
            <a:off x="285750" y="1428750"/>
            <a:ext cx="8686800" cy="4525963"/>
          </a:xfrm>
        </p:spPr>
        <p:txBody>
          <a:bodyPr/>
          <a:lstStyle/>
          <a:p>
            <a:pPr algn="just">
              <a:buFont typeface="Wingdings 2" pitchFamily="18" charset="2"/>
              <a:buNone/>
            </a:pPr>
            <a:r>
              <a:rPr lang="ru-RU" sz="2800" dirty="0" smtClean="0">
                <a:latin typeface="Times New Roman" pitchFamily="18" charset="0"/>
                <a:cs typeface="Times New Roman" pitchFamily="18" charset="0"/>
              </a:rPr>
              <a:t>ИК волны излучают нагретые тела, молекулы которых движутся интенсивно. Это излучение называют тепловым. Это - электрическая дуга, квантовые генераторы(лазеры), тело человека.</a:t>
            </a:r>
          </a:p>
          <a:p>
            <a:pPr algn="just"/>
            <a:endParaRPr lang="ru-RU" dirty="0" smtClean="0"/>
          </a:p>
        </p:txBody>
      </p:sp>
      <p:sp>
        <p:nvSpPr>
          <p:cNvPr id="29700" name="Прямоугольник 3"/>
          <p:cNvSpPr>
            <a:spLocks noChangeArrowheads="1"/>
          </p:cNvSpPr>
          <p:nvPr/>
        </p:nvSpPr>
        <p:spPr bwMode="auto">
          <a:xfrm>
            <a:off x="642938" y="3214688"/>
            <a:ext cx="8072437"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ru-RU" sz="2800" dirty="0">
                <a:latin typeface="Times New Roman" pitchFamily="18" charset="0"/>
                <a:cs typeface="Times New Roman" pitchFamily="18" charset="0"/>
              </a:rPr>
              <a:t>50 % энергии Солнца излучается в инфракрасном диапазоне, самый мощный источник ИКИ.</a:t>
            </a:r>
          </a:p>
        </p:txBody>
      </p:sp>
      <p:sp>
        <p:nvSpPr>
          <p:cNvPr id="29701" name="Прямоугольник 4"/>
          <p:cNvSpPr>
            <a:spLocks noChangeArrowheads="1"/>
          </p:cNvSpPr>
          <p:nvPr/>
        </p:nvSpPr>
        <p:spPr bwMode="auto">
          <a:xfrm>
            <a:off x="714375" y="4429125"/>
            <a:ext cx="8429625"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ru-RU" sz="2800" dirty="0">
                <a:latin typeface="Times New Roman" pitchFamily="18" charset="0"/>
                <a:cs typeface="Times New Roman" pitchFamily="18" charset="0"/>
              </a:rPr>
              <a:t>Основная часть излучения лампы накаливания лежит в невидимом инфракрасном диапазоне и воспринимается в виде тепла. КПД этих ламп только15 %.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987">
                                            <p:txEl>
                                              <p:pRg st="0" end="0"/>
                                            </p:txEl>
                                          </p:spTgt>
                                        </p:tgtEl>
                                        <p:attrNameLst>
                                          <p:attrName>style.visibility</p:attrName>
                                        </p:attrNameLst>
                                      </p:cBhvr>
                                      <p:to>
                                        <p:strVal val="visible"/>
                                      </p:to>
                                    </p:set>
                                    <p:animEffect transition="in" filter="fade">
                                      <p:cBhvr>
                                        <p:cTn id="10" dur="2000"/>
                                        <p:tgtEl>
                                          <p:spTgt spid="4198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700"/>
                                        </p:tgtEl>
                                        <p:attrNameLst>
                                          <p:attrName>style.visibility</p:attrName>
                                        </p:attrNameLst>
                                      </p:cBhvr>
                                      <p:to>
                                        <p:strVal val="visible"/>
                                      </p:to>
                                    </p:set>
                                    <p:animEffect transition="in" filter="fade">
                                      <p:cBhvr>
                                        <p:cTn id="13" dur="2000"/>
                                        <p:tgtEl>
                                          <p:spTgt spid="2970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701"/>
                                        </p:tgtEl>
                                        <p:attrNameLst>
                                          <p:attrName>style.visibility</p:attrName>
                                        </p:attrNameLst>
                                      </p:cBhvr>
                                      <p:to>
                                        <p:strVal val="visible"/>
                                      </p:to>
                                    </p:set>
                                    <p:animEffect transition="in" filter="fade">
                                      <p:cBhvr>
                                        <p:cTn id="16" dur="20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P spid="29700" grpId="0"/>
      <p:bldP spid="2970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313" y="428625"/>
            <a:ext cx="8686800" cy="838200"/>
          </a:xfrm>
        </p:spPr>
        <p:txBody>
          <a:bodyPr/>
          <a:lstStyle/>
          <a:p>
            <a:r>
              <a:rPr lang="ru-RU" b="1" smtClean="0">
                <a:solidFill>
                  <a:srgbClr val="C00000"/>
                </a:solidFill>
              </a:rPr>
              <a:t>Приемники инфракрасного излучения </a:t>
            </a:r>
          </a:p>
        </p:txBody>
      </p:sp>
      <p:sp>
        <p:nvSpPr>
          <p:cNvPr id="43011" name="Содержимое 2"/>
          <p:cNvSpPr>
            <a:spLocks noGrp="1"/>
          </p:cNvSpPr>
          <p:nvPr>
            <p:ph idx="1"/>
          </p:nvPr>
        </p:nvSpPr>
        <p:spPr/>
        <p:txBody>
          <a:bodyPr/>
          <a:lstStyle/>
          <a:p>
            <a:pPr>
              <a:buFont typeface="Wingdings 2" pitchFamily="18" charset="2"/>
              <a:buNone/>
            </a:pPr>
            <a:r>
              <a:rPr lang="ru-RU" sz="4000" smtClean="0">
                <a:latin typeface="Times New Roman" pitchFamily="18" charset="0"/>
                <a:cs typeface="Times New Roman" pitchFamily="18" charset="0"/>
              </a:rPr>
              <a:t>   Их действие основано на преобразовании энергии ИКИ в другие виды энергии, измеряющиеся обычными методами.</a:t>
            </a:r>
          </a:p>
          <a:p>
            <a:pPr>
              <a:buFont typeface="Wingdings 2" pitchFamily="18" charset="2"/>
              <a:buNone/>
            </a:pPr>
            <a:r>
              <a:rPr lang="ru-RU" sz="4000" smtClean="0">
                <a:latin typeface="Times New Roman" pitchFamily="18" charset="0"/>
                <a:cs typeface="Times New Roman" pitchFamily="18" charset="0"/>
              </a:rPr>
              <a:t>   Это термоэлементы, болометры, фотоэлементы, фоторезисторы, чувствительные к ИКИ.</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011">
                                            <p:txEl>
                                              <p:pRg st="0" end="0"/>
                                            </p:txEl>
                                          </p:spTgt>
                                        </p:tgtEl>
                                        <p:attrNameLst>
                                          <p:attrName>style.visibility</p:attrName>
                                        </p:attrNameLst>
                                      </p:cBhvr>
                                      <p:to>
                                        <p:strVal val="visible"/>
                                      </p:to>
                                    </p:set>
                                    <p:animEffect transition="in" filter="fade">
                                      <p:cBhvr>
                                        <p:cTn id="10" dur="2000"/>
                                        <p:tgtEl>
                                          <p:spTgt spid="4301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Effect transition="in" filter="fade">
                                      <p:cBhvr>
                                        <p:cTn id="13" dur="2000"/>
                                        <p:tgtEl>
                                          <p:spTgt spid="430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50" y="357188"/>
            <a:ext cx="8686800" cy="838200"/>
          </a:xfrm>
        </p:spPr>
        <p:txBody>
          <a:bodyPr/>
          <a:lstStyle/>
          <a:p>
            <a:r>
              <a:rPr lang="ru-RU" b="1" smtClean="0">
                <a:solidFill>
                  <a:srgbClr val="C00000"/>
                </a:solidFill>
                <a:latin typeface="Times New Roman" pitchFamily="18" charset="0"/>
                <a:cs typeface="Times New Roman" pitchFamily="18" charset="0"/>
              </a:rPr>
              <a:t>Свойства </a:t>
            </a:r>
          </a:p>
        </p:txBody>
      </p:sp>
      <p:sp>
        <p:nvSpPr>
          <p:cNvPr id="3" name="Содержимое 2"/>
          <p:cNvSpPr>
            <a:spLocks noGrp="1"/>
          </p:cNvSpPr>
          <p:nvPr>
            <p:ph idx="1"/>
          </p:nvPr>
        </p:nvSpPr>
        <p:spPr/>
        <p:txBody>
          <a:bodyPr/>
          <a:lstStyle/>
          <a:p>
            <a:pPr marL="514350" indent="-514350">
              <a:lnSpc>
                <a:spcPct val="80000"/>
              </a:lnSpc>
              <a:buFont typeface="Wingdings 2" pitchFamily="18" charset="2"/>
              <a:buAutoNum type="arabicPeriod"/>
            </a:pPr>
            <a:r>
              <a:rPr lang="ru-RU" sz="2500" smtClean="0">
                <a:latin typeface="Times New Roman" pitchFamily="18" charset="0"/>
                <a:cs typeface="Times New Roman" pitchFamily="18" charset="0"/>
              </a:rPr>
              <a:t>Все свойства электромагнитных волн (отражение, преломление, интерференция, дифракция, поглощение и др.)</a:t>
            </a:r>
          </a:p>
          <a:p>
            <a:pPr marL="514350" indent="-514350">
              <a:lnSpc>
                <a:spcPct val="80000"/>
              </a:lnSpc>
              <a:buFont typeface="Wingdings 2" pitchFamily="18" charset="2"/>
              <a:buAutoNum type="arabicPeriod"/>
            </a:pPr>
            <a:r>
              <a:rPr lang="ru-RU" sz="2500" smtClean="0">
                <a:latin typeface="Times New Roman" pitchFamily="18" charset="0"/>
                <a:cs typeface="Times New Roman" pitchFamily="18" charset="0"/>
              </a:rPr>
              <a:t>Характерной особенностью ИКИ является тепловое воздействие, а также способность сильно поглощаться некоторыми веществами. </a:t>
            </a:r>
          </a:p>
          <a:p>
            <a:pPr marL="514350" indent="-514350">
              <a:lnSpc>
                <a:spcPct val="80000"/>
              </a:lnSpc>
              <a:buFontTx/>
              <a:buAutoNum type="arabicPeriod"/>
            </a:pPr>
            <a:r>
              <a:rPr lang="ru-RU" sz="2500" smtClean="0">
                <a:latin typeface="Times New Roman" pitchFamily="18" charset="0"/>
                <a:cs typeface="Times New Roman" pitchFamily="18" charset="0"/>
              </a:rPr>
              <a:t>Проходя через земную атмосферу, ИКИ ослабляется в результате рассеивания азотом и кислородом и поглощения парами воды.</a:t>
            </a:r>
          </a:p>
          <a:p>
            <a:pPr marL="514350" indent="-514350">
              <a:lnSpc>
                <a:spcPct val="80000"/>
              </a:lnSpc>
              <a:buFont typeface="Wingdings 2" pitchFamily="18" charset="2"/>
              <a:buAutoNum type="arabicPeriod"/>
            </a:pPr>
            <a:r>
              <a:rPr lang="ru-RU" sz="2500" smtClean="0">
                <a:latin typeface="Times New Roman" pitchFamily="18" charset="0"/>
                <a:cs typeface="Times New Roman" pitchFamily="18" charset="0"/>
              </a:rPr>
              <a:t>Наличие в атмосфере взвешенных  частиц пыли, дыма, капель воды приводит к «парниковому эффекту».</a:t>
            </a:r>
          </a:p>
          <a:p>
            <a:pPr marL="514350" indent="-514350">
              <a:lnSpc>
                <a:spcPct val="80000"/>
              </a:lnSpc>
              <a:buFont typeface="Wingdings 2" pitchFamily="18" charset="2"/>
              <a:buAutoNum type="arabicPeriod"/>
            </a:pPr>
            <a:r>
              <a:rPr lang="ru-RU" sz="2500" smtClean="0">
                <a:latin typeface="Times New Roman" pitchFamily="18" charset="0"/>
                <a:cs typeface="Times New Roman" pitchFamily="18" charset="0"/>
              </a:rPr>
              <a:t>Химическое действие.</a:t>
            </a:r>
          </a:p>
          <a:p>
            <a:pPr marL="514350" indent="-514350">
              <a:lnSpc>
                <a:spcPct val="80000"/>
              </a:lnSpc>
              <a:buFont typeface="Wingdings 2" pitchFamily="18" charset="2"/>
              <a:buAutoNum type="arabicPeriod"/>
            </a:pPr>
            <a:r>
              <a:rPr lang="ru-RU" sz="2500" smtClean="0">
                <a:latin typeface="Times New Roman" pitchFamily="18" charset="0"/>
                <a:cs typeface="Times New Roman" pitchFamily="18" charset="0"/>
              </a:rPr>
              <a:t>Невидимое.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14313" y="-531440"/>
            <a:ext cx="8737600" cy="1728415"/>
          </a:xfrm>
        </p:spPr>
        <p:txBody>
          <a:bodyPr/>
          <a:lstStyle/>
          <a:p>
            <a:r>
              <a:rPr lang="ru-RU" b="1" dirty="0" smtClean="0">
                <a:solidFill>
                  <a:srgbClr val="C00000"/>
                </a:solidFill>
                <a:latin typeface="Times New Roman" pitchFamily="18" charset="0"/>
                <a:cs typeface="Times New Roman" pitchFamily="18" charset="0"/>
              </a:rPr>
              <a:t>Применение ИК излучения</a:t>
            </a:r>
          </a:p>
        </p:txBody>
      </p:sp>
      <p:sp>
        <p:nvSpPr>
          <p:cNvPr id="45059" name="Rectangle 3"/>
          <p:cNvSpPr>
            <a:spLocks noGrp="1" noChangeArrowheads="1"/>
          </p:cNvSpPr>
          <p:nvPr>
            <p:ph idx="1"/>
          </p:nvPr>
        </p:nvSpPr>
        <p:spPr>
          <a:xfrm>
            <a:off x="0" y="692696"/>
            <a:ext cx="9144000" cy="1295871"/>
          </a:xfrm>
        </p:spPr>
        <p:txBody>
          <a:bodyPr/>
          <a:lstStyle/>
          <a:p>
            <a:pPr algn="ctr">
              <a:buFont typeface="Wingdings" pitchFamily="2" charset="2"/>
              <a:buNone/>
            </a:pPr>
            <a:r>
              <a:rPr lang="ru-RU" dirty="0" smtClean="0"/>
              <a:t>	</a:t>
            </a:r>
            <a:r>
              <a:rPr lang="ru-RU" dirty="0" smtClean="0">
                <a:latin typeface="Times New Roman" pitchFamily="18" charset="0"/>
                <a:cs typeface="Times New Roman" pitchFamily="18" charset="0"/>
              </a:rPr>
              <a:t>Для  сушки лакокрасочных покрытий, овощей, фруктов</a:t>
            </a:r>
          </a:p>
        </p:txBody>
      </p:sp>
      <p:sp>
        <p:nvSpPr>
          <p:cNvPr id="45060" name="Rectangle 4"/>
          <p:cNvSpPr>
            <a:spLocks noChangeArrowheads="1"/>
          </p:cNvSpPr>
          <p:nvPr/>
        </p:nvSpPr>
        <p:spPr bwMode="auto">
          <a:xfrm>
            <a:off x="214313" y="1720980"/>
            <a:ext cx="4789735" cy="4832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r>
              <a:rPr lang="ru-RU" sz="2800" dirty="0" smtClean="0">
                <a:latin typeface="Times New Roman" pitchFamily="18" charset="0"/>
                <a:cs typeface="Times New Roman" pitchFamily="18" charset="0"/>
              </a:rPr>
              <a:t>              Преимущества</a:t>
            </a:r>
            <a:r>
              <a:rPr lang="ru-RU" sz="2800" dirty="0">
                <a:latin typeface="Times New Roman" pitchFamily="18" charset="0"/>
                <a:cs typeface="Times New Roman" pitchFamily="18" charset="0"/>
              </a:rPr>
              <a:t>:</a:t>
            </a:r>
          </a:p>
          <a:p>
            <a:pPr>
              <a:buFontTx/>
              <a:buChar char="•"/>
            </a:pPr>
            <a:r>
              <a:rPr lang="ru-RU" sz="2800" dirty="0">
                <a:latin typeface="Times New Roman" pitchFamily="18" charset="0"/>
                <a:cs typeface="Times New Roman" pitchFamily="18" charset="0"/>
              </a:rPr>
              <a:t> Быстрый нагрев изделий и материалов до заданной температуры,</a:t>
            </a:r>
          </a:p>
          <a:p>
            <a:pPr>
              <a:buFontTx/>
              <a:buChar char="•"/>
            </a:pPr>
            <a:r>
              <a:rPr lang="ru-RU" sz="2800" dirty="0">
                <a:latin typeface="Times New Roman" pitchFamily="18" charset="0"/>
                <a:cs typeface="Times New Roman" pitchFamily="18" charset="0"/>
              </a:rPr>
              <a:t>  Небольшая длительность ИК-сушки для ряда лакокрасочных материалов по сравнению с конвективным способом сушки; </a:t>
            </a:r>
          </a:p>
          <a:p>
            <a:pPr>
              <a:buFontTx/>
              <a:buChar char="•"/>
            </a:pPr>
            <a:r>
              <a:rPr lang="ru-RU" sz="2800" dirty="0">
                <a:latin typeface="Times New Roman" pitchFamily="18" charset="0"/>
                <a:cs typeface="Times New Roman" pitchFamily="18" charset="0"/>
              </a:rPr>
              <a:t> Возможность нагрева части изделия (зонный нагрев) </a:t>
            </a:r>
          </a:p>
        </p:txBody>
      </p:sp>
      <p:pic>
        <p:nvPicPr>
          <p:cNvPr id="32773" name="Picture 5" descr="Сушка ИК"/>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5004048" y="2636838"/>
            <a:ext cx="3912940" cy="3177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2000"/>
                                        <p:tgtEl>
                                          <p:spTgt spid="419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059">
                                            <p:txEl>
                                              <p:pRg st="0" end="0"/>
                                            </p:txEl>
                                          </p:spTgt>
                                        </p:tgtEl>
                                        <p:attrNameLst>
                                          <p:attrName>style.visibility</p:attrName>
                                        </p:attrNameLst>
                                      </p:cBhvr>
                                      <p:to>
                                        <p:strVal val="visible"/>
                                      </p:to>
                                    </p:set>
                                    <p:animEffect transition="in" filter="fade">
                                      <p:cBhvr>
                                        <p:cTn id="10" dur="2000"/>
                                        <p:tgtEl>
                                          <p:spTgt spid="4505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060"/>
                                        </p:tgtEl>
                                        <p:attrNameLst>
                                          <p:attrName>style.visibility</p:attrName>
                                        </p:attrNameLst>
                                      </p:cBhvr>
                                      <p:to>
                                        <p:strVal val="visible"/>
                                      </p:to>
                                    </p:set>
                                    <p:animEffect transition="in" filter="fade">
                                      <p:cBhvr>
                                        <p:cTn id="13" dur="2000"/>
                                        <p:tgtEl>
                                          <p:spTgt spid="45060"/>
                                        </p:tgtEl>
                                      </p:cBhvr>
                                    </p:animEffect>
                                  </p:childTnLst>
                                </p:cTn>
                              </p:par>
                              <p:par>
                                <p:cTn id="14" presetID="10" presetClass="entr" presetSubtype="0" fill="hold" nodeType="withEffect">
                                  <p:stCondLst>
                                    <p:cond delay="0"/>
                                  </p:stCondLst>
                                  <p:childTnLst>
                                    <p:set>
                                      <p:cBhvr>
                                        <p:cTn id="15" dur="1" fill="hold">
                                          <p:stCondLst>
                                            <p:cond delay="0"/>
                                          </p:stCondLst>
                                        </p:cTn>
                                        <p:tgtEl>
                                          <p:spTgt spid="32773"/>
                                        </p:tgtEl>
                                        <p:attrNameLst>
                                          <p:attrName>style.visibility</p:attrName>
                                        </p:attrNameLst>
                                      </p:cBhvr>
                                      <p:to>
                                        <p:strVal val="visible"/>
                                      </p:to>
                                    </p:set>
                                    <p:animEffect transition="in" filter="fade">
                                      <p:cBhvr>
                                        <p:cTn id="16" dur="20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P spid="4506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63" y="285750"/>
            <a:ext cx="8258175" cy="5983288"/>
          </a:xfrm>
        </p:spPr>
        <p:txBody>
          <a:bodyPr/>
          <a:lstStyle/>
          <a:p>
            <a:pPr algn="ctr">
              <a:buFontTx/>
              <a:buNone/>
            </a:pPr>
            <a:r>
              <a:rPr lang="ru-RU" b="1" smtClean="0">
                <a:solidFill>
                  <a:srgbClr val="C00000"/>
                </a:solidFill>
              </a:rPr>
              <a:t>  </a:t>
            </a:r>
            <a:r>
              <a:rPr lang="ru-RU" sz="3600" b="1" smtClean="0">
                <a:solidFill>
                  <a:srgbClr val="C00000"/>
                </a:solidFill>
                <a:latin typeface="Times New Roman" pitchFamily="18" charset="0"/>
                <a:cs typeface="Times New Roman" pitchFamily="18" charset="0"/>
              </a:rPr>
              <a:t>Группы-исследователи получили задание:</a:t>
            </a:r>
          </a:p>
          <a:p>
            <a:pPr>
              <a:buFontTx/>
              <a:buNone/>
            </a:pPr>
            <a:r>
              <a:rPr lang="ru-RU" sz="2400" smtClean="0">
                <a:latin typeface="Times New Roman" pitchFamily="18" charset="0"/>
                <a:cs typeface="Times New Roman" pitchFamily="18" charset="0"/>
              </a:rPr>
              <a:t>1группа изучала низкочастотное излучение</a:t>
            </a:r>
          </a:p>
          <a:p>
            <a:pPr>
              <a:buFontTx/>
              <a:buNone/>
            </a:pPr>
            <a:r>
              <a:rPr lang="ru-RU" sz="2400" smtClean="0">
                <a:latin typeface="Times New Roman" pitchFamily="18" charset="0"/>
                <a:cs typeface="Times New Roman" pitchFamily="18" charset="0"/>
              </a:rPr>
              <a:t>2группа изучала радиоволны</a:t>
            </a:r>
          </a:p>
          <a:p>
            <a:pPr>
              <a:buFontTx/>
              <a:buNone/>
            </a:pPr>
            <a:r>
              <a:rPr lang="ru-RU" sz="2400" smtClean="0">
                <a:latin typeface="Times New Roman" pitchFamily="18" charset="0"/>
                <a:cs typeface="Times New Roman" pitchFamily="18" charset="0"/>
              </a:rPr>
              <a:t>3группа изучала инфракрасное излучение</a:t>
            </a:r>
          </a:p>
          <a:p>
            <a:pPr>
              <a:buFontTx/>
              <a:buNone/>
            </a:pPr>
            <a:r>
              <a:rPr lang="ru-RU" sz="2400" smtClean="0">
                <a:latin typeface="Times New Roman" pitchFamily="18" charset="0"/>
                <a:cs typeface="Times New Roman" pitchFamily="18" charset="0"/>
              </a:rPr>
              <a:t>4группа изучала видимое излучение</a:t>
            </a:r>
          </a:p>
          <a:p>
            <a:pPr>
              <a:buFontTx/>
              <a:buNone/>
            </a:pPr>
            <a:r>
              <a:rPr lang="ru-RU" sz="2400" smtClean="0">
                <a:latin typeface="Times New Roman" pitchFamily="18" charset="0"/>
                <a:cs typeface="Times New Roman" pitchFamily="18" charset="0"/>
              </a:rPr>
              <a:t>5группа изучала ультрафиолетовое излучение</a:t>
            </a:r>
          </a:p>
          <a:p>
            <a:pPr>
              <a:buFontTx/>
              <a:buNone/>
            </a:pPr>
            <a:r>
              <a:rPr lang="ru-RU" sz="2400" smtClean="0">
                <a:latin typeface="Times New Roman" pitchFamily="18" charset="0"/>
                <a:cs typeface="Times New Roman" pitchFamily="18" charset="0"/>
              </a:rPr>
              <a:t>6группа изучала рентгеновское излучение</a:t>
            </a:r>
          </a:p>
          <a:p>
            <a:pPr>
              <a:buFontTx/>
              <a:buNone/>
            </a:pPr>
            <a:r>
              <a:rPr lang="ru-RU" sz="2400" smtClean="0">
                <a:latin typeface="Times New Roman" pitchFamily="18" charset="0"/>
                <a:cs typeface="Times New Roman" pitchFamily="18" charset="0"/>
              </a:rPr>
              <a:t>Гамма-излучение изучал один учащийся,</a:t>
            </a:r>
          </a:p>
          <a:p>
            <a:pPr>
              <a:buFontTx/>
              <a:buNone/>
            </a:pPr>
            <a:r>
              <a:rPr lang="ru-RU" sz="2400" smtClean="0">
                <a:latin typeface="Times New Roman" pitchFamily="18" charset="0"/>
                <a:cs typeface="Times New Roman" pitchFamily="18" charset="0"/>
              </a:rPr>
              <a:t>Общие выводы делал второй учащийся.</a:t>
            </a:r>
          </a:p>
          <a:p>
            <a:pPr>
              <a:buFontTx/>
              <a:buNone/>
            </a:pPr>
            <a:r>
              <a:rPr lang="ru-RU" sz="2400" b="1" smtClean="0">
                <a:latin typeface="Times New Roman" pitchFamily="18" charset="0"/>
                <a:cs typeface="Times New Roman" pitchFamily="18" charset="0"/>
              </a:rPr>
              <a:t>В каждой группе работали: </a:t>
            </a:r>
            <a:r>
              <a:rPr lang="ru-RU" sz="2400" smtClean="0">
                <a:solidFill>
                  <a:srgbClr val="002060"/>
                </a:solidFill>
                <a:latin typeface="Times New Roman" pitchFamily="18" charset="0"/>
                <a:cs typeface="Times New Roman" pitchFamily="18" charset="0"/>
              </a:rPr>
              <a:t>историк, конструктор, теоретик-эрудит, а также координатор.</a:t>
            </a:r>
          </a:p>
          <a:p>
            <a:pPr algn="ctr">
              <a:buFontTx/>
              <a:buNone/>
            </a:pPr>
            <a:endParaRPr lang="ru-RU" sz="2400" smtClean="0">
              <a:latin typeface="Times New Roman" pitchFamily="18" charset="0"/>
              <a:cs typeface="Times New Roman" pitchFamily="18" charset="0"/>
            </a:endParaRPr>
          </a:p>
          <a:p>
            <a:pPr>
              <a:buFontTx/>
              <a:buNone/>
            </a:pPr>
            <a:endParaRPr lang="ru-RU" sz="240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0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20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20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57188" y="0"/>
            <a:ext cx="8342312" cy="1527175"/>
          </a:xfrm>
        </p:spPr>
        <p:txBody>
          <a:bodyPr/>
          <a:lstStyle/>
          <a:p>
            <a:r>
              <a:rPr lang="ru-RU" b="1" smtClean="0">
                <a:solidFill>
                  <a:srgbClr val="C00000"/>
                </a:solidFill>
                <a:latin typeface="Times New Roman" pitchFamily="18" charset="0"/>
                <a:cs typeface="Times New Roman" pitchFamily="18" charset="0"/>
              </a:rPr>
              <a:t>Применение ИК излучения</a:t>
            </a:r>
          </a:p>
        </p:txBody>
      </p:sp>
      <p:sp>
        <p:nvSpPr>
          <p:cNvPr id="46083" name="Rectangle 3"/>
          <p:cNvSpPr>
            <a:spLocks noGrp="1" noChangeArrowheads="1"/>
          </p:cNvSpPr>
          <p:nvPr>
            <p:ph idx="1"/>
          </p:nvPr>
        </p:nvSpPr>
        <p:spPr>
          <a:xfrm>
            <a:off x="-285750" y="1285875"/>
            <a:ext cx="5429250" cy="6215063"/>
          </a:xfrm>
        </p:spPr>
        <p:txBody>
          <a:bodyPr/>
          <a:lstStyle/>
          <a:p>
            <a:pPr>
              <a:lnSpc>
                <a:spcPct val="90000"/>
              </a:lnSpc>
              <a:buFont typeface="Wingdings" pitchFamily="2" charset="2"/>
              <a:buNone/>
            </a:pPr>
            <a:r>
              <a:rPr lang="ru-RU" dirty="0" smtClean="0"/>
              <a:t>	</a:t>
            </a:r>
            <a:r>
              <a:rPr lang="ru-RU" sz="3600" dirty="0" smtClean="0">
                <a:latin typeface="Times New Roman" pitchFamily="18" charset="0"/>
                <a:cs typeface="Times New Roman" pitchFamily="18" charset="0"/>
              </a:rPr>
              <a:t>Инфракрасное излучение применяется в медицине, т.к. оказывает болеутоляющее, </a:t>
            </a:r>
            <a:r>
              <a:rPr lang="ru-RU" sz="3600" dirty="0" err="1" smtClean="0">
                <a:latin typeface="Times New Roman" pitchFamily="18" charset="0"/>
                <a:cs typeface="Times New Roman" pitchFamily="18" charset="0"/>
              </a:rPr>
              <a:t>антиспазмалитическое</a:t>
            </a:r>
            <a:r>
              <a:rPr lang="ru-RU" sz="3600" dirty="0" smtClean="0">
                <a:latin typeface="Times New Roman" pitchFamily="18" charset="0"/>
                <a:cs typeface="Times New Roman" pitchFamily="18" charset="0"/>
              </a:rPr>
              <a:t>, противовоспалительное, циркуляторное, стимулирующее и отвлекающее действие</a:t>
            </a:r>
            <a:r>
              <a:rPr lang="ru-RU" b="1" dirty="0" smtClean="0">
                <a:latin typeface="Times New Roman" pitchFamily="18" charset="0"/>
                <a:cs typeface="Times New Roman" pitchFamily="18" charset="0"/>
              </a:rPr>
              <a:t>.</a:t>
            </a:r>
          </a:p>
        </p:txBody>
      </p:sp>
      <p:pic>
        <p:nvPicPr>
          <p:cNvPr id="46084" name="Picture 4" descr="Инфракрасная термография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4932040" y="2214563"/>
            <a:ext cx="4129410"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2000"/>
                                        <p:tgtEl>
                                          <p:spTgt spid="430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083">
                                            <p:txEl>
                                              <p:pRg st="0" end="0"/>
                                            </p:txEl>
                                          </p:spTgt>
                                        </p:tgtEl>
                                        <p:attrNameLst>
                                          <p:attrName>style.visibility</p:attrName>
                                        </p:attrNameLst>
                                      </p:cBhvr>
                                      <p:to>
                                        <p:strVal val="visible"/>
                                      </p:to>
                                    </p:set>
                                    <p:animEffect transition="in" filter="fade">
                                      <p:cBhvr>
                                        <p:cTn id="10" dur="2000"/>
                                        <p:tgtEl>
                                          <p:spTgt spid="4608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6084"/>
                                        </p:tgtEl>
                                        <p:attrNameLst>
                                          <p:attrName>style.visibility</p:attrName>
                                        </p:attrNameLst>
                                      </p:cBhvr>
                                      <p:to>
                                        <p:strVal val="visible"/>
                                      </p:to>
                                    </p:set>
                                    <p:animEffect transition="in" filter="fade">
                                      <p:cBhvr>
                                        <p:cTn id="13" dur="2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331913" y="0"/>
            <a:ext cx="7440612" cy="1527175"/>
          </a:xfrm>
        </p:spPr>
        <p:txBody>
          <a:bodyPr/>
          <a:lstStyle/>
          <a:p>
            <a:r>
              <a:rPr lang="ru-RU" b="1" smtClean="0">
                <a:solidFill>
                  <a:srgbClr val="C00000"/>
                </a:solidFill>
                <a:latin typeface="Times New Roman" pitchFamily="18" charset="0"/>
                <a:cs typeface="Times New Roman" pitchFamily="18" charset="0"/>
              </a:rPr>
              <a:t>Применение ИК излучения</a:t>
            </a:r>
          </a:p>
        </p:txBody>
      </p:sp>
      <p:sp>
        <p:nvSpPr>
          <p:cNvPr id="47107" name="Rectangle 3"/>
          <p:cNvSpPr>
            <a:spLocks noGrp="1" noChangeArrowheads="1"/>
          </p:cNvSpPr>
          <p:nvPr>
            <p:ph idx="1"/>
          </p:nvPr>
        </p:nvSpPr>
        <p:spPr>
          <a:xfrm>
            <a:off x="250825" y="1214438"/>
            <a:ext cx="6107113" cy="5286375"/>
          </a:xfrm>
        </p:spPr>
        <p:txBody>
          <a:bodyPr/>
          <a:lstStyle/>
          <a:p>
            <a:pPr>
              <a:lnSpc>
                <a:spcPct val="80000"/>
              </a:lnSpc>
              <a:buFont typeface="Wingdings" pitchFamily="2" charset="2"/>
              <a:buNone/>
            </a:pPr>
            <a:r>
              <a:rPr lang="ru-RU" dirty="0" smtClean="0">
                <a:latin typeface="Times New Roman" pitchFamily="18" charset="0"/>
                <a:cs typeface="Times New Roman" pitchFamily="18" charset="0"/>
              </a:rPr>
              <a:t>В приборах ночного видения:</a:t>
            </a:r>
          </a:p>
          <a:p>
            <a:pPr>
              <a:lnSpc>
                <a:spcPct val="80000"/>
              </a:lnSpc>
            </a:pPr>
            <a:r>
              <a:rPr lang="ru-RU" dirty="0" smtClean="0">
                <a:latin typeface="Times New Roman" pitchFamily="18" charset="0"/>
                <a:cs typeface="Times New Roman" pitchFamily="18" charset="0"/>
              </a:rPr>
              <a:t> биноклях,</a:t>
            </a:r>
          </a:p>
          <a:p>
            <a:pPr>
              <a:lnSpc>
                <a:spcPct val="80000"/>
              </a:lnSpc>
            </a:pPr>
            <a:r>
              <a:rPr lang="ru-RU" dirty="0" smtClean="0">
                <a:latin typeface="Times New Roman" pitchFamily="18" charset="0"/>
                <a:cs typeface="Times New Roman" pitchFamily="18" charset="0"/>
              </a:rPr>
              <a:t>очках,</a:t>
            </a:r>
          </a:p>
          <a:p>
            <a:pPr>
              <a:lnSpc>
                <a:spcPct val="80000"/>
              </a:lnSpc>
            </a:pPr>
            <a:r>
              <a:rPr lang="ru-RU" dirty="0" smtClean="0">
                <a:latin typeface="Times New Roman" pitchFamily="18" charset="0"/>
                <a:cs typeface="Times New Roman" pitchFamily="18" charset="0"/>
              </a:rPr>
              <a:t>прицелах для стрелкового оружия,</a:t>
            </a:r>
          </a:p>
          <a:p>
            <a:pPr>
              <a:lnSpc>
                <a:spcPct val="80000"/>
              </a:lnSpc>
            </a:pPr>
            <a:r>
              <a:rPr lang="ru-RU" dirty="0" smtClean="0">
                <a:latin typeface="Times New Roman" pitchFamily="18" charset="0"/>
                <a:cs typeface="Times New Roman" pitchFamily="18" charset="0"/>
              </a:rPr>
              <a:t> ночных фото- и видеокамерах.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Здесь невидимое глазом инфракрасное изображение объекта преобразуется в видимое.</a:t>
            </a:r>
          </a:p>
        </p:txBody>
      </p:sp>
      <p:pic>
        <p:nvPicPr>
          <p:cNvPr id="47108" name="Picture 4" descr="Бинокль"/>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6172200" y="1125538"/>
            <a:ext cx="2971800" cy="226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9" name="Picture 5" descr="Очки ночного видения"/>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286500" y="3560763"/>
            <a:ext cx="2668588" cy="305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fade">
                                      <p:cBhvr>
                                        <p:cTn id="7" dur="2000"/>
                                        <p:tgtEl>
                                          <p:spTgt spid="368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107">
                                            <p:txEl>
                                              <p:pRg st="0" end="0"/>
                                            </p:txEl>
                                          </p:spTgt>
                                        </p:tgtEl>
                                        <p:attrNameLst>
                                          <p:attrName>style.visibility</p:attrName>
                                        </p:attrNameLst>
                                      </p:cBhvr>
                                      <p:to>
                                        <p:strVal val="visible"/>
                                      </p:to>
                                    </p:set>
                                    <p:animEffect transition="in" filter="fade">
                                      <p:cBhvr>
                                        <p:cTn id="10" dur="2000"/>
                                        <p:tgtEl>
                                          <p:spTgt spid="4710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Effect transition="in" filter="fade">
                                      <p:cBhvr>
                                        <p:cTn id="13" dur="2000"/>
                                        <p:tgtEl>
                                          <p:spTgt spid="4710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107">
                                            <p:txEl>
                                              <p:pRg st="2" end="2"/>
                                            </p:txEl>
                                          </p:spTgt>
                                        </p:tgtEl>
                                        <p:attrNameLst>
                                          <p:attrName>style.visibility</p:attrName>
                                        </p:attrNameLst>
                                      </p:cBhvr>
                                      <p:to>
                                        <p:strVal val="visible"/>
                                      </p:to>
                                    </p:set>
                                    <p:animEffect transition="in" filter="fade">
                                      <p:cBhvr>
                                        <p:cTn id="16" dur="2000"/>
                                        <p:tgtEl>
                                          <p:spTgt spid="47107">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7107">
                                            <p:txEl>
                                              <p:pRg st="3" end="3"/>
                                            </p:txEl>
                                          </p:spTgt>
                                        </p:tgtEl>
                                        <p:attrNameLst>
                                          <p:attrName>style.visibility</p:attrName>
                                        </p:attrNameLst>
                                      </p:cBhvr>
                                      <p:to>
                                        <p:strVal val="visible"/>
                                      </p:to>
                                    </p:set>
                                    <p:animEffect transition="in" filter="fade">
                                      <p:cBhvr>
                                        <p:cTn id="19" dur="2000"/>
                                        <p:tgtEl>
                                          <p:spTgt spid="47107">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107">
                                            <p:txEl>
                                              <p:pRg st="4" end="4"/>
                                            </p:txEl>
                                          </p:spTgt>
                                        </p:tgtEl>
                                        <p:attrNameLst>
                                          <p:attrName>style.visibility</p:attrName>
                                        </p:attrNameLst>
                                      </p:cBhvr>
                                      <p:to>
                                        <p:strVal val="visible"/>
                                      </p:to>
                                    </p:set>
                                    <p:animEffect transition="in" filter="fade">
                                      <p:cBhvr>
                                        <p:cTn id="22" dur="2000"/>
                                        <p:tgtEl>
                                          <p:spTgt spid="47107">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7108"/>
                                        </p:tgtEl>
                                        <p:attrNameLst>
                                          <p:attrName>style.visibility</p:attrName>
                                        </p:attrNameLst>
                                      </p:cBhvr>
                                      <p:to>
                                        <p:strVal val="visible"/>
                                      </p:to>
                                    </p:set>
                                    <p:animEffect transition="in" filter="fade">
                                      <p:cBhvr>
                                        <p:cTn id="25" dur="2000"/>
                                        <p:tgtEl>
                                          <p:spTgt spid="47108"/>
                                        </p:tgtEl>
                                      </p:cBhvr>
                                    </p:animEffect>
                                  </p:childTnLst>
                                </p:cTn>
                              </p:par>
                              <p:par>
                                <p:cTn id="26" presetID="10" presetClass="entr" presetSubtype="0" fill="hold" nodeType="withEffect">
                                  <p:stCondLst>
                                    <p:cond delay="0"/>
                                  </p:stCondLst>
                                  <p:childTnLst>
                                    <p:set>
                                      <p:cBhvr>
                                        <p:cTn id="27" dur="1" fill="hold">
                                          <p:stCondLst>
                                            <p:cond delay="0"/>
                                          </p:stCondLst>
                                        </p:cTn>
                                        <p:tgtEl>
                                          <p:spTgt spid="47109"/>
                                        </p:tgtEl>
                                        <p:attrNameLst>
                                          <p:attrName>style.visibility</p:attrName>
                                        </p:attrNameLst>
                                      </p:cBhvr>
                                      <p:to>
                                        <p:strVal val="visible"/>
                                      </p:to>
                                    </p:set>
                                    <p:animEffect transition="in" filter="fade">
                                      <p:cBhvr>
                                        <p:cTn id="28" dur="2000"/>
                                        <p:tgtEl>
                                          <p:spTgt spid="47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7545" y="0"/>
            <a:ext cx="8233544" cy="1268413"/>
          </a:xfrm>
        </p:spPr>
        <p:txBody>
          <a:bodyPr/>
          <a:lstStyle/>
          <a:p>
            <a:r>
              <a:rPr lang="ru-RU" b="1" smtClean="0">
                <a:solidFill>
                  <a:srgbClr val="C00000"/>
                </a:solidFill>
              </a:rPr>
              <a:t>Применение ИК излучения</a:t>
            </a:r>
          </a:p>
        </p:txBody>
      </p:sp>
      <p:sp>
        <p:nvSpPr>
          <p:cNvPr id="48131" name="Rectangle 3"/>
          <p:cNvSpPr>
            <a:spLocks noGrp="1" noChangeArrowheads="1"/>
          </p:cNvSpPr>
          <p:nvPr>
            <p:ph idx="1"/>
          </p:nvPr>
        </p:nvSpPr>
        <p:spPr>
          <a:xfrm>
            <a:off x="107505" y="1000125"/>
            <a:ext cx="4750246" cy="5668963"/>
          </a:xfrm>
        </p:spPr>
        <p:txBody>
          <a:bodyPr>
            <a:normAutofit fontScale="92500"/>
          </a:bodyPr>
          <a:lstStyle/>
          <a:p>
            <a:pPr fontAlgn="auto">
              <a:lnSpc>
                <a:spcPct val="90000"/>
              </a:lnSpc>
              <a:spcAft>
                <a:spcPts val="0"/>
              </a:spcAft>
              <a:buFont typeface="Wingdings" pitchFamily="2" charset="2"/>
              <a:buNone/>
              <a:defRPr/>
            </a:pPr>
            <a:r>
              <a:rPr lang="ru-RU" sz="2100" b="1" dirty="0" smtClean="0"/>
              <a:t>	</a:t>
            </a:r>
            <a:r>
              <a:rPr lang="ru-RU" sz="2800" dirty="0" err="1" smtClean="0">
                <a:solidFill>
                  <a:srgbClr val="C00000"/>
                </a:solidFill>
                <a:latin typeface="Times New Roman" pitchFamily="18" charset="0"/>
                <a:cs typeface="Times New Roman" pitchFamily="18" charset="0"/>
              </a:rPr>
              <a:t>Тепловизор</a:t>
            </a:r>
            <a:r>
              <a:rPr lang="ru-RU" sz="2800" dirty="0" smtClean="0">
                <a:solidFill>
                  <a:srgbClr val="002060"/>
                </a:solidFill>
                <a:latin typeface="Times New Roman" pitchFamily="18" charset="0"/>
                <a:cs typeface="Times New Roman" pitchFamily="18" charset="0"/>
              </a:rPr>
              <a:t> </a:t>
            </a:r>
            <a:r>
              <a:rPr lang="ru-RU" sz="2800" dirty="0" smtClean="0">
                <a:latin typeface="Times New Roman" pitchFamily="18" charset="0"/>
                <a:cs typeface="Times New Roman" pitchFamily="18" charset="0"/>
              </a:rPr>
              <a:t>— устройство для наблюдения за распределением температуры исследуемой поверхности. Распределение температуры отображается на дисплее как цветовое поле, где определённой температуре соответствует определённый цвет.</a:t>
            </a:r>
          </a:p>
          <a:p>
            <a:pPr fontAlgn="auto">
              <a:lnSpc>
                <a:spcPct val="90000"/>
              </a:lnSpc>
              <a:spcAft>
                <a:spcPts val="0"/>
              </a:spcAft>
              <a:buFont typeface="Wingdings" pitchFamily="2" charset="2"/>
              <a:buNone/>
              <a:defRPr/>
            </a:pPr>
            <a:r>
              <a:rPr lang="ru-RU" sz="2800" dirty="0" smtClean="0">
                <a:latin typeface="Times New Roman" pitchFamily="18" charset="0"/>
                <a:cs typeface="Times New Roman" pitchFamily="18" charset="0"/>
              </a:rPr>
              <a:t>	</a:t>
            </a:r>
            <a:r>
              <a:rPr lang="ru-RU" sz="2800" dirty="0" smtClean="0">
                <a:solidFill>
                  <a:srgbClr val="002060"/>
                </a:solidFill>
                <a:latin typeface="Times New Roman" pitchFamily="18" charset="0"/>
                <a:cs typeface="Times New Roman" pitchFamily="18" charset="0"/>
              </a:rPr>
              <a:t> </a:t>
            </a:r>
            <a:r>
              <a:rPr lang="ru-RU" sz="2800" dirty="0" smtClean="0">
                <a:solidFill>
                  <a:srgbClr val="C00000"/>
                </a:solidFill>
                <a:latin typeface="Times New Roman" pitchFamily="18" charset="0"/>
                <a:cs typeface="Times New Roman" pitchFamily="18" charset="0"/>
              </a:rPr>
              <a:t>Термограмма</a:t>
            </a:r>
            <a:r>
              <a:rPr lang="ru-RU" sz="2800" dirty="0" smtClean="0">
                <a:solidFill>
                  <a:srgbClr val="002060"/>
                </a:solidFill>
                <a:latin typeface="Times New Roman" pitchFamily="18" charset="0"/>
                <a:cs typeface="Times New Roman" pitchFamily="18" charset="0"/>
              </a:rPr>
              <a:t> </a:t>
            </a:r>
            <a:r>
              <a:rPr lang="ru-RU" sz="2800" dirty="0" smtClean="0">
                <a:latin typeface="Times New Roman" pitchFamily="18" charset="0"/>
                <a:cs typeface="Times New Roman" pitchFamily="18" charset="0"/>
              </a:rPr>
              <a:t>— изображения в инфракрасных лучах, показывающего картину распределения температурных полей.</a:t>
            </a:r>
          </a:p>
          <a:p>
            <a:pPr fontAlgn="auto">
              <a:lnSpc>
                <a:spcPct val="90000"/>
              </a:lnSpc>
              <a:spcAft>
                <a:spcPts val="0"/>
              </a:spcAft>
              <a:buFont typeface="Wingdings" pitchFamily="2" charset="2"/>
              <a:buNone/>
              <a:defRPr/>
            </a:pPr>
            <a:endParaRPr lang="ru-RU" sz="2800" dirty="0" smtClean="0"/>
          </a:p>
        </p:txBody>
      </p:sp>
      <p:pic>
        <p:nvPicPr>
          <p:cNvPr id="48132" name="Picture 5" descr="Тепловизор 1"/>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715000" y="1000125"/>
            <a:ext cx="2643188" cy="294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6" descr="Термограмма человека"/>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4848225" y="4076700"/>
            <a:ext cx="4295775" cy="256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2000"/>
                                        <p:tgtEl>
                                          <p:spTgt spid="378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131">
                                            <p:txEl>
                                              <p:pRg st="0" end="0"/>
                                            </p:txEl>
                                          </p:spTgt>
                                        </p:tgtEl>
                                        <p:attrNameLst>
                                          <p:attrName>style.visibility</p:attrName>
                                        </p:attrNameLst>
                                      </p:cBhvr>
                                      <p:to>
                                        <p:strVal val="visible"/>
                                      </p:to>
                                    </p:set>
                                    <p:animEffect transition="in" filter="fade">
                                      <p:cBhvr>
                                        <p:cTn id="10" dur="2000"/>
                                        <p:tgtEl>
                                          <p:spTgt spid="4813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Effect transition="in" filter="fade">
                                      <p:cBhvr>
                                        <p:cTn id="13" dur="2000"/>
                                        <p:tgtEl>
                                          <p:spTgt spid="48131">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8132"/>
                                        </p:tgtEl>
                                        <p:attrNameLst>
                                          <p:attrName>style.visibility</p:attrName>
                                        </p:attrNameLst>
                                      </p:cBhvr>
                                      <p:to>
                                        <p:strVal val="visible"/>
                                      </p:to>
                                    </p:set>
                                    <p:animEffect transition="in" filter="fade">
                                      <p:cBhvr>
                                        <p:cTn id="16" dur="2000"/>
                                        <p:tgtEl>
                                          <p:spTgt spid="48132"/>
                                        </p:tgtEl>
                                      </p:cBhvr>
                                    </p:animEffect>
                                  </p:childTnLst>
                                </p:cTn>
                              </p:par>
                              <p:par>
                                <p:cTn id="17" presetID="10" presetClass="entr" presetSubtype="0" fill="hold" nodeType="withEffect">
                                  <p:stCondLst>
                                    <p:cond delay="0"/>
                                  </p:stCondLst>
                                  <p:childTnLst>
                                    <p:set>
                                      <p:cBhvr>
                                        <p:cTn id="18" dur="1" fill="hold">
                                          <p:stCondLst>
                                            <p:cond delay="0"/>
                                          </p:stCondLst>
                                        </p:cTn>
                                        <p:tgtEl>
                                          <p:spTgt spid="48133"/>
                                        </p:tgtEl>
                                        <p:attrNameLst>
                                          <p:attrName>style.visibility</p:attrName>
                                        </p:attrNameLst>
                                      </p:cBhvr>
                                      <p:to>
                                        <p:strVal val="visible"/>
                                      </p:to>
                                    </p:set>
                                    <p:animEffect transition="in" filter="fade">
                                      <p:cBhvr>
                                        <p:cTn id="19" dur="2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0" y="190500"/>
            <a:ext cx="7048500" cy="1006475"/>
          </a:xfrm>
        </p:spPr>
        <p:txBody>
          <a:bodyPr>
            <a:normAutofit fontScale="90000"/>
          </a:bodyPr>
          <a:lstStyle/>
          <a:p>
            <a:pPr fontAlgn="auto">
              <a:spcAft>
                <a:spcPts val="0"/>
              </a:spcAft>
              <a:defRPr/>
            </a:pPr>
            <a:r>
              <a:rPr lang="ru-RU" b="1" dirty="0">
                <a:solidFill>
                  <a:srgbClr val="C00000"/>
                </a:solidFill>
                <a:latin typeface="Times New Roman" pitchFamily="18" charset="0"/>
                <a:cs typeface="Times New Roman" pitchFamily="18" charset="0"/>
              </a:rPr>
              <a:t>Применение ИК излучения</a:t>
            </a:r>
          </a:p>
        </p:txBody>
      </p:sp>
      <p:sp>
        <p:nvSpPr>
          <p:cNvPr id="49155" name="Rectangle 3"/>
          <p:cNvSpPr>
            <a:spLocks noGrp="1" noChangeArrowheads="1"/>
          </p:cNvSpPr>
          <p:nvPr>
            <p:ph idx="1"/>
          </p:nvPr>
        </p:nvSpPr>
        <p:spPr>
          <a:xfrm>
            <a:off x="0" y="908719"/>
            <a:ext cx="5572125" cy="5616625"/>
          </a:xfrm>
        </p:spPr>
        <p:txBody>
          <a:bodyPr/>
          <a:lstStyle/>
          <a:p>
            <a:pPr>
              <a:lnSpc>
                <a:spcPct val="90000"/>
              </a:lnSpc>
              <a:buFont typeface="Wingdings" pitchFamily="2" charset="2"/>
              <a:buNone/>
            </a:pPr>
            <a:r>
              <a:rPr lang="ru-RU" dirty="0" smtClean="0"/>
              <a:t>	</a:t>
            </a:r>
            <a:r>
              <a:rPr lang="ru-RU" dirty="0" err="1" smtClean="0">
                <a:solidFill>
                  <a:srgbClr val="C00000"/>
                </a:solidFill>
                <a:latin typeface="Times New Roman" pitchFamily="18" charset="0"/>
                <a:cs typeface="Times New Roman" pitchFamily="18" charset="0"/>
              </a:rPr>
              <a:t>Тепловизоры</a:t>
            </a:r>
            <a:r>
              <a:rPr lang="ru-RU" dirty="0" smtClean="0">
                <a:solidFill>
                  <a:srgbClr val="C00000"/>
                </a:solidFill>
                <a:latin typeface="Times New Roman" pitchFamily="18" charset="0"/>
                <a:cs typeface="Times New Roman" pitchFamily="18" charset="0"/>
              </a:rPr>
              <a:t> </a:t>
            </a:r>
            <a:r>
              <a:rPr lang="ru-RU" dirty="0" smtClean="0">
                <a:latin typeface="Times New Roman" pitchFamily="18" charset="0"/>
                <a:cs typeface="Times New Roman" pitchFamily="18" charset="0"/>
              </a:rPr>
              <a:t>применяют на предприятиях, где необходим контроль за тепловым состоянием объектов, и в организациях, занимающихся поиском неисправностей сетей различного назначения. </a:t>
            </a:r>
          </a:p>
          <a:p>
            <a:pPr>
              <a:lnSpc>
                <a:spcPct val="90000"/>
              </a:lnSpc>
              <a:buFont typeface="Wingdings" pitchFamily="2" charset="2"/>
              <a:buNone/>
            </a:pPr>
            <a:r>
              <a:rPr lang="ru-RU" dirty="0" smtClean="0">
                <a:latin typeface="Times New Roman" pitchFamily="18" charset="0"/>
                <a:cs typeface="Times New Roman" pitchFamily="18" charset="0"/>
              </a:rPr>
              <a:t>	Так, сканирование </a:t>
            </a:r>
            <a:r>
              <a:rPr lang="ru-RU" dirty="0" err="1" smtClean="0">
                <a:latin typeface="Times New Roman" pitchFamily="18" charset="0"/>
                <a:cs typeface="Times New Roman" pitchFamily="18" charset="0"/>
              </a:rPr>
              <a:t>тепловизором</a:t>
            </a:r>
            <a:r>
              <a:rPr lang="ru-RU" dirty="0" smtClean="0">
                <a:latin typeface="Times New Roman" pitchFamily="18" charset="0"/>
                <a:cs typeface="Times New Roman" pitchFamily="18" charset="0"/>
              </a:rPr>
              <a:t> может показать место отхода контактов в системах электропроводки.</a:t>
            </a:r>
          </a:p>
        </p:txBody>
      </p:sp>
      <p:pic>
        <p:nvPicPr>
          <p:cNvPr id="36868" name="Picture 4" descr="Тепловизор 3"/>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867400" y="1989138"/>
            <a:ext cx="2997200"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4" descr="Тепловизор 3"/>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857875" y="2000250"/>
            <a:ext cx="2997200"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2000"/>
                                        <p:tgtEl>
                                          <p:spTgt spid="399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155">
                                            <p:txEl>
                                              <p:pRg st="0" end="0"/>
                                            </p:txEl>
                                          </p:spTgt>
                                        </p:tgtEl>
                                        <p:attrNameLst>
                                          <p:attrName>style.visibility</p:attrName>
                                        </p:attrNameLst>
                                      </p:cBhvr>
                                      <p:to>
                                        <p:strVal val="visible"/>
                                      </p:to>
                                    </p:set>
                                    <p:animEffect transition="in" filter="fade">
                                      <p:cBhvr>
                                        <p:cTn id="10" dur="2000"/>
                                        <p:tgtEl>
                                          <p:spTgt spid="4915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Effect transition="in" filter="fade">
                                      <p:cBhvr>
                                        <p:cTn id="13" dur="2000"/>
                                        <p:tgtEl>
                                          <p:spTgt spid="49155">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9157"/>
                                        </p:tgtEl>
                                        <p:attrNameLst>
                                          <p:attrName>style.visibility</p:attrName>
                                        </p:attrNameLst>
                                      </p:cBhvr>
                                      <p:to>
                                        <p:strVal val="visible"/>
                                      </p:to>
                                    </p:set>
                                    <p:animEffect transition="in" filter="fade">
                                      <p:cBhvr>
                                        <p:cTn id="16" dur="2000"/>
                                        <p:tgtEl>
                                          <p:spTgt spid="49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4915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500188" y="0"/>
            <a:ext cx="7345362" cy="935038"/>
          </a:xfrm>
        </p:spPr>
        <p:txBody>
          <a:bodyPr/>
          <a:lstStyle/>
          <a:p>
            <a:r>
              <a:rPr lang="ru-RU" b="1" smtClean="0">
                <a:solidFill>
                  <a:srgbClr val="C00000"/>
                </a:solidFill>
                <a:latin typeface="Times New Roman" pitchFamily="18" charset="0"/>
                <a:cs typeface="Times New Roman" pitchFamily="18" charset="0"/>
              </a:rPr>
              <a:t>Применение ИК излучения</a:t>
            </a:r>
          </a:p>
        </p:txBody>
      </p:sp>
      <p:sp>
        <p:nvSpPr>
          <p:cNvPr id="50179" name="Rectangle 3"/>
          <p:cNvSpPr>
            <a:spLocks noGrp="1" noChangeArrowheads="1"/>
          </p:cNvSpPr>
          <p:nvPr>
            <p:ph idx="1"/>
          </p:nvPr>
        </p:nvSpPr>
        <p:spPr>
          <a:xfrm>
            <a:off x="107504" y="1000125"/>
            <a:ext cx="5250309" cy="5597525"/>
          </a:xfrm>
        </p:spPr>
        <p:txBody>
          <a:bodyPr/>
          <a:lstStyle/>
          <a:p>
            <a:pPr>
              <a:lnSpc>
                <a:spcPct val="80000"/>
              </a:lnSpc>
              <a:buFont typeface="Wingdings" pitchFamily="2" charset="2"/>
              <a:buNone/>
            </a:pPr>
            <a:r>
              <a:rPr lang="ru-RU" sz="1500" dirty="0" smtClean="0"/>
              <a:t>	</a:t>
            </a:r>
            <a:r>
              <a:rPr lang="ru-RU" dirty="0" err="1" smtClean="0">
                <a:solidFill>
                  <a:srgbClr val="C00000"/>
                </a:solidFill>
                <a:latin typeface="Times New Roman" pitchFamily="18" charset="0"/>
                <a:cs typeface="Times New Roman" pitchFamily="18" charset="0"/>
              </a:rPr>
              <a:t>Тепловизоры</a:t>
            </a:r>
            <a:r>
              <a:rPr lang="ru-RU" dirty="0" smtClean="0">
                <a:latin typeface="Times New Roman" pitchFamily="18" charset="0"/>
                <a:cs typeface="Times New Roman" pitchFamily="18" charset="0"/>
              </a:rPr>
              <a:t> используют в строительстве при оценке теплоизоляционных свойств конструкций. С их помощью можно определить области наибольших </a:t>
            </a:r>
            <a:r>
              <a:rPr lang="ru-RU" dirty="0" err="1" smtClean="0">
                <a:latin typeface="Times New Roman" pitchFamily="18" charset="0"/>
                <a:cs typeface="Times New Roman" pitchFamily="18" charset="0"/>
              </a:rPr>
              <a:t>теплопотерь</a:t>
            </a:r>
            <a:r>
              <a:rPr lang="ru-RU" dirty="0" smtClean="0">
                <a:latin typeface="Times New Roman" pitchFamily="18" charset="0"/>
                <a:cs typeface="Times New Roman" pitchFamily="18" charset="0"/>
              </a:rPr>
              <a:t> в строящемся доме и сделать вывод о качестве применяемых строительных материалов и утеплителей.</a:t>
            </a:r>
          </a:p>
        </p:txBody>
      </p:sp>
      <p:pic>
        <p:nvPicPr>
          <p:cNvPr id="37892" name="Picture 4" descr="180px-Thernographic_camera_shot">
            <a:hlinkClick r:id="rId2"/>
          </p:cNvPr>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556250" y="1052513"/>
            <a:ext cx="3587750" cy="215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1" name="Text Box 5"/>
          <p:cNvSpPr txBox="1">
            <a:spLocks noChangeArrowheads="1"/>
          </p:cNvSpPr>
          <p:nvPr/>
        </p:nvSpPr>
        <p:spPr bwMode="auto">
          <a:xfrm>
            <a:off x="6084888" y="3500438"/>
            <a:ext cx="2881312"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sz="2400" b="1">
                <a:solidFill>
                  <a:srgbClr val="002060"/>
                </a:solidFill>
                <a:latin typeface="Times New Roman" pitchFamily="18" charset="0"/>
                <a:cs typeface="Times New Roman" pitchFamily="18" charset="0"/>
              </a:rPr>
              <a:t>Тепловизионный снимок кирпичного фасада для оценки потерь тепла</a:t>
            </a:r>
          </a:p>
        </p:txBody>
      </p:sp>
      <p:pic>
        <p:nvPicPr>
          <p:cNvPr id="50182" name="Picture 4" descr="180px-Thernographic_camera_shot">
            <a:hlinkClick r:id="rId2"/>
          </p:cNvPr>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556250" y="1000125"/>
            <a:ext cx="3587750" cy="215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2000"/>
                                        <p:tgtEl>
                                          <p:spTgt spid="409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179">
                                            <p:txEl>
                                              <p:pRg st="0" end="0"/>
                                            </p:txEl>
                                          </p:spTgt>
                                        </p:tgtEl>
                                        <p:attrNameLst>
                                          <p:attrName>style.visibility</p:attrName>
                                        </p:attrNameLst>
                                      </p:cBhvr>
                                      <p:to>
                                        <p:strVal val="visible"/>
                                      </p:to>
                                    </p:set>
                                    <p:animEffect transition="in" filter="fade">
                                      <p:cBhvr>
                                        <p:cTn id="10" dur="2000"/>
                                        <p:tgtEl>
                                          <p:spTgt spid="5017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0182"/>
                                        </p:tgtEl>
                                        <p:attrNameLst>
                                          <p:attrName>style.visibility</p:attrName>
                                        </p:attrNameLst>
                                      </p:cBhvr>
                                      <p:to>
                                        <p:strVal val="visible"/>
                                      </p:to>
                                    </p:set>
                                    <p:animEffect transition="in" filter="fade">
                                      <p:cBhvr>
                                        <p:cTn id="13" dur="2000"/>
                                        <p:tgtEl>
                                          <p:spTgt spid="501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181"/>
                                        </p:tgtEl>
                                        <p:attrNameLst>
                                          <p:attrName>style.visibility</p:attrName>
                                        </p:attrNameLst>
                                      </p:cBhvr>
                                      <p:to>
                                        <p:strVal val="visible"/>
                                      </p:to>
                                    </p:set>
                                    <p:animEffect transition="in" filter="fade">
                                      <p:cBhvr>
                                        <p:cTn id="16" dur="20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P spid="5018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67544" y="190500"/>
            <a:ext cx="8425631" cy="790575"/>
          </a:xfrm>
        </p:spPr>
        <p:txBody>
          <a:bodyPr/>
          <a:lstStyle/>
          <a:p>
            <a:r>
              <a:rPr lang="ru-RU" b="1" dirty="0" smtClean="0">
                <a:solidFill>
                  <a:srgbClr val="C00000"/>
                </a:solidFill>
              </a:rPr>
              <a:t>Применение ИК излучения</a:t>
            </a:r>
          </a:p>
        </p:txBody>
      </p:sp>
      <p:sp>
        <p:nvSpPr>
          <p:cNvPr id="51203" name="Rectangle 3"/>
          <p:cNvSpPr>
            <a:spLocks noGrp="1" noChangeArrowheads="1"/>
          </p:cNvSpPr>
          <p:nvPr>
            <p:ph idx="1"/>
          </p:nvPr>
        </p:nvSpPr>
        <p:spPr>
          <a:xfrm>
            <a:off x="179512" y="1352376"/>
            <a:ext cx="5143500" cy="5448647"/>
          </a:xfrm>
        </p:spPr>
        <p:txBody>
          <a:bodyPr>
            <a:normAutofit fontScale="62500" lnSpcReduction="20000"/>
          </a:bodyPr>
          <a:lstStyle/>
          <a:p>
            <a:pPr fontAlgn="auto">
              <a:lnSpc>
                <a:spcPct val="120000"/>
              </a:lnSpc>
              <a:spcAft>
                <a:spcPts val="0"/>
              </a:spcAft>
              <a:buFont typeface="Wingdings" pitchFamily="2" charset="2"/>
              <a:buNone/>
              <a:defRPr/>
            </a:pPr>
            <a:r>
              <a:rPr lang="ru-RU" sz="1700" dirty="0" smtClean="0"/>
              <a:t>	</a:t>
            </a:r>
            <a:r>
              <a:rPr lang="ru-RU" sz="4100" dirty="0" smtClean="0">
                <a:solidFill>
                  <a:srgbClr val="C00000"/>
                </a:solidFill>
                <a:latin typeface="Times New Roman" pitchFamily="18" charset="0"/>
                <a:cs typeface="Times New Roman" pitchFamily="18" charset="0"/>
              </a:rPr>
              <a:t>Термограммы</a:t>
            </a:r>
            <a:r>
              <a:rPr lang="ru-RU" sz="4100" dirty="0" smtClean="0">
                <a:solidFill>
                  <a:srgbClr val="002060"/>
                </a:solidFill>
                <a:latin typeface="Times New Roman" pitchFamily="18" charset="0"/>
                <a:cs typeface="Times New Roman" pitchFamily="18" charset="0"/>
              </a:rPr>
              <a:t> </a:t>
            </a:r>
            <a:r>
              <a:rPr lang="ru-RU" sz="4100" dirty="0" smtClean="0">
                <a:latin typeface="Times New Roman" pitchFamily="18" charset="0"/>
                <a:cs typeface="Times New Roman" pitchFamily="18" charset="0"/>
              </a:rPr>
              <a:t>используют в медицине для диагностики заболеваний. </a:t>
            </a:r>
          </a:p>
          <a:p>
            <a:pPr fontAlgn="auto">
              <a:lnSpc>
                <a:spcPct val="120000"/>
              </a:lnSpc>
              <a:spcAft>
                <a:spcPts val="0"/>
              </a:spcAft>
              <a:buFont typeface="Wingdings" pitchFamily="2" charset="2"/>
              <a:buNone/>
              <a:defRPr/>
            </a:pPr>
            <a:r>
              <a:rPr lang="ru-RU" sz="4100" dirty="0" smtClean="0">
                <a:latin typeface="Times New Roman" pitchFamily="18" charset="0"/>
                <a:cs typeface="Times New Roman" pitchFamily="18" charset="0"/>
              </a:rPr>
              <a:t>	Так, инфракрасные  снимки вен позволяют обнаруживать места закупорки сосудов, места локализации тромбов или злокачественных опухолей, даже если их температура превышает окружающую температуру на сотые доли градуса. </a:t>
            </a:r>
          </a:p>
          <a:p>
            <a:pPr fontAlgn="auto">
              <a:lnSpc>
                <a:spcPct val="120000"/>
              </a:lnSpc>
              <a:spcAft>
                <a:spcPts val="0"/>
              </a:spcAft>
              <a:buFont typeface="Wingdings" pitchFamily="2" charset="2"/>
              <a:buNone/>
              <a:defRPr/>
            </a:pPr>
            <a:r>
              <a:rPr lang="ru-RU" sz="4100" dirty="0" smtClean="0"/>
              <a:t>	</a:t>
            </a:r>
          </a:p>
        </p:txBody>
      </p:sp>
      <p:pic>
        <p:nvPicPr>
          <p:cNvPr id="51204" name="Picture 4" descr="Инфракрасная термография"/>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5643563" y="1571625"/>
            <a:ext cx="3108325" cy="234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7" name="Text Box 5"/>
          <p:cNvSpPr txBox="1">
            <a:spLocks noChangeArrowheads="1"/>
          </p:cNvSpPr>
          <p:nvPr/>
        </p:nvSpPr>
        <p:spPr bwMode="auto">
          <a:xfrm>
            <a:off x="5651500" y="4076700"/>
            <a:ext cx="3024188"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ru-RU" sz="3200" b="1" dirty="0">
                <a:solidFill>
                  <a:srgbClr val="002060"/>
                </a:solidFill>
                <a:latin typeface="Times New Roman" pitchFamily="18" charset="0"/>
                <a:cs typeface="Times New Roman" pitchFamily="18" charset="0"/>
              </a:rPr>
              <a:t>Термограмма тела человека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fade">
                                      <p:cBhvr>
                                        <p:cTn id="7" dur="2000"/>
                                        <p:tgtEl>
                                          <p:spTgt spid="440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03">
                                            <p:txEl>
                                              <p:pRg st="0" end="0"/>
                                            </p:txEl>
                                          </p:spTgt>
                                        </p:tgtEl>
                                        <p:attrNameLst>
                                          <p:attrName>style.visibility</p:attrName>
                                        </p:attrNameLst>
                                      </p:cBhvr>
                                      <p:to>
                                        <p:strVal val="visible"/>
                                      </p:to>
                                    </p:set>
                                    <p:animEffect transition="in" filter="fade">
                                      <p:cBhvr>
                                        <p:cTn id="10" dur="2000"/>
                                        <p:tgtEl>
                                          <p:spTgt spid="5120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Effect transition="in" filter="fade">
                                      <p:cBhvr>
                                        <p:cTn id="13" dur="2000"/>
                                        <p:tgtEl>
                                          <p:spTgt spid="5120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203">
                                            <p:txEl>
                                              <p:pRg st="2" end="2"/>
                                            </p:txEl>
                                          </p:spTgt>
                                        </p:tgtEl>
                                        <p:attrNameLst>
                                          <p:attrName>style.visibility</p:attrName>
                                        </p:attrNameLst>
                                      </p:cBhvr>
                                      <p:to>
                                        <p:strVal val="visible"/>
                                      </p:to>
                                    </p:set>
                                    <p:animEffect transition="in" filter="fade">
                                      <p:cBhvr>
                                        <p:cTn id="16" dur="2000"/>
                                        <p:tgtEl>
                                          <p:spTgt spid="5120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1204"/>
                                        </p:tgtEl>
                                        <p:attrNameLst>
                                          <p:attrName>style.visibility</p:attrName>
                                        </p:attrNameLst>
                                      </p:cBhvr>
                                      <p:to>
                                        <p:strVal val="visible"/>
                                      </p:to>
                                    </p:set>
                                    <p:animEffect transition="in" filter="fade">
                                      <p:cBhvr>
                                        <p:cTn id="19" dur="2000"/>
                                        <p:tgtEl>
                                          <p:spTgt spid="5120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917"/>
                                        </p:tgtEl>
                                        <p:attrNameLst>
                                          <p:attrName>style.visibility</p:attrName>
                                        </p:attrNameLst>
                                      </p:cBhvr>
                                      <p:to>
                                        <p:strVal val="visible"/>
                                      </p:to>
                                    </p:set>
                                    <p:animEffect transition="in" filter="fade">
                                      <p:cBhvr>
                                        <p:cTn id="22" dur="20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51203" grpId="0" build="p"/>
      <p:bldP spid="389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Применение </a:t>
            </a:r>
            <a:r>
              <a:rPr lang="ru-RU" dirty="0" err="1" smtClean="0">
                <a:solidFill>
                  <a:srgbClr val="C00000"/>
                </a:solidFill>
              </a:rPr>
              <a:t>ики</a:t>
            </a:r>
            <a:r>
              <a:rPr lang="ru-RU" dirty="0" smtClean="0">
                <a:solidFill>
                  <a:srgbClr val="C00000"/>
                </a:solidFill>
              </a:rPr>
              <a:t> излучения</a:t>
            </a:r>
          </a:p>
        </p:txBody>
      </p:sp>
      <p:sp>
        <p:nvSpPr>
          <p:cNvPr id="3" name="Содержимое 2"/>
          <p:cNvSpPr>
            <a:spLocks noGrp="1"/>
          </p:cNvSpPr>
          <p:nvPr>
            <p:ph idx="1"/>
          </p:nvPr>
        </p:nvSpPr>
        <p:spPr>
          <a:xfrm>
            <a:off x="251520" y="1600200"/>
            <a:ext cx="8640960" cy="4525963"/>
          </a:xfrm>
        </p:spPr>
        <p:txBody>
          <a:bodyPr>
            <a:normAutofit fontScale="92500" lnSpcReduction="10000"/>
          </a:bodyPr>
          <a:lstStyle/>
          <a:p>
            <a:pPr fontAlgn="auto">
              <a:spcAft>
                <a:spcPts val="0"/>
              </a:spcAft>
              <a:buFont typeface="Wingdings 2"/>
              <a:buNone/>
              <a:defRPr/>
            </a:pP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В телефонной связи, для сортировки материалов, обнаружения невидимых пятен, подписей, повреждений и для изучения тонких структур. </a:t>
            </a:r>
          </a:p>
          <a:p>
            <a:pPr fontAlgn="auto">
              <a:spcAft>
                <a:spcPts val="0"/>
              </a:spcAft>
              <a:buFont typeface="Wingdings 2"/>
              <a:buNone/>
              <a:defRPr/>
            </a:pPr>
            <a:r>
              <a:rPr lang="ru-RU" dirty="0">
                <a:latin typeface="Times New Roman" pitchFamily="18" charset="0"/>
                <a:cs typeface="Times New Roman" pitchFamily="18" charset="0"/>
              </a:rPr>
              <a:t>Ф</a:t>
            </a:r>
            <a:r>
              <a:rPr lang="ru-RU" dirty="0" smtClean="0">
                <a:latin typeface="Times New Roman" pitchFamily="18" charset="0"/>
                <a:cs typeface="Times New Roman" pitchFamily="18" charset="0"/>
              </a:rPr>
              <a:t>отографирование в ИК лучах позволяют обнаруживать невидимые глазу звезды и слабо нагретые туманности</a:t>
            </a:r>
          </a:p>
          <a:p>
            <a:pPr fontAlgn="auto">
              <a:spcAft>
                <a:spcPts val="0"/>
              </a:spcAft>
              <a:buFont typeface="Wingdings 2"/>
              <a:buNone/>
              <a:defRPr/>
            </a:pPr>
            <a:r>
              <a:rPr lang="ru-RU" dirty="0" smtClean="0">
                <a:latin typeface="Times New Roman" pitchFamily="18" charset="0"/>
                <a:cs typeface="Times New Roman" pitchFamily="18" charset="0"/>
              </a:rPr>
              <a:t>  </a:t>
            </a:r>
            <a:r>
              <a:rPr lang="ru-RU" dirty="0" smtClean="0">
                <a:solidFill>
                  <a:srgbClr val="C00000"/>
                </a:solidFill>
                <a:latin typeface="Times New Roman" pitchFamily="18" charset="0"/>
                <a:cs typeface="Times New Roman" pitchFamily="18" charset="0"/>
              </a:rPr>
              <a:t>Радиоспектроскопия </a:t>
            </a:r>
            <a:r>
              <a:rPr lang="ru-RU" dirty="0" smtClean="0">
                <a:latin typeface="Times New Roman" pitchFamily="18" charset="0"/>
                <a:cs typeface="Times New Roman" pitchFamily="18" charset="0"/>
              </a:rPr>
              <a:t>– наука, использующая методы радиофизики для изучения электромагнитных волн сантиметрового и миллиметрового диапазона. </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28625" y="0"/>
            <a:ext cx="8416925" cy="1527175"/>
          </a:xfrm>
        </p:spPr>
        <p:txBody>
          <a:bodyPr/>
          <a:lstStyle/>
          <a:p>
            <a:r>
              <a:rPr lang="ru-RU" b="1" smtClean="0">
                <a:solidFill>
                  <a:srgbClr val="C00000"/>
                </a:solidFill>
                <a:latin typeface="Times New Roman" pitchFamily="18" charset="0"/>
                <a:cs typeface="Times New Roman" pitchFamily="18" charset="0"/>
              </a:rPr>
              <a:t>Применение ИК излучения</a:t>
            </a:r>
          </a:p>
        </p:txBody>
      </p:sp>
      <p:sp>
        <p:nvSpPr>
          <p:cNvPr id="53251" name="Rectangle 3"/>
          <p:cNvSpPr>
            <a:spLocks noGrp="1" noChangeArrowheads="1"/>
          </p:cNvSpPr>
          <p:nvPr>
            <p:ph idx="1"/>
          </p:nvPr>
        </p:nvSpPr>
        <p:spPr>
          <a:xfrm>
            <a:off x="395536" y="1484313"/>
            <a:ext cx="8424614" cy="3024187"/>
          </a:xfrm>
        </p:spPr>
        <p:txBody>
          <a:bodyPr/>
          <a:lstStyle/>
          <a:p>
            <a:pPr>
              <a:buFont typeface="Wingdings" pitchFamily="2" charset="2"/>
              <a:buNone/>
            </a:pPr>
            <a:r>
              <a:rPr lang="ru-RU" sz="2600" dirty="0" smtClean="0"/>
              <a:t>	</a:t>
            </a:r>
            <a:r>
              <a:rPr lang="ru-RU" sz="2800" dirty="0" smtClean="0">
                <a:latin typeface="Times New Roman" pitchFamily="18" charset="0"/>
                <a:cs typeface="Times New Roman" pitchFamily="18" charset="0"/>
              </a:rPr>
              <a:t>Дистанционное управление телевизором или видеомагнитофоном осуществляется с помощью ИКИ излучения. В пультах дистанционного управления пучок инфракрасного излучения испускает светодиод</a:t>
            </a:r>
            <a:r>
              <a:rPr lang="ru-RU" sz="2800" dirty="0" smtClean="0"/>
              <a:t>.</a:t>
            </a:r>
          </a:p>
        </p:txBody>
      </p:sp>
      <p:pic>
        <p:nvPicPr>
          <p:cNvPr id="53252" name="Picture 4" descr="Пульты"/>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619250" y="4227513"/>
            <a:ext cx="6624638" cy="2265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2000"/>
                                        <p:tgtEl>
                                          <p:spTgt spid="450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251">
                                            <p:txEl>
                                              <p:pRg st="0" end="0"/>
                                            </p:txEl>
                                          </p:spTgt>
                                        </p:tgtEl>
                                        <p:attrNameLst>
                                          <p:attrName>style.visibility</p:attrName>
                                        </p:attrNameLst>
                                      </p:cBhvr>
                                      <p:to>
                                        <p:strVal val="visible"/>
                                      </p:to>
                                    </p:set>
                                    <p:animEffect transition="in" filter="fade">
                                      <p:cBhvr>
                                        <p:cTn id="10" dur="2000"/>
                                        <p:tgtEl>
                                          <p:spTgt spid="53251">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3252"/>
                                        </p:tgtEl>
                                        <p:attrNameLst>
                                          <p:attrName>style.visibility</p:attrName>
                                        </p:attrNameLst>
                                      </p:cBhvr>
                                      <p:to>
                                        <p:strVal val="visible"/>
                                      </p:to>
                                    </p:set>
                                    <p:animEffect transition="in" filter="fade">
                                      <p:cBhvr>
                                        <p:cTn id="13" dur="20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395288" y="115888"/>
            <a:ext cx="8320087" cy="6553200"/>
          </a:xfrm>
        </p:spPr>
        <p:txBody>
          <a:bodyPr/>
          <a:lstStyle/>
          <a:p>
            <a:pPr algn="ctr">
              <a:buFont typeface="Wingdings 2" pitchFamily="18" charset="2"/>
              <a:buNone/>
            </a:pPr>
            <a:r>
              <a:rPr lang="ru-RU" sz="4800" b="1" dirty="0" smtClean="0">
                <a:solidFill>
                  <a:srgbClr val="C00000"/>
                </a:solidFill>
                <a:latin typeface="Times New Roman" pitchFamily="18" charset="0"/>
                <a:cs typeface="Times New Roman" pitchFamily="18" charset="0"/>
              </a:rPr>
              <a:t>Видимое излучение</a:t>
            </a:r>
          </a:p>
          <a:p>
            <a:pPr algn="ctr">
              <a:buFont typeface="Wingdings 2" pitchFamily="18" charset="2"/>
              <a:buNone/>
            </a:pPr>
            <a:endParaRPr lang="ru-RU" sz="2400" dirty="0" smtClean="0">
              <a:latin typeface="Times New Roman" pitchFamily="18" charset="0"/>
              <a:cs typeface="Times New Roman" pitchFamily="18" charset="0"/>
            </a:endParaRPr>
          </a:p>
          <a:p>
            <a:pPr algn="ctr">
              <a:buFont typeface="Wingdings 2" pitchFamily="18" charset="2"/>
              <a:buNone/>
            </a:pPr>
            <a:endParaRPr lang="ru-RU" sz="2400" dirty="0" smtClean="0">
              <a:latin typeface="Times New Roman" pitchFamily="18" charset="0"/>
              <a:cs typeface="Times New Roman" pitchFamily="18" charset="0"/>
            </a:endParaRPr>
          </a:p>
          <a:p>
            <a:pPr algn="ctr">
              <a:buFont typeface="Wingdings 2" pitchFamily="18" charset="2"/>
              <a:buNone/>
            </a:pPr>
            <a:endParaRPr lang="ru-RU" sz="2400" dirty="0" smtClean="0">
              <a:latin typeface="Times New Roman" pitchFamily="18" charset="0"/>
              <a:cs typeface="Times New Roman" pitchFamily="18" charset="0"/>
            </a:endParaRPr>
          </a:p>
          <a:p>
            <a:pPr algn="ctr">
              <a:buFont typeface="Wingdings 2" pitchFamily="18" charset="2"/>
              <a:buNone/>
            </a:pPr>
            <a:endParaRPr lang="ru-RU" sz="2400" dirty="0" smtClean="0">
              <a:latin typeface="Times New Roman" pitchFamily="18" charset="0"/>
              <a:cs typeface="Times New Roman" pitchFamily="18" charset="0"/>
            </a:endParaRPr>
          </a:p>
          <a:p>
            <a:pPr>
              <a:buFont typeface="Wingdings 2" pitchFamily="18" charset="2"/>
              <a:buNone/>
            </a:pPr>
            <a:r>
              <a:rPr lang="ru-RU" sz="2000" dirty="0" smtClean="0">
                <a:latin typeface="Times New Roman" pitchFamily="18" charset="0"/>
                <a:cs typeface="Times New Roman" pitchFamily="18" charset="0"/>
              </a:rPr>
              <a:t>                                                     </a:t>
            </a:r>
          </a:p>
          <a:p>
            <a:pPr>
              <a:buFont typeface="Wingdings 2" pitchFamily="18" charset="2"/>
              <a:buNone/>
            </a:pPr>
            <a:endParaRPr lang="ru-RU" sz="2000" dirty="0" smtClean="0">
              <a:latin typeface="Times New Roman" pitchFamily="18" charset="0"/>
              <a:cs typeface="Times New Roman" pitchFamily="18" charset="0"/>
            </a:endParaRPr>
          </a:p>
          <a:p>
            <a:pPr>
              <a:buFont typeface="Wingdings 2" pitchFamily="18" charset="2"/>
              <a:buNone/>
            </a:pPr>
            <a:endParaRPr lang="ru-RU" sz="2000" dirty="0" smtClean="0">
              <a:latin typeface="Times New Roman" pitchFamily="18" charset="0"/>
              <a:cs typeface="Times New Roman" pitchFamily="18" charset="0"/>
            </a:endParaRPr>
          </a:p>
          <a:p>
            <a:pPr algn="ctr">
              <a:buFont typeface="Wingdings 2" pitchFamily="18" charset="2"/>
              <a:buNone/>
            </a:pPr>
            <a:endParaRPr lang="ru-RU" sz="2100" dirty="0" smtClean="0">
              <a:latin typeface="Times New Roman" pitchFamily="18" charset="0"/>
              <a:cs typeface="Times New Roman" pitchFamily="18" charset="0"/>
            </a:endParaRPr>
          </a:p>
          <a:p>
            <a:pPr algn="ctr">
              <a:buFont typeface="Wingdings 2" pitchFamily="18" charset="2"/>
              <a:buNone/>
            </a:pPr>
            <a:endParaRPr lang="ru-RU" sz="2100" dirty="0" smtClean="0">
              <a:latin typeface="Times New Roman" pitchFamily="18" charset="0"/>
              <a:cs typeface="Times New Roman" pitchFamily="18" charset="0"/>
            </a:endParaRPr>
          </a:p>
          <a:p>
            <a:pPr algn="ctr">
              <a:buFont typeface="Wingdings 2" pitchFamily="18" charset="2"/>
              <a:buNone/>
            </a:pPr>
            <a:endParaRPr lang="ru-RU" sz="2100" dirty="0" smtClean="0">
              <a:latin typeface="Times New Roman" pitchFamily="18" charset="0"/>
              <a:cs typeface="Times New Roman" pitchFamily="18" charset="0"/>
            </a:endParaRPr>
          </a:p>
        </p:txBody>
      </p:sp>
      <p:pic>
        <p:nvPicPr>
          <p:cNvPr id="4" name="Рисунок 3" descr="800px-Dispersive_Prism_Illustration_by_Spigget.jpg"/>
          <p:cNvPicPr>
            <a:picLocks noChangeAspect="1"/>
          </p:cNvPicPr>
          <p:nvPr/>
        </p:nvPicPr>
        <p:blipFill>
          <a:blip r:embed="rId2" cstate="email"/>
          <a:stretch>
            <a:fillRect/>
          </a:stretch>
        </p:blipFill>
        <p:spPr>
          <a:xfrm>
            <a:off x="1357313" y="1143000"/>
            <a:ext cx="6500812" cy="3643313"/>
          </a:xfrm>
          <a:prstGeom prst="rect">
            <a:avLst/>
          </a:prstGeom>
          <a:ln>
            <a:noFill/>
          </a:ln>
          <a:effectLst>
            <a:outerShdw blurRad="292100" dist="139700" dir="2700000" algn="tl" rotWithShape="0">
              <a:srgbClr val="333333">
                <a:alpha val="65000"/>
              </a:srgbClr>
            </a:outerShdw>
          </a:effectLst>
        </p:spPr>
      </p:pic>
      <p:sp>
        <p:nvSpPr>
          <p:cNvPr id="54276" name="Прямоугольник 5"/>
          <p:cNvSpPr>
            <a:spLocks noChangeArrowheads="1"/>
          </p:cNvSpPr>
          <p:nvPr/>
        </p:nvSpPr>
        <p:spPr bwMode="auto">
          <a:xfrm>
            <a:off x="785813" y="5143500"/>
            <a:ext cx="7929562"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ru-RU" sz="2800" dirty="0">
                <a:latin typeface="Times New Roman" pitchFamily="18" charset="0"/>
                <a:cs typeface="Times New Roman" pitchFamily="18" charset="0"/>
              </a:rPr>
              <a:t>Длина волн приблизительно от</a:t>
            </a:r>
          </a:p>
          <a:p>
            <a:pPr algn="ctr"/>
            <a:r>
              <a:rPr lang="ru-RU" sz="2800" b="1" dirty="0">
                <a:latin typeface="Times New Roman" pitchFamily="18" charset="0"/>
                <a:cs typeface="Times New Roman" pitchFamily="18" charset="0"/>
              </a:rPr>
              <a:t> </a:t>
            </a:r>
            <a:r>
              <a:rPr lang="ru-RU" sz="2800" b="1" dirty="0">
                <a:solidFill>
                  <a:srgbClr val="7030A0"/>
                </a:solidFill>
                <a:latin typeface="Times New Roman" pitchFamily="18" charset="0"/>
                <a:cs typeface="Times New Roman" pitchFamily="18" charset="0"/>
              </a:rPr>
              <a:t>380нм (фиолетовый) </a:t>
            </a:r>
          </a:p>
          <a:p>
            <a:pPr algn="ctr"/>
            <a:r>
              <a:rPr lang="ru-RU" sz="2800" b="1" dirty="0">
                <a:solidFill>
                  <a:srgbClr val="FF0000"/>
                </a:solidFill>
                <a:latin typeface="Times New Roman" pitchFamily="18" charset="0"/>
                <a:cs typeface="Times New Roman" pitchFamily="18" charset="0"/>
              </a:rPr>
              <a:t>до 780 нм (красный)</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fade">
                                      <p:cBhvr>
                                        <p:cTn id="10" dur="2000"/>
                                        <p:tgtEl>
                                          <p:spTgt spid="5">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276"/>
                                        </p:tgtEl>
                                        <p:attrNameLst>
                                          <p:attrName>style.visibility</p:attrName>
                                        </p:attrNameLst>
                                      </p:cBhvr>
                                      <p:to>
                                        <p:strVal val="visible"/>
                                      </p:to>
                                    </p:set>
                                    <p:animEffect transition="in" filter="fade">
                                      <p:cBhvr>
                                        <p:cTn id="16" dur="20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427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9512" y="115888"/>
            <a:ext cx="8785101" cy="360784"/>
          </a:xfrm>
        </p:spPr>
        <p:txBody>
          <a:bodyPr/>
          <a:lstStyle/>
          <a:p>
            <a:r>
              <a:rPr lang="ru-RU" b="1" dirty="0" smtClean="0">
                <a:solidFill>
                  <a:srgbClr val="C00000"/>
                </a:solidFill>
                <a:latin typeface="Times New Roman" pitchFamily="18" charset="0"/>
                <a:cs typeface="Times New Roman" pitchFamily="18" charset="0"/>
              </a:rPr>
              <a:t>История открытия</a:t>
            </a:r>
          </a:p>
        </p:txBody>
      </p:sp>
      <p:sp>
        <p:nvSpPr>
          <p:cNvPr id="5" name="Содержимое 4"/>
          <p:cNvSpPr>
            <a:spLocks noGrp="1"/>
          </p:cNvSpPr>
          <p:nvPr>
            <p:ph idx="1"/>
          </p:nvPr>
        </p:nvSpPr>
        <p:spPr>
          <a:xfrm>
            <a:off x="285750" y="642938"/>
            <a:ext cx="6143625" cy="6000750"/>
          </a:xfrm>
        </p:spPr>
        <p:txBody>
          <a:bodyPr/>
          <a:lstStyle/>
          <a:p>
            <a:pPr>
              <a:buFont typeface="Wingdings 2" pitchFamily="18" charset="2"/>
              <a:buNone/>
            </a:pPr>
            <a:r>
              <a:rPr lang="ru-RU" sz="2000" dirty="0" smtClean="0">
                <a:latin typeface="Times New Roman" pitchFamily="18" charset="0"/>
                <a:cs typeface="Times New Roman" pitchFamily="18" charset="0"/>
              </a:rPr>
              <a:t>В работах </a:t>
            </a:r>
            <a:r>
              <a:rPr lang="ru-RU" sz="2000" dirty="0" err="1" smtClean="0">
                <a:latin typeface="Times New Roman" pitchFamily="18" charset="0"/>
                <a:cs typeface="Times New Roman" pitchFamily="18" charset="0"/>
              </a:rPr>
              <a:t>Пифогора</a:t>
            </a:r>
            <a:r>
              <a:rPr lang="ru-RU" sz="2000" dirty="0" smtClean="0">
                <a:latin typeface="Times New Roman" pitchFamily="18" charset="0"/>
                <a:cs typeface="Times New Roman" pitchFamily="18" charset="0"/>
              </a:rPr>
              <a:t>, Аристотеля, Платона и Евклида рассматриваются вопросы природы и распространения света, но только в средние века был заложен действительно научный фундамент учения о свете. В его основе работы Ньютона, Ломоносова, Гюйгенса, </a:t>
            </a:r>
            <a:r>
              <a:rPr lang="ru-RU" sz="2000" dirty="0" err="1" smtClean="0">
                <a:latin typeface="Times New Roman" pitchFamily="18" charset="0"/>
                <a:cs typeface="Times New Roman" pitchFamily="18" charset="0"/>
              </a:rPr>
              <a:t>Гримальди</a:t>
            </a:r>
            <a:r>
              <a:rPr lang="ru-RU" sz="2000" dirty="0" smtClean="0">
                <a:latin typeface="Times New Roman" pitchFamily="18" charset="0"/>
                <a:cs typeface="Times New Roman" pitchFamily="18" charset="0"/>
              </a:rPr>
              <a:t> и др. Именно в 16-17веке была обнаружена дифракция, дисперсия, поляризация света, изучены отражение и преломление света, измерена его скорость, построены первые телескопы и микроскопы. Ломоносов был крупным специалистом в области теоретической оптики.</a:t>
            </a:r>
          </a:p>
          <a:p>
            <a:pPr>
              <a:buFont typeface="Wingdings 2" pitchFamily="18" charset="2"/>
              <a:buNone/>
            </a:pPr>
            <a:r>
              <a:rPr lang="ru-RU" sz="2000" dirty="0" smtClean="0">
                <a:latin typeface="Times New Roman" pitchFamily="18" charset="0"/>
                <a:cs typeface="Times New Roman" pitchFamily="18" charset="0"/>
              </a:rPr>
              <a:t>В 1756г. он выступил на собрании Академии наук с речью «Слово о происхождении света». В ней он высказал предположение о волновой природе света. Впервые указал на единую природу тепловых и световых лучей, изложил основы </a:t>
            </a:r>
            <a:r>
              <a:rPr lang="ru-RU" sz="2000" dirty="0" err="1" smtClean="0">
                <a:latin typeface="Times New Roman" pitchFamily="18" charset="0"/>
                <a:cs typeface="Times New Roman" pitchFamily="18" charset="0"/>
              </a:rPr>
              <a:t>цветовидения</a:t>
            </a:r>
            <a:r>
              <a:rPr lang="ru-RU" sz="2000" dirty="0" smtClean="0">
                <a:latin typeface="Times New Roman" pitchFamily="18" charset="0"/>
                <a:cs typeface="Times New Roman" pitchFamily="18" charset="0"/>
              </a:rPr>
              <a:t>.</a:t>
            </a:r>
          </a:p>
        </p:txBody>
      </p:sp>
      <p:pic>
        <p:nvPicPr>
          <p:cNvPr id="13" name="Picture 2" descr="C:\Documents and Settings\Администратор\Рабочий стол\Ломоносов\lomonosow[1].jpg">
            <a:hlinkClick r:id="rId2"/>
          </p:cNvPr>
          <p:cNvPicPr>
            <a:picLocks noChangeAspect="1" noChangeArrowheads="1"/>
          </p:cNvPicPr>
          <p:nvPr/>
        </p:nvPicPr>
        <p:blipFill>
          <a:blip r:embed="rId3" cstate="email"/>
          <a:srcRect/>
          <a:stretch>
            <a:fillRect/>
          </a:stretch>
        </p:blipFill>
        <p:spPr bwMode="auto">
          <a:xfrm>
            <a:off x="6000761" y="1285860"/>
            <a:ext cx="3075346" cy="4214818"/>
          </a:xfrm>
          <a:prstGeom prst="rect">
            <a:avLst/>
          </a:prstGeom>
          <a:noFill/>
          <a:effectLst>
            <a:softEdge rad="6350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2000"/>
                                        <p:tgtEl>
                                          <p:spTgt spid="5">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63" y="214313"/>
            <a:ext cx="8329612" cy="6357937"/>
          </a:xfrm>
        </p:spPr>
        <p:txBody>
          <a:bodyPr/>
          <a:lstStyle/>
          <a:p>
            <a:pPr algn="ctr">
              <a:buFontTx/>
              <a:buNone/>
            </a:pPr>
            <a:r>
              <a:rPr lang="ru-RU" b="1" smtClean="0">
                <a:solidFill>
                  <a:srgbClr val="C00000"/>
                </a:solidFill>
                <a:latin typeface="Times New Roman" pitchFamily="18" charset="0"/>
                <a:cs typeface="Times New Roman" pitchFamily="18" charset="0"/>
              </a:rPr>
              <a:t>Каждая группа дома готовила таблицу:</a:t>
            </a:r>
          </a:p>
        </p:txBody>
      </p:sp>
      <p:graphicFrame>
        <p:nvGraphicFramePr>
          <p:cNvPr id="5" name="Таблица 4"/>
          <p:cNvGraphicFramePr>
            <a:graphicFrameLocks noGrp="1"/>
          </p:cNvGraphicFramePr>
          <p:nvPr/>
        </p:nvGraphicFramePr>
        <p:xfrm>
          <a:off x="1500188" y="1428750"/>
          <a:ext cx="6096000" cy="1681228"/>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1310525">
                <a:tc>
                  <a:txBody>
                    <a:bodyPr/>
                    <a:lstStyle/>
                    <a:p>
                      <a:pPr algn="ctr"/>
                      <a:r>
                        <a:rPr lang="en-US" sz="5400" dirty="0" smtClean="0">
                          <a:latin typeface="Symbol" pitchFamily="18" charset="2"/>
                        </a:rPr>
                        <a:t>l</a:t>
                      </a:r>
                      <a:endParaRPr lang="ru-RU" sz="5400" dirty="0"/>
                    </a:p>
                  </a:txBody>
                  <a:tcPr marT="45695" marB="45695"/>
                </a:tc>
                <a:tc>
                  <a:txBody>
                    <a:bodyPr/>
                    <a:lstStyle/>
                    <a:p>
                      <a:r>
                        <a:rPr lang="ru-RU" sz="2000" dirty="0" smtClean="0">
                          <a:latin typeface="Times New Roman" pitchFamily="18" charset="0"/>
                          <a:cs typeface="Times New Roman" pitchFamily="18" charset="0"/>
                        </a:rPr>
                        <a:t>История открытия</a:t>
                      </a:r>
                      <a:endParaRPr lang="ru-RU" sz="2000" dirty="0">
                        <a:latin typeface="Times New Roman" pitchFamily="18" charset="0"/>
                        <a:cs typeface="Times New Roman" pitchFamily="18" charset="0"/>
                      </a:endParaRPr>
                    </a:p>
                  </a:txBody>
                  <a:tcPr marT="45695" marB="45695"/>
                </a:tc>
                <a:tc>
                  <a:txBody>
                    <a:bodyPr/>
                    <a:lstStyle/>
                    <a:p>
                      <a:r>
                        <a:rPr lang="ru-RU" sz="2000" dirty="0" smtClean="0">
                          <a:latin typeface="Times New Roman" pitchFamily="18" charset="0"/>
                          <a:cs typeface="Times New Roman" pitchFamily="18" charset="0"/>
                        </a:rPr>
                        <a:t>Источники и приемники</a:t>
                      </a:r>
                      <a:endParaRPr lang="ru-RU" sz="2000" dirty="0">
                        <a:latin typeface="Times New Roman" pitchFamily="18" charset="0"/>
                        <a:cs typeface="Times New Roman" pitchFamily="18" charset="0"/>
                      </a:endParaRPr>
                    </a:p>
                  </a:txBody>
                  <a:tcPr marT="45695" marB="45695"/>
                </a:tc>
                <a:tc>
                  <a:txBody>
                    <a:bodyPr/>
                    <a:lstStyle/>
                    <a:p>
                      <a:r>
                        <a:rPr lang="ru-RU" sz="2000" dirty="0" smtClean="0">
                          <a:latin typeface="Times New Roman" pitchFamily="18" charset="0"/>
                          <a:cs typeface="Times New Roman" pitchFamily="18" charset="0"/>
                        </a:rPr>
                        <a:t>Свойства</a:t>
                      </a:r>
                      <a:endParaRPr lang="ru-RU" sz="2000" dirty="0">
                        <a:latin typeface="Times New Roman" pitchFamily="18" charset="0"/>
                        <a:cs typeface="Times New Roman" pitchFamily="18" charset="0"/>
                      </a:endParaRPr>
                    </a:p>
                  </a:txBody>
                  <a:tcPr marT="45695" marB="45695"/>
                </a:tc>
                <a:tc>
                  <a:txBody>
                    <a:bodyPr/>
                    <a:lstStyle/>
                    <a:p>
                      <a:r>
                        <a:rPr lang="ru-RU" sz="2000" dirty="0" smtClean="0">
                          <a:latin typeface="Times New Roman" pitchFamily="18" charset="0"/>
                          <a:cs typeface="Times New Roman" pitchFamily="18" charset="0"/>
                        </a:rPr>
                        <a:t>Применение</a:t>
                      </a:r>
                      <a:endParaRPr lang="ru-RU" sz="2000" dirty="0">
                        <a:latin typeface="Times New Roman" pitchFamily="18" charset="0"/>
                        <a:cs typeface="Times New Roman" pitchFamily="18" charset="0"/>
                      </a:endParaRPr>
                    </a:p>
                  </a:txBody>
                  <a:tcPr marT="45695" marB="45695"/>
                </a:tc>
              </a:tr>
              <a:tr h="370638">
                <a:tc>
                  <a:txBody>
                    <a:bodyPr/>
                    <a:lstStyle/>
                    <a:p>
                      <a:endParaRPr lang="ru-RU" sz="1800" dirty="0"/>
                    </a:p>
                  </a:txBody>
                  <a:tcPr marT="45695" marB="45695"/>
                </a:tc>
                <a:tc>
                  <a:txBody>
                    <a:bodyPr/>
                    <a:lstStyle/>
                    <a:p>
                      <a:endParaRPr lang="ru-RU" sz="1800"/>
                    </a:p>
                  </a:txBody>
                  <a:tcPr marT="45695" marB="45695"/>
                </a:tc>
                <a:tc>
                  <a:txBody>
                    <a:bodyPr/>
                    <a:lstStyle/>
                    <a:p>
                      <a:endParaRPr lang="ru-RU" sz="1800"/>
                    </a:p>
                  </a:txBody>
                  <a:tcPr marT="45695" marB="45695"/>
                </a:tc>
                <a:tc>
                  <a:txBody>
                    <a:bodyPr/>
                    <a:lstStyle/>
                    <a:p>
                      <a:endParaRPr lang="ru-RU" sz="1800"/>
                    </a:p>
                  </a:txBody>
                  <a:tcPr marT="45695" marB="45695"/>
                </a:tc>
                <a:tc>
                  <a:txBody>
                    <a:bodyPr/>
                    <a:lstStyle/>
                    <a:p>
                      <a:endParaRPr lang="ru-RU" sz="1800" dirty="0"/>
                    </a:p>
                  </a:txBody>
                  <a:tcPr marT="45695" marB="45695"/>
                </a:tc>
              </a:tr>
            </a:tbl>
          </a:graphicData>
        </a:graphic>
      </p:graphicFrame>
      <p:sp>
        <p:nvSpPr>
          <p:cNvPr id="6" name="TextBox 5"/>
          <p:cNvSpPr txBox="1">
            <a:spLocks noChangeArrowheads="1"/>
          </p:cNvSpPr>
          <p:nvPr/>
        </p:nvSpPr>
        <p:spPr bwMode="auto">
          <a:xfrm>
            <a:off x="500063" y="3714750"/>
            <a:ext cx="8143875"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2000" b="1">
                <a:solidFill>
                  <a:srgbClr val="002060"/>
                </a:solidFill>
                <a:latin typeface="Times New Roman" pitchFamily="18" charset="0"/>
                <a:cs typeface="Times New Roman" pitchFamily="18" charset="0"/>
              </a:rPr>
              <a:t>Историк</a:t>
            </a:r>
            <a:r>
              <a:rPr lang="ru-RU" sz="2000">
                <a:latin typeface="Times New Roman" pitchFamily="18" charset="0"/>
                <a:cs typeface="Times New Roman" pitchFamily="18" charset="0"/>
              </a:rPr>
              <a:t> изучал и записывал в свою таблицу историю открытия излучения,</a:t>
            </a:r>
          </a:p>
          <a:p>
            <a:pPr eaLnBrk="1" hangingPunct="1"/>
            <a:r>
              <a:rPr lang="ru-RU" sz="2000" b="1">
                <a:solidFill>
                  <a:srgbClr val="002060"/>
                </a:solidFill>
                <a:latin typeface="Times New Roman" pitchFamily="18" charset="0"/>
                <a:cs typeface="Times New Roman" pitchFamily="18" charset="0"/>
              </a:rPr>
              <a:t>Конструктор</a:t>
            </a:r>
            <a:r>
              <a:rPr lang="ru-RU" sz="2000">
                <a:latin typeface="Times New Roman" pitchFamily="18" charset="0"/>
                <a:cs typeface="Times New Roman" pitchFamily="18" charset="0"/>
              </a:rPr>
              <a:t> изучал источники и приемники различных типов излучений,</a:t>
            </a:r>
          </a:p>
          <a:p>
            <a:pPr eaLnBrk="1" hangingPunct="1"/>
            <a:r>
              <a:rPr lang="ru-RU" sz="2000" b="1">
                <a:solidFill>
                  <a:srgbClr val="002060"/>
                </a:solidFill>
                <a:latin typeface="Times New Roman" pitchFamily="18" charset="0"/>
                <a:cs typeface="Times New Roman" pitchFamily="18" charset="0"/>
              </a:rPr>
              <a:t>Теоретик-эрудит</a:t>
            </a:r>
            <a:r>
              <a:rPr lang="ru-RU" sz="2000" b="1">
                <a:latin typeface="Times New Roman" pitchFamily="18" charset="0"/>
                <a:cs typeface="Times New Roman" pitchFamily="18" charset="0"/>
              </a:rPr>
              <a:t> </a:t>
            </a:r>
            <a:r>
              <a:rPr lang="ru-RU" sz="2000">
                <a:latin typeface="Times New Roman" pitchFamily="18" charset="0"/>
                <a:cs typeface="Times New Roman" pitchFamily="18" charset="0"/>
              </a:rPr>
              <a:t>изучал характерные свойства электромагнитных волн,</a:t>
            </a:r>
          </a:p>
          <a:p>
            <a:pPr eaLnBrk="1" hangingPunct="1"/>
            <a:r>
              <a:rPr lang="ru-RU" sz="2000" b="1">
                <a:solidFill>
                  <a:srgbClr val="002060"/>
                </a:solidFill>
                <a:latin typeface="Times New Roman" pitchFamily="18" charset="0"/>
                <a:cs typeface="Times New Roman" pitchFamily="18" charset="0"/>
              </a:rPr>
              <a:t>Практик </a:t>
            </a:r>
            <a:r>
              <a:rPr lang="ru-RU" sz="2000">
                <a:latin typeface="Times New Roman" pitchFamily="18" charset="0"/>
                <a:cs typeface="Times New Roman" pitchFamily="18" charset="0"/>
              </a:rPr>
              <a:t>изучал практическое применение электромагнитных излучений в различных сферах деятельности человека.</a:t>
            </a:r>
          </a:p>
          <a:p>
            <a:pPr eaLnBrk="1" hangingPunct="1"/>
            <a:r>
              <a:rPr lang="ru-RU" sz="2000">
                <a:latin typeface="Times New Roman" pitchFamily="18" charset="0"/>
                <a:cs typeface="Times New Roman" pitchFamily="18" charset="0"/>
              </a:rPr>
              <a:t>Каждый учащийся к уроку чертил 7 таблиц, одна из которых дома заполнялась им.</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9512" y="115888"/>
            <a:ext cx="8785101" cy="432792"/>
          </a:xfrm>
        </p:spPr>
        <p:txBody>
          <a:bodyPr>
            <a:normAutofit fontScale="90000"/>
          </a:bodyPr>
          <a:lstStyle/>
          <a:p>
            <a:pPr fontAlgn="auto">
              <a:spcAft>
                <a:spcPts val="0"/>
              </a:spcAft>
              <a:defRPr/>
            </a:pPr>
            <a:r>
              <a:rPr lang="ru-RU" b="1" dirty="0" smtClean="0">
                <a:solidFill>
                  <a:srgbClr val="C00000"/>
                </a:solidFill>
                <a:latin typeface="Times New Roman" pitchFamily="18" charset="0"/>
                <a:cs typeface="Times New Roman" pitchFamily="18" charset="0"/>
              </a:rPr>
              <a:t>История открытия</a:t>
            </a:r>
            <a:endParaRPr lang="ru-RU" b="1" dirty="0">
              <a:solidFill>
                <a:srgbClr val="C00000"/>
              </a:solidFill>
              <a:latin typeface="Times New Roman" pitchFamily="18" charset="0"/>
              <a:cs typeface="Times New Roman" pitchFamily="18" charset="0"/>
            </a:endParaRPr>
          </a:p>
        </p:txBody>
      </p:sp>
      <p:sp>
        <p:nvSpPr>
          <p:cNvPr id="5" name="Содержимое 4"/>
          <p:cNvSpPr>
            <a:spLocks noGrp="1"/>
          </p:cNvSpPr>
          <p:nvPr>
            <p:ph idx="1"/>
          </p:nvPr>
        </p:nvSpPr>
        <p:spPr>
          <a:xfrm>
            <a:off x="214313" y="500063"/>
            <a:ext cx="8786812" cy="3786187"/>
          </a:xfrm>
        </p:spPr>
        <p:txBody>
          <a:bodyPr/>
          <a:lstStyle/>
          <a:p>
            <a:pPr algn="just">
              <a:buFont typeface="Wingdings 2" pitchFamily="18" charset="2"/>
              <a:buNone/>
            </a:pPr>
            <a:r>
              <a:rPr lang="ru-RU" sz="2400" dirty="0" smtClean="0">
                <a:latin typeface="Times New Roman" pitchFamily="18" charset="0"/>
                <a:cs typeface="Times New Roman" pitchFamily="18" charset="0"/>
              </a:rPr>
              <a:t>Первые объяснения спектра видимого излучения дали Исаак Ньютон в книге «Оптика» и   Иоганн Гёте в работе «Теория Цветов», однако ещё до них Роджер Бэкон наблюдал оптический спектр в стакане с водой. Лишь спустя четыре века после этого Ньютон открыл дисперсию света в призмах. Физики 20 века показали, что для света характерна двойственность свойств. В зависимости от условий свет проявляет волновые или квантовые свойства.</a:t>
            </a:r>
          </a:p>
          <a:p>
            <a:pPr>
              <a:buFont typeface="Wingdings 2" pitchFamily="18" charset="2"/>
              <a:buNone/>
            </a:pPr>
            <a:endParaRPr lang="ru-RU" sz="2800" dirty="0" smtClean="0">
              <a:latin typeface="Times New Roman" pitchFamily="18" charset="0"/>
              <a:cs typeface="Times New Roman" pitchFamily="18" charset="0"/>
            </a:endParaRPr>
          </a:p>
        </p:txBody>
      </p:sp>
      <p:pic>
        <p:nvPicPr>
          <p:cNvPr id="6" name="Рисунок 5" descr="GodfreyKneller-IsaacNewton-1689.jpg"/>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68313" y="3870325"/>
            <a:ext cx="2173287" cy="298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Рисунок 6" descr="220px-Roger_Bacon.jpeg"/>
          <p:cNvPicPr>
            <a:picLocks noChangeAspect="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5995988" y="3817938"/>
            <a:ext cx="2882900" cy="298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Рисунок 7" descr="220px-Goethe_(Stieler_1828).jpg"/>
          <p:cNvPicPr>
            <a:picLocks noChangeAspect="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2987675" y="3841750"/>
            <a:ext cx="2447925" cy="301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Прямоугольник 8"/>
          <p:cNvSpPr/>
          <p:nvPr/>
        </p:nvSpPr>
        <p:spPr>
          <a:xfrm>
            <a:off x="323528" y="5805264"/>
            <a:ext cx="2448271" cy="923330"/>
          </a:xfrm>
          <a:prstGeom prst="rect">
            <a:avLst/>
          </a:prstGeom>
          <a:noFill/>
        </p:spPr>
        <p:txBody>
          <a:bodyPr>
            <a:spAutoFit/>
          </a:bodyPr>
          <a:lstStyle/>
          <a:p>
            <a:pPr algn="ctr">
              <a:defRPr/>
            </a:pPr>
            <a:r>
              <a:rPr lang="ru-RU"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Ньютон</a:t>
            </a:r>
          </a:p>
        </p:txBody>
      </p:sp>
      <p:sp>
        <p:nvSpPr>
          <p:cNvPr id="10" name="Прямоугольник 9"/>
          <p:cNvSpPr/>
          <p:nvPr/>
        </p:nvSpPr>
        <p:spPr>
          <a:xfrm>
            <a:off x="3563888" y="5805264"/>
            <a:ext cx="1434175" cy="923330"/>
          </a:xfrm>
          <a:prstGeom prst="rect">
            <a:avLst/>
          </a:prstGeom>
          <a:noFill/>
        </p:spPr>
        <p:txBody>
          <a:bodyPr wrap="none">
            <a:spAutoFit/>
          </a:bodyPr>
          <a:lstStyle/>
          <a:p>
            <a:pPr algn="ctr">
              <a:defRPr/>
            </a:pPr>
            <a:r>
              <a:rPr lang="ru-RU"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Гёте</a:t>
            </a:r>
          </a:p>
        </p:txBody>
      </p:sp>
      <p:sp>
        <p:nvSpPr>
          <p:cNvPr id="11" name="Прямоугольник 10"/>
          <p:cNvSpPr/>
          <p:nvPr/>
        </p:nvSpPr>
        <p:spPr>
          <a:xfrm>
            <a:off x="6516216" y="5733256"/>
            <a:ext cx="1965282" cy="923330"/>
          </a:xfrm>
          <a:prstGeom prst="rect">
            <a:avLst/>
          </a:prstGeom>
          <a:noFill/>
        </p:spPr>
        <p:txBody>
          <a:bodyPr wrap="none">
            <a:spAutoFit/>
          </a:bodyPr>
          <a:lstStyle/>
          <a:p>
            <a:pPr algn="ctr">
              <a:defRPr/>
            </a:pPr>
            <a:r>
              <a:rPr lang="ru-RU"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Бэкон</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827088" y="115888"/>
            <a:ext cx="7477125" cy="1143000"/>
          </a:xfrm>
        </p:spPr>
        <p:txBody>
          <a:bodyPr/>
          <a:lstStyle/>
          <a:p>
            <a:pPr fontAlgn="auto">
              <a:spcAft>
                <a:spcPts val="0"/>
              </a:spcAft>
              <a:defRPr/>
            </a:pPr>
            <a:r>
              <a:rPr lang="ru-RU" b="1" i="1" dirty="0">
                <a:solidFill>
                  <a:srgbClr val="C00000"/>
                </a:solidFill>
                <a:effectLst>
                  <a:outerShdw blurRad="38100" dist="38100" dir="2700000" algn="tl">
                    <a:srgbClr val="000000"/>
                  </a:outerShdw>
                </a:effectLst>
                <a:latin typeface="Times New Roman" pitchFamily="18" charset="0"/>
                <a:cs typeface="Times New Roman" pitchFamily="18" charset="0"/>
              </a:rPr>
              <a:t>Источники излучения</a:t>
            </a:r>
          </a:p>
        </p:txBody>
      </p:sp>
      <p:sp>
        <p:nvSpPr>
          <p:cNvPr id="5" name="Содержимое 4"/>
          <p:cNvSpPr>
            <a:spLocks noGrp="1"/>
          </p:cNvSpPr>
          <p:nvPr>
            <p:ph idx="1"/>
          </p:nvPr>
        </p:nvSpPr>
        <p:spPr>
          <a:xfrm>
            <a:off x="287338" y="2166144"/>
            <a:ext cx="8229600" cy="4525962"/>
          </a:xfrm>
        </p:spPr>
        <p:txBody>
          <a:bodyPr>
            <a:normAutofit lnSpcReduction="10000"/>
          </a:bodyPr>
          <a:lstStyle/>
          <a:p>
            <a:pPr fontAlgn="auto">
              <a:lnSpc>
                <a:spcPct val="90000"/>
              </a:lnSpc>
              <a:spcAft>
                <a:spcPts val="0"/>
              </a:spcAft>
              <a:buFontTx/>
              <a:buNone/>
              <a:defRPr/>
            </a:pPr>
            <a:endParaRPr lang="ru-RU" dirty="0" smtClean="0">
              <a:solidFill>
                <a:srgbClr val="000099"/>
              </a:solidFill>
            </a:endParaRPr>
          </a:p>
          <a:p>
            <a:pPr marL="0" indent="0" fontAlgn="auto">
              <a:spcAft>
                <a:spcPts val="0"/>
              </a:spcAft>
              <a:buNone/>
              <a:defRPr/>
            </a:pPr>
            <a:r>
              <a:rPr lang="ru-RU" dirty="0" smtClean="0">
                <a:latin typeface="Times New Roman" pitchFamily="18" charset="0"/>
                <a:cs typeface="Times New Roman" pitchFamily="18" charset="0"/>
              </a:rPr>
              <a:t>Солнце</a:t>
            </a:r>
          </a:p>
          <a:p>
            <a:pPr marL="0" indent="0" fontAlgn="auto">
              <a:spcAft>
                <a:spcPts val="0"/>
              </a:spcAft>
              <a:buNone/>
              <a:defRPr/>
            </a:pPr>
            <a:r>
              <a:rPr lang="ru-RU" dirty="0" smtClean="0">
                <a:latin typeface="Times New Roman" pitchFamily="18" charset="0"/>
                <a:cs typeface="Times New Roman" pitchFamily="18" charset="0"/>
              </a:rPr>
              <a:t>Звезды</a:t>
            </a:r>
          </a:p>
          <a:p>
            <a:pPr marL="0" indent="0" fontAlgn="auto">
              <a:spcAft>
                <a:spcPts val="0"/>
              </a:spcAft>
              <a:buNone/>
              <a:defRPr/>
            </a:pPr>
            <a:r>
              <a:rPr lang="ru-RU" dirty="0" smtClean="0">
                <a:latin typeface="Times New Roman" pitchFamily="18" charset="0"/>
                <a:cs typeface="Times New Roman" pitchFamily="18" charset="0"/>
              </a:rPr>
              <a:t>Электролампы</a:t>
            </a:r>
          </a:p>
          <a:p>
            <a:pPr marL="0" indent="0" fontAlgn="auto">
              <a:spcAft>
                <a:spcPts val="0"/>
              </a:spcAft>
              <a:buNone/>
              <a:defRPr/>
            </a:pPr>
            <a:r>
              <a:rPr lang="ru-RU" dirty="0" smtClean="0">
                <a:latin typeface="Times New Roman" pitchFamily="18" charset="0"/>
                <a:cs typeface="Times New Roman" pitchFamily="18" charset="0"/>
              </a:rPr>
              <a:t>Люминесцентные лампы</a:t>
            </a:r>
          </a:p>
          <a:p>
            <a:pPr marL="0" indent="0" fontAlgn="auto">
              <a:spcAft>
                <a:spcPts val="0"/>
              </a:spcAft>
              <a:buNone/>
              <a:defRPr/>
            </a:pPr>
            <a:r>
              <a:rPr lang="ru-RU" dirty="0" smtClean="0">
                <a:latin typeface="Times New Roman" pitchFamily="18" charset="0"/>
                <a:cs typeface="Times New Roman" pitchFamily="18" charset="0"/>
              </a:rPr>
              <a:t>Электрическая дуга </a:t>
            </a:r>
          </a:p>
          <a:p>
            <a:pPr marL="0" indent="0" fontAlgn="auto">
              <a:spcAft>
                <a:spcPts val="0"/>
              </a:spcAft>
              <a:buNone/>
              <a:defRPr/>
            </a:pPr>
            <a:r>
              <a:rPr lang="ru-RU" dirty="0" smtClean="0">
                <a:latin typeface="Times New Roman" pitchFamily="18" charset="0"/>
                <a:cs typeface="Times New Roman" pitchFamily="18" charset="0"/>
              </a:rPr>
              <a:t>Лазеры </a:t>
            </a:r>
          </a:p>
          <a:p>
            <a:pPr marL="0" indent="0" fontAlgn="auto">
              <a:spcAft>
                <a:spcPts val="0"/>
              </a:spcAft>
              <a:buNone/>
              <a:defRPr/>
            </a:pPr>
            <a:r>
              <a:rPr lang="ru-RU" dirty="0" smtClean="0">
                <a:latin typeface="Times New Roman" pitchFamily="18" charset="0"/>
                <a:cs typeface="Times New Roman" pitchFamily="18" charset="0"/>
              </a:rPr>
              <a:t>Полярное сияние</a:t>
            </a:r>
          </a:p>
          <a:p>
            <a:pPr fontAlgn="auto">
              <a:spcAft>
                <a:spcPts val="0"/>
              </a:spcAft>
              <a:buFont typeface="Wingdings 2" pitchFamily="18" charset="2"/>
              <a:buNone/>
              <a:defRPr/>
            </a:pPr>
            <a:endParaRPr lang="ru-RU" dirty="0">
              <a:latin typeface="Times New Roman" pitchFamily="18" charset="0"/>
              <a:cs typeface="Times New Roman" pitchFamily="18" charset="0"/>
            </a:endParaRPr>
          </a:p>
        </p:txBody>
      </p:sp>
      <p:pic>
        <p:nvPicPr>
          <p:cNvPr id="4" name="Picture 4" descr="сол"/>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500063" y="1000125"/>
            <a:ext cx="1895475" cy="143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descr="электролампы"/>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3357563" y="1000125"/>
            <a:ext cx="2309812" cy="148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1" descr="люмин лампы"/>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6357938" y="1071563"/>
            <a:ext cx="2159000" cy="144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3" name="Picture 8" descr="электрическая дуга"/>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6376988" y="3000375"/>
            <a:ext cx="2211387"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4" name="Picture 5" descr="лшгнал"/>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6429375" y="4929188"/>
            <a:ext cx="2190750"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45063"/>
                                        </p:tgtEl>
                                        <p:attrNameLst>
                                          <p:attrName>style.visibility</p:attrName>
                                        </p:attrNameLst>
                                      </p:cBhvr>
                                      <p:to>
                                        <p:strVal val="visible"/>
                                      </p:to>
                                    </p:set>
                                    <p:animEffect transition="in" filter="fade">
                                      <p:cBhvr>
                                        <p:cTn id="19" dur="2000"/>
                                        <p:tgtEl>
                                          <p:spTgt spid="45063"/>
                                        </p:tgtEl>
                                      </p:cBhvr>
                                    </p:animEffect>
                                  </p:childTnLst>
                                </p:cTn>
                              </p:par>
                              <p:par>
                                <p:cTn id="20" presetID="10" presetClass="entr" presetSubtype="0" fill="hold" nodeType="withEffect">
                                  <p:stCondLst>
                                    <p:cond delay="0"/>
                                  </p:stCondLst>
                                  <p:childTnLst>
                                    <p:set>
                                      <p:cBhvr>
                                        <p:cTn id="21" dur="1" fill="hold">
                                          <p:stCondLst>
                                            <p:cond delay="0"/>
                                          </p:stCondLst>
                                        </p:cTn>
                                        <p:tgtEl>
                                          <p:spTgt spid="45064"/>
                                        </p:tgtEl>
                                        <p:attrNameLst>
                                          <p:attrName>style.visibility</p:attrName>
                                        </p:attrNameLst>
                                      </p:cBhvr>
                                      <p:to>
                                        <p:strVal val="visible"/>
                                      </p:to>
                                    </p:set>
                                    <p:animEffect transition="in" filter="fade">
                                      <p:cBhvr>
                                        <p:cTn id="22" dur="2000"/>
                                        <p:tgtEl>
                                          <p:spTgt spid="4506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2000"/>
                                        <p:tgtEl>
                                          <p:spTgt spid="5">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2000"/>
                                        <p:tgtEl>
                                          <p:spTgt spid="5">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fade">
                                      <p:cBhvr>
                                        <p:cTn id="34" dur="2000"/>
                                        <p:tgtEl>
                                          <p:spTgt spid="5">
                                            <p:txEl>
                                              <p:pRg st="4" end="4"/>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2000"/>
                                        <p:tgtEl>
                                          <p:spTgt spid="5">
                                            <p:txEl>
                                              <p:pRg st="5" end="5"/>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fade">
                                      <p:cBhvr>
                                        <p:cTn id="40" dur="2000"/>
                                        <p:tgtEl>
                                          <p:spTgt spid="5">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Effect transition="in" filter="fade">
                                      <p:cBhvr>
                                        <p:cTn id="43"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71800" y="188640"/>
            <a:ext cx="3839965" cy="461665"/>
          </a:xfrm>
          <a:prstGeom prst="rect">
            <a:avLst/>
          </a:prstGeom>
        </p:spPr>
        <p:txBody>
          <a:bodyPr wrap="square">
            <a:spAutoFit/>
          </a:bodyPr>
          <a:lstStyle/>
          <a:p>
            <a:pPr algn="ctr" fontAlgn="auto">
              <a:spcAft>
                <a:spcPts val="0"/>
              </a:spcAft>
              <a:buFont typeface="Wingdings 2"/>
              <a:buNone/>
              <a:defRPr/>
            </a:pPr>
            <a:r>
              <a:rPr lang="ru-RU" sz="2400" b="1" dirty="0">
                <a:solidFill>
                  <a:srgbClr val="C00000"/>
                </a:solidFill>
                <a:latin typeface="Times New Roman" pitchFamily="18" charset="0"/>
                <a:cs typeface="Times New Roman" pitchFamily="18" charset="0"/>
              </a:rPr>
              <a:t>Свойства световых волн</a:t>
            </a:r>
          </a:p>
        </p:txBody>
      </p:sp>
      <p:sp>
        <p:nvSpPr>
          <p:cNvPr id="5" name="Прямоугольник 4"/>
          <p:cNvSpPr/>
          <p:nvPr/>
        </p:nvSpPr>
        <p:spPr>
          <a:xfrm>
            <a:off x="3892261" y="686744"/>
            <a:ext cx="1359475" cy="369332"/>
          </a:xfrm>
          <a:prstGeom prst="rect">
            <a:avLst/>
          </a:prstGeom>
        </p:spPr>
        <p:txBody>
          <a:bodyPr wrap="none">
            <a:spAutoFit/>
          </a:bodyPr>
          <a:lstStyle/>
          <a:p>
            <a:r>
              <a:rPr lang="ru-RU" b="1" u="sng" dirty="0">
                <a:solidFill>
                  <a:srgbClr val="002060"/>
                </a:solidFill>
                <a:latin typeface="Times New Roman" pitchFamily="18" charset="0"/>
                <a:cs typeface="Times New Roman" pitchFamily="18" charset="0"/>
              </a:rPr>
              <a:t>Отражение</a:t>
            </a:r>
          </a:p>
        </p:txBody>
      </p:sp>
      <p:pic>
        <p:nvPicPr>
          <p:cNvPr id="6" name="Рисунок 9" descr="29413_PICT2.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548079" y="1192030"/>
            <a:ext cx="2857500" cy="1666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Рисунок 5" descr="p0211.gif"/>
          <p:cNvPicPr>
            <a:picLocks noChangeAspect="1"/>
          </p:cNvPicPr>
          <p:nvPr/>
        </p:nvPicPr>
        <p:blipFill>
          <a:blip r:embed="rId3" cstate="email">
            <a:extLst>
              <a:ext uri="{28A0092B-C50C-407E-A947-70E740481C1C}">
                <a14:useLocalDpi xmlns:a14="http://schemas.microsoft.com/office/drawing/2010/main" xmlns="" val="0"/>
              </a:ext>
            </a:extLst>
          </a:blip>
          <a:srcRect l="6947" t="14743" r="2417" b="11259"/>
          <a:stretch>
            <a:fillRect/>
          </a:stretch>
        </p:blipFill>
        <p:spPr bwMode="auto">
          <a:xfrm>
            <a:off x="548079" y="3064786"/>
            <a:ext cx="2857500" cy="328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Рисунок 7" descr="028364.jpg"/>
          <p:cNvPicPr>
            <a:picLocks noChangeAspect="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4486908" y="1196752"/>
            <a:ext cx="2640013" cy="271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Рисунок 8" descr="9391ddf8405186e8e0c81fa97e7ce452.jpg"/>
          <p:cNvPicPr>
            <a:picLocks noChangeAspect="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7126921" y="1213851"/>
            <a:ext cx="1428750" cy="272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Рисунок 10" descr="f_48790.jpg"/>
          <p:cNvPicPr>
            <a:picLocks noChangeAspect="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4932040" y="4208090"/>
            <a:ext cx="3275829" cy="2142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23189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73814" y="260648"/>
            <a:ext cx="4192944" cy="523220"/>
          </a:xfrm>
          <a:prstGeom prst="rect">
            <a:avLst/>
          </a:prstGeom>
        </p:spPr>
        <p:txBody>
          <a:bodyPr wrap="none">
            <a:spAutoFit/>
          </a:bodyPr>
          <a:lstStyle/>
          <a:p>
            <a:pPr algn="ctr" eaLnBrk="1" hangingPunct="1"/>
            <a:r>
              <a:rPr lang="ru-RU" sz="2800" b="1" dirty="0">
                <a:solidFill>
                  <a:srgbClr val="C00000"/>
                </a:solidFill>
                <a:latin typeface="Times New Roman" pitchFamily="18" charset="0"/>
                <a:cs typeface="Times New Roman" pitchFamily="18" charset="0"/>
              </a:rPr>
              <a:t>Свойства световых волн</a:t>
            </a:r>
          </a:p>
        </p:txBody>
      </p:sp>
      <p:sp>
        <p:nvSpPr>
          <p:cNvPr id="3" name="Прямоугольник 2"/>
          <p:cNvSpPr/>
          <p:nvPr/>
        </p:nvSpPr>
        <p:spPr>
          <a:xfrm>
            <a:off x="3347864" y="783868"/>
            <a:ext cx="1594090" cy="369332"/>
          </a:xfrm>
          <a:prstGeom prst="rect">
            <a:avLst/>
          </a:prstGeom>
        </p:spPr>
        <p:txBody>
          <a:bodyPr wrap="none">
            <a:spAutoFit/>
          </a:bodyPr>
          <a:lstStyle/>
          <a:p>
            <a:pPr algn="ctr"/>
            <a:r>
              <a:rPr lang="ru-RU" b="1" u="sng" dirty="0">
                <a:solidFill>
                  <a:srgbClr val="002060"/>
                </a:solidFill>
                <a:latin typeface="Times New Roman" pitchFamily="18" charset="0"/>
                <a:cs typeface="Times New Roman" pitchFamily="18" charset="0"/>
              </a:rPr>
              <a:t>Преломление</a:t>
            </a:r>
          </a:p>
        </p:txBody>
      </p:sp>
      <p:sp>
        <p:nvSpPr>
          <p:cNvPr id="4" name="Прямоугольник 3"/>
          <p:cNvSpPr/>
          <p:nvPr/>
        </p:nvSpPr>
        <p:spPr>
          <a:xfrm>
            <a:off x="539552" y="1412776"/>
            <a:ext cx="4572000" cy="1815882"/>
          </a:xfrm>
          <a:prstGeom prst="rect">
            <a:avLst/>
          </a:prstGeom>
        </p:spPr>
        <p:txBody>
          <a:bodyPr>
            <a:spAutoFit/>
          </a:bodyPr>
          <a:lstStyle/>
          <a:p>
            <a:pPr eaLnBrk="1" hangingPunct="1"/>
            <a:r>
              <a:rPr lang="ru-RU" sz="2800" dirty="0">
                <a:latin typeface="Times New Roman" pitchFamily="18" charset="0"/>
                <a:cs typeface="Times New Roman" pitchFamily="18" charset="0"/>
              </a:rPr>
              <a:t>Световые волны преломляются  сильнее, чем радиоволны, но меньше инфракрасных излучений.</a:t>
            </a:r>
          </a:p>
        </p:txBody>
      </p:sp>
      <p:pic>
        <p:nvPicPr>
          <p:cNvPr id="5" name="Рисунок 5" descr="prelomlen.gif"/>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5429250" y="1143000"/>
            <a:ext cx="3452813" cy="258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Рисунок 4" descr="2118204.jpg"/>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79513" y="4071938"/>
            <a:ext cx="4005322" cy="2571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Рисунок 7" descr="4853.gif"/>
          <p:cNvPicPr>
            <a:picLocks noChangeAspect="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4143375" y="4071938"/>
            <a:ext cx="257175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Рисунок 6" descr="527px-Refraction-with-soda-straw.jpg"/>
          <p:cNvPicPr>
            <a:picLocks noChangeAspect="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6786562" y="4071938"/>
            <a:ext cx="2114403"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48112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1870" y="260648"/>
            <a:ext cx="4754571" cy="584775"/>
          </a:xfrm>
          <a:prstGeom prst="rect">
            <a:avLst/>
          </a:prstGeom>
        </p:spPr>
        <p:txBody>
          <a:bodyPr wrap="none">
            <a:spAutoFit/>
          </a:bodyPr>
          <a:lstStyle/>
          <a:p>
            <a:pPr algn="ctr" fontAlgn="auto">
              <a:spcAft>
                <a:spcPts val="0"/>
              </a:spcAft>
              <a:buFont typeface="Wingdings 2"/>
              <a:buNone/>
              <a:defRPr/>
            </a:pPr>
            <a:r>
              <a:rPr lang="ru-RU" sz="3200" b="1" dirty="0">
                <a:solidFill>
                  <a:srgbClr val="C00000"/>
                </a:solidFill>
                <a:latin typeface="Times New Roman" pitchFamily="18" charset="0"/>
                <a:cs typeface="Times New Roman" pitchFamily="18" charset="0"/>
              </a:rPr>
              <a:t>Свойства</a:t>
            </a:r>
            <a:r>
              <a:rPr lang="ru-RU" sz="2800" dirty="0">
                <a:solidFill>
                  <a:srgbClr val="C00000"/>
                </a:solidFill>
              </a:rPr>
              <a:t> </a:t>
            </a:r>
            <a:r>
              <a:rPr lang="ru-RU" sz="2800" b="1" dirty="0" smtClean="0">
                <a:solidFill>
                  <a:srgbClr val="C00000"/>
                </a:solidFill>
              </a:rPr>
              <a:t>световых </a:t>
            </a:r>
            <a:r>
              <a:rPr lang="ru-RU" sz="2800" b="1" dirty="0">
                <a:solidFill>
                  <a:srgbClr val="C00000"/>
                </a:solidFill>
              </a:rPr>
              <a:t>волн</a:t>
            </a:r>
          </a:p>
        </p:txBody>
      </p:sp>
      <p:sp>
        <p:nvSpPr>
          <p:cNvPr id="3" name="Прямоугольник 2"/>
          <p:cNvSpPr/>
          <p:nvPr/>
        </p:nvSpPr>
        <p:spPr>
          <a:xfrm>
            <a:off x="3419872" y="845423"/>
            <a:ext cx="1435008" cy="369332"/>
          </a:xfrm>
          <a:prstGeom prst="rect">
            <a:avLst/>
          </a:prstGeom>
        </p:spPr>
        <p:txBody>
          <a:bodyPr wrap="none">
            <a:spAutoFit/>
          </a:bodyPr>
          <a:lstStyle/>
          <a:p>
            <a:r>
              <a:rPr lang="ru-RU" b="1" u="sng" dirty="0">
                <a:solidFill>
                  <a:srgbClr val="002060"/>
                </a:solidFill>
              </a:rPr>
              <a:t>Дисперсия</a:t>
            </a:r>
          </a:p>
        </p:txBody>
      </p:sp>
      <p:pic>
        <p:nvPicPr>
          <p:cNvPr id="4" name="Рисунок 4" descr="10_1.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000125" y="2928938"/>
            <a:ext cx="3143250" cy="229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Рисунок 7" descr="PowerShot-S3IS-FSL.jpg"/>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714875" y="2500313"/>
            <a:ext cx="3773488" cy="385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64724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5416" y="260648"/>
            <a:ext cx="4313168" cy="523220"/>
          </a:xfrm>
          <a:prstGeom prst="rect">
            <a:avLst/>
          </a:prstGeom>
        </p:spPr>
        <p:txBody>
          <a:bodyPr wrap="none">
            <a:spAutoFit/>
          </a:bodyPr>
          <a:lstStyle/>
          <a:p>
            <a:pPr algn="ctr" fontAlgn="auto">
              <a:spcAft>
                <a:spcPts val="0"/>
              </a:spcAft>
              <a:buFont typeface="Wingdings 2"/>
              <a:buNone/>
              <a:defRPr/>
            </a:pPr>
            <a:r>
              <a:rPr lang="ru-RU" sz="2800" b="1" dirty="0">
                <a:solidFill>
                  <a:srgbClr val="C00000"/>
                </a:solidFill>
                <a:latin typeface="Times New Roman" pitchFamily="18" charset="0"/>
                <a:cs typeface="Times New Roman" pitchFamily="18" charset="0"/>
              </a:rPr>
              <a:t>Свойства световых </a:t>
            </a:r>
            <a:r>
              <a:rPr lang="ru-RU" sz="2800" b="1" dirty="0" smtClean="0">
                <a:solidFill>
                  <a:srgbClr val="C00000"/>
                </a:solidFill>
                <a:latin typeface="Times New Roman" pitchFamily="18" charset="0"/>
                <a:cs typeface="Times New Roman" pitchFamily="18" charset="0"/>
              </a:rPr>
              <a:t>волн</a:t>
            </a:r>
            <a:endParaRPr lang="ru-RU" sz="2800" b="1" dirty="0">
              <a:solidFill>
                <a:srgbClr val="C00000"/>
              </a:solidFill>
              <a:latin typeface="Times New Roman" pitchFamily="18" charset="0"/>
              <a:cs typeface="Times New Roman" pitchFamily="18" charset="0"/>
            </a:endParaRPr>
          </a:p>
        </p:txBody>
      </p:sp>
      <p:sp>
        <p:nvSpPr>
          <p:cNvPr id="3" name="Прямоугольник 2"/>
          <p:cNvSpPr/>
          <p:nvPr/>
        </p:nvSpPr>
        <p:spPr>
          <a:xfrm>
            <a:off x="3275856" y="805317"/>
            <a:ext cx="2029915" cy="369332"/>
          </a:xfrm>
          <a:prstGeom prst="rect">
            <a:avLst/>
          </a:prstGeom>
        </p:spPr>
        <p:txBody>
          <a:bodyPr wrap="none">
            <a:spAutoFit/>
          </a:bodyPr>
          <a:lstStyle/>
          <a:p>
            <a:r>
              <a:rPr lang="ru-RU" b="1" u="sng" dirty="0">
                <a:solidFill>
                  <a:srgbClr val="002060"/>
                </a:solidFill>
              </a:rPr>
              <a:t>Интерференция</a:t>
            </a:r>
          </a:p>
        </p:txBody>
      </p:sp>
      <p:pic>
        <p:nvPicPr>
          <p:cNvPr id="4" name="Рисунок 7" descr="optic6.jpg"/>
          <p:cNvPicPr>
            <a:picLocks noChangeAspect="1"/>
          </p:cNvPicPr>
          <p:nvPr/>
        </p:nvPicPr>
        <p:blipFill rotWithShape="1">
          <a:blip r:embed="rId2" cstate="email">
            <a:extLst>
              <a:ext uri="{28A0092B-C50C-407E-A947-70E740481C1C}">
                <a14:useLocalDpi xmlns:a14="http://schemas.microsoft.com/office/drawing/2010/main" xmlns="" val="0"/>
              </a:ext>
            </a:extLst>
          </a:blip>
          <a:srcRect b="9332"/>
          <a:stretch/>
        </p:blipFill>
        <p:spPr bwMode="auto">
          <a:xfrm>
            <a:off x="428625" y="1700808"/>
            <a:ext cx="3873857" cy="25264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Рисунок 6" descr="1295580.jpg"/>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28625" y="4649231"/>
            <a:ext cx="3857625" cy="1912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Рисунок 5" descr="slohenie.jpg"/>
          <p:cNvPicPr>
            <a:picLocks noChangeAspect="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5423292" y="1655476"/>
            <a:ext cx="3214688"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Рисунок 4" descr="18466.sl_body.tamron1_01l.jpg"/>
          <p:cNvPicPr>
            <a:picLocks noChangeAspect="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5652502" y="4491976"/>
            <a:ext cx="2756268" cy="206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53900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45822" y="260648"/>
            <a:ext cx="4192944" cy="523220"/>
          </a:xfrm>
          <a:prstGeom prst="rect">
            <a:avLst/>
          </a:prstGeom>
        </p:spPr>
        <p:txBody>
          <a:bodyPr wrap="none">
            <a:spAutoFit/>
          </a:bodyPr>
          <a:lstStyle/>
          <a:p>
            <a:pPr algn="ctr" fontAlgn="auto">
              <a:spcAft>
                <a:spcPts val="0"/>
              </a:spcAft>
              <a:buFont typeface="Wingdings 2"/>
              <a:buNone/>
              <a:defRPr/>
            </a:pPr>
            <a:r>
              <a:rPr lang="ru-RU" sz="2800" b="1" dirty="0">
                <a:solidFill>
                  <a:srgbClr val="C00000"/>
                </a:solidFill>
                <a:latin typeface="Times New Roman" pitchFamily="18" charset="0"/>
                <a:cs typeface="Times New Roman" pitchFamily="18" charset="0"/>
              </a:rPr>
              <a:t>Свойства световых волн</a:t>
            </a:r>
          </a:p>
        </p:txBody>
      </p:sp>
      <p:sp>
        <p:nvSpPr>
          <p:cNvPr id="3" name="Прямоугольник 2"/>
          <p:cNvSpPr/>
          <p:nvPr/>
        </p:nvSpPr>
        <p:spPr>
          <a:xfrm>
            <a:off x="3563888" y="783868"/>
            <a:ext cx="1404552" cy="369332"/>
          </a:xfrm>
          <a:prstGeom prst="rect">
            <a:avLst/>
          </a:prstGeom>
        </p:spPr>
        <p:txBody>
          <a:bodyPr wrap="none">
            <a:spAutoFit/>
          </a:bodyPr>
          <a:lstStyle/>
          <a:p>
            <a:r>
              <a:rPr lang="ru-RU" b="1" u="sng" dirty="0">
                <a:solidFill>
                  <a:srgbClr val="002060"/>
                </a:solidFill>
                <a:latin typeface="Times New Roman" pitchFamily="18" charset="0"/>
                <a:cs typeface="Times New Roman" pitchFamily="18" charset="0"/>
              </a:rPr>
              <a:t>Дифракция</a:t>
            </a:r>
          </a:p>
        </p:txBody>
      </p:sp>
      <p:pic>
        <p:nvPicPr>
          <p:cNvPr id="4" name="Рисунок 4" descr="449064.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254719" y="1383565"/>
            <a:ext cx="2419747" cy="2653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Рисунок 9" descr="crystal.jpg"/>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350634" y="1420576"/>
            <a:ext cx="2376264" cy="2577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Рисунок 5" descr="glossary_4bae31.gif"/>
          <p:cNvPicPr>
            <a:picLocks noChangeAspect="1"/>
          </p:cNvPicPr>
          <p:nvPr/>
        </p:nvPicPr>
        <p:blipFill rotWithShape="1">
          <a:blip r:embed="rId4" cstate="email">
            <a:extLst>
              <a:ext uri="{28A0092B-C50C-407E-A947-70E740481C1C}">
                <a14:useLocalDpi xmlns:a14="http://schemas.microsoft.com/office/drawing/2010/main" xmlns="" val="0"/>
              </a:ext>
            </a:extLst>
          </a:blip>
          <a:srcRect/>
          <a:stretch/>
        </p:blipFill>
        <p:spPr bwMode="auto">
          <a:xfrm>
            <a:off x="5670864" y="4297490"/>
            <a:ext cx="1735804" cy="2263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Рисунок 8" descr="optics1.jpg"/>
          <p:cNvPicPr>
            <a:picLocks noChangeAspect="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1000125" y="4357686"/>
            <a:ext cx="2928937"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43728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01806" y="188640"/>
            <a:ext cx="4192944" cy="523220"/>
          </a:xfrm>
          <a:prstGeom prst="rect">
            <a:avLst/>
          </a:prstGeom>
        </p:spPr>
        <p:txBody>
          <a:bodyPr wrap="none">
            <a:spAutoFit/>
          </a:bodyPr>
          <a:lstStyle/>
          <a:p>
            <a:pPr algn="ctr" fontAlgn="auto">
              <a:spcAft>
                <a:spcPts val="0"/>
              </a:spcAft>
              <a:buFont typeface="Wingdings 2"/>
              <a:buNone/>
              <a:defRPr/>
            </a:pPr>
            <a:r>
              <a:rPr lang="ru-RU" sz="2800" b="1" dirty="0">
                <a:solidFill>
                  <a:srgbClr val="C00000"/>
                </a:solidFill>
                <a:latin typeface="Times New Roman" pitchFamily="18" charset="0"/>
                <a:cs typeface="Times New Roman" pitchFamily="18" charset="0"/>
              </a:rPr>
              <a:t>Свойства световых волн</a:t>
            </a:r>
          </a:p>
        </p:txBody>
      </p:sp>
      <p:sp>
        <p:nvSpPr>
          <p:cNvPr id="3" name="Прямоугольник 2"/>
          <p:cNvSpPr/>
          <p:nvPr/>
        </p:nvSpPr>
        <p:spPr>
          <a:xfrm>
            <a:off x="3347864" y="733309"/>
            <a:ext cx="1592295" cy="369332"/>
          </a:xfrm>
          <a:prstGeom prst="rect">
            <a:avLst/>
          </a:prstGeom>
        </p:spPr>
        <p:txBody>
          <a:bodyPr wrap="none">
            <a:spAutoFit/>
          </a:bodyPr>
          <a:lstStyle/>
          <a:p>
            <a:r>
              <a:rPr lang="ru-RU" b="1" u="sng" dirty="0">
                <a:solidFill>
                  <a:srgbClr val="002060"/>
                </a:solidFill>
                <a:latin typeface="Times New Roman" pitchFamily="18" charset="0"/>
                <a:cs typeface="Times New Roman" pitchFamily="18" charset="0"/>
              </a:rPr>
              <a:t>Поляризация</a:t>
            </a:r>
          </a:p>
        </p:txBody>
      </p:sp>
      <p:pic>
        <p:nvPicPr>
          <p:cNvPr id="4" name="Рисунок 4" descr="ris35.gif"/>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34815" y="916618"/>
            <a:ext cx="2404417" cy="3736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Рисунок 6" descr="17691_0.jpg"/>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2699792" y="3984296"/>
            <a:ext cx="3694957" cy="2522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Рисунок 5" descr="fig.jpeg"/>
          <p:cNvPicPr>
            <a:picLocks noChangeAspect="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3512464" y="1196751"/>
            <a:ext cx="1995640" cy="27576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Рисунок 7" descr="Celestron_AstroMaster-130EQ.gif"/>
          <p:cNvPicPr>
            <a:picLocks noChangeAspect="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6623169" y="893318"/>
            <a:ext cx="2341319" cy="4695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93186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395536" y="764705"/>
            <a:ext cx="8302377" cy="4742334"/>
          </a:xfrm>
        </p:spPr>
        <p:txBody>
          <a:bodyPr>
            <a:noAutofit/>
          </a:bodyPr>
          <a:lstStyle/>
          <a:p>
            <a:pPr marL="0" indent="0" fontAlgn="auto">
              <a:lnSpc>
                <a:spcPct val="90000"/>
              </a:lnSpc>
              <a:spcAft>
                <a:spcPts val="0"/>
              </a:spcAft>
              <a:buNone/>
              <a:defRPr/>
            </a:pPr>
            <a:r>
              <a:rPr lang="ru-RU" sz="3600" dirty="0" smtClean="0">
                <a:latin typeface="Times New Roman" pitchFamily="18" charset="0"/>
                <a:cs typeface="Times New Roman" pitchFamily="18" charset="0"/>
              </a:rPr>
              <a:t>Воздействует на глаз, </a:t>
            </a:r>
          </a:p>
          <a:p>
            <a:pPr marL="0" indent="0" fontAlgn="auto">
              <a:spcAft>
                <a:spcPts val="0"/>
              </a:spcAft>
              <a:buNone/>
              <a:defRPr/>
            </a:pPr>
            <a:r>
              <a:rPr lang="ru-RU" sz="3600" dirty="0">
                <a:latin typeface="Times New Roman" pitchFamily="18" charset="0"/>
                <a:cs typeface="Times New Roman" pitchFamily="18" charset="0"/>
              </a:rPr>
              <a:t>д</a:t>
            </a:r>
            <a:r>
              <a:rPr lang="ru-RU" sz="3600" dirty="0" smtClean="0">
                <a:latin typeface="Times New Roman" pitchFamily="18" charset="0"/>
                <a:cs typeface="Times New Roman" pitchFamily="18" charset="0"/>
              </a:rPr>
              <a:t>елает видимым окружающие предметы,</a:t>
            </a:r>
          </a:p>
          <a:p>
            <a:pPr marL="0" indent="0" fontAlgn="auto">
              <a:lnSpc>
                <a:spcPct val="80000"/>
              </a:lnSpc>
              <a:spcAft>
                <a:spcPts val="0"/>
              </a:spcAft>
              <a:buNone/>
              <a:defRPr/>
            </a:pPr>
            <a:r>
              <a:rPr lang="ru-RU" sz="3600" dirty="0">
                <a:latin typeface="Times New Roman" pitchFamily="18" charset="0"/>
                <a:cs typeface="Times New Roman" pitchFamily="18" charset="0"/>
              </a:rPr>
              <a:t>с</a:t>
            </a:r>
            <a:r>
              <a:rPr lang="ru-RU" sz="3600" dirty="0" smtClean="0">
                <a:latin typeface="Times New Roman" pitchFamily="18" charset="0"/>
                <a:cs typeface="Times New Roman" pitchFamily="18" charset="0"/>
              </a:rPr>
              <a:t>пособствует появлению свободных электронов,</a:t>
            </a:r>
          </a:p>
          <a:p>
            <a:pPr marL="0" indent="0" fontAlgn="auto">
              <a:lnSpc>
                <a:spcPct val="80000"/>
              </a:lnSpc>
              <a:spcAft>
                <a:spcPts val="0"/>
              </a:spcAft>
              <a:buNone/>
              <a:defRPr/>
            </a:pPr>
            <a:r>
              <a:rPr lang="ru-RU" sz="3600" dirty="0">
                <a:latin typeface="Times New Roman" pitchFamily="18" charset="0"/>
                <a:cs typeface="Times New Roman" pitchFamily="18" charset="0"/>
              </a:rPr>
              <a:t>в</a:t>
            </a:r>
            <a:r>
              <a:rPr lang="ru-RU" sz="3600" dirty="0" smtClean="0">
                <a:latin typeface="Times New Roman" pitchFamily="18" charset="0"/>
                <a:cs typeface="Times New Roman" pitchFamily="18" charset="0"/>
              </a:rPr>
              <a:t>ызывает фотоэффект,</a:t>
            </a:r>
          </a:p>
          <a:p>
            <a:pPr marL="0" indent="0" fontAlgn="auto">
              <a:lnSpc>
                <a:spcPct val="80000"/>
              </a:lnSpc>
              <a:spcAft>
                <a:spcPts val="0"/>
              </a:spcAft>
              <a:buNone/>
              <a:defRPr/>
            </a:pPr>
            <a:r>
              <a:rPr lang="ru-RU" sz="3600" dirty="0">
                <a:latin typeface="Times New Roman" pitchFamily="18" charset="0"/>
                <a:cs typeface="Times New Roman" pitchFamily="18" charset="0"/>
              </a:rPr>
              <a:t>о</a:t>
            </a:r>
            <a:r>
              <a:rPr lang="ru-RU" sz="3600" dirty="0" smtClean="0">
                <a:latin typeface="Times New Roman" pitchFamily="18" charset="0"/>
                <a:cs typeface="Times New Roman" pitchFamily="18" charset="0"/>
              </a:rPr>
              <a:t>бладает способностью оказывать:</a:t>
            </a:r>
          </a:p>
          <a:p>
            <a:pPr marL="0" indent="0" fontAlgn="auto">
              <a:lnSpc>
                <a:spcPct val="80000"/>
              </a:lnSpc>
              <a:spcAft>
                <a:spcPts val="0"/>
              </a:spcAft>
              <a:buNone/>
              <a:defRPr/>
            </a:pPr>
            <a:r>
              <a:rPr lang="ru-RU" sz="3600" dirty="0">
                <a:latin typeface="Times New Roman" pitchFamily="18" charset="0"/>
                <a:cs typeface="Times New Roman" pitchFamily="18" charset="0"/>
              </a:rPr>
              <a:t>ф</a:t>
            </a:r>
            <a:r>
              <a:rPr lang="ru-RU" sz="3600" dirty="0" smtClean="0">
                <a:latin typeface="Times New Roman" pitchFamily="18" charset="0"/>
                <a:cs typeface="Times New Roman" pitchFamily="18" charset="0"/>
              </a:rPr>
              <a:t>отохимическое и           </a:t>
            </a:r>
          </a:p>
          <a:p>
            <a:pPr marL="0" indent="0" fontAlgn="auto">
              <a:lnSpc>
                <a:spcPct val="80000"/>
              </a:lnSpc>
              <a:spcAft>
                <a:spcPts val="0"/>
              </a:spcAft>
              <a:buNone/>
              <a:defRPr/>
            </a:pPr>
            <a:r>
              <a:rPr lang="ru-RU" sz="3600" dirty="0">
                <a:latin typeface="Times New Roman" pitchFamily="18" charset="0"/>
                <a:cs typeface="Times New Roman" pitchFamily="18" charset="0"/>
              </a:rPr>
              <a:t>б</a:t>
            </a:r>
            <a:r>
              <a:rPr lang="ru-RU" sz="3600" dirty="0" smtClean="0">
                <a:latin typeface="Times New Roman" pitchFamily="18" charset="0"/>
                <a:cs typeface="Times New Roman" pitchFamily="18" charset="0"/>
              </a:rPr>
              <a:t>иологическое действие.</a:t>
            </a:r>
          </a:p>
          <a:p>
            <a:pPr marL="0" indent="0" fontAlgn="auto">
              <a:lnSpc>
                <a:spcPct val="80000"/>
              </a:lnSpc>
              <a:spcAft>
                <a:spcPts val="0"/>
              </a:spcAft>
              <a:buNone/>
              <a:defRPr/>
            </a:pPr>
            <a:r>
              <a:rPr lang="ru-RU" sz="3600" dirty="0">
                <a:latin typeface="Times New Roman" pitchFamily="18" charset="0"/>
                <a:cs typeface="Times New Roman" pitchFamily="18" charset="0"/>
              </a:rPr>
              <a:t>в</a:t>
            </a:r>
            <a:r>
              <a:rPr lang="ru-RU" sz="3600" dirty="0" smtClean="0">
                <a:latin typeface="Times New Roman" pitchFamily="18" charset="0"/>
                <a:cs typeface="Times New Roman" pitchFamily="18" charset="0"/>
              </a:rPr>
              <a:t>озможность познания окружающего мира</a:t>
            </a:r>
          </a:p>
          <a:p>
            <a:pPr fontAlgn="auto">
              <a:spcAft>
                <a:spcPts val="0"/>
              </a:spcAft>
              <a:buFont typeface="Wingdings 2" pitchFamily="18" charset="2"/>
              <a:buNone/>
              <a:defRPr/>
            </a:pPr>
            <a:endParaRPr lang="ru-RU" sz="3600" dirty="0" smtClean="0"/>
          </a:p>
          <a:p>
            <a:pPr fontAlgn="auto">
              <a:spcAft>
                <a:spcPts val="0"/>
              </a:spcAft>
              <a:buFont typeface="Wingdings 2" pitchFamily="18" charset="2"/>
              <a:buNone/>
              <a:defRPr/>
            </a:pPr>
            <a:endParaRPr lang="ru-RU" sz="3600" dirty="0" smtClean="0">
              <a:latin typeface="Times New Roman" pitchFamily="18" charset="0"/>
              <a:cs typeface="Times New Roman" pitchFamily="18" charset="0"/>
            </a:endParaRPr>
          </a:p>
        </p:txBody>
      </p:sp>
      <p:sp>
        <p:nvSpPr>
          <p:cNvPr id="3" name="Прямоугольник 2"/>
          <p:cNvSpPr/>
          <p:nvPr/>
        </p:nvSpPr>
        <p:spPr>
          <a:xfrm>
            <a:off x="1214438" y="0"/>
            <a:ext cx="7143750" cy="590550"/>
          </a:xfrm>
          <a:prstGeom prst="rect">
            <a:avLst/>
          </a:prstGeom>
        </p:spPr>
        <p:txBody>
          <a:bodyPr>
            <a:spAutoFit/>
          </a:bodyPr>
          <a:lstStyle/>
          <a:p>
            <a:pPr marL="342900" indent="-342900" algn="ctr">
              <a:lnSpc>
                <a:spcPct val="90000"/>
              </a:lnSpc>
              <a:spcBef>
                <a:spcPct val="20000"/>
              </a:spcBef>
              <a:defRPr/>
            </a:pPr>
            <a:r>
              <a:rPr lang="ru-RU" sz="3600" b="1" kern="0" dirty="0">
                <a:solidFill>
                  <a:srgbClr val="C00000"/>
                </a:solidFill>
                <a:latin typeface="Times New Roman" pitchFamily="18" charset="0"/>
                <a:cs typeface="Times New Roman" pitchFamily="18" charset="0"/>
              </a:rPr>
              <a:t>Свойства</a:t>
            </a:r>
            <a:r>
              <a:rPr lang="ru-RU" sz="3600" kern="0" dirty="0">
                <a:solidFill>
                  <a:srgbClr val="C00000"/>
                </a:solidFill>
              </a:rPr>
              <a:t>  </a:t>
            </a:r>
            <a:r>
              <a:rPr lang="ru-RU" sz="3600" b="1" kern="0" dirty="0">
                <a:solidFill>
                  <a:srgbClr val="C00000"/>
                </a:solidFill>
              </a:rPr>
              <a:t>световых волн</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2000"/>
                                        <p:tgtEl>
                                          <p:spTgt spid="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2000"/>
                                        <p:tgtEl>
                                          <p:spTgt spid="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2000"/>
                                        <p:tgtEl>
                                          <p:spTgt spid="5">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2000"/>
                                        <p:tgtEl>
                                          <p:spTgt spid="5">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2000"/>
                                        <p:tgtEl>
                                          <p:spTgt spid="5">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2000"/>
                                        <p:tgtEl>
                                          <p:spTgt spid="5">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fade">
                                      <p:cBhvr>
                                        <p:cTn id="31"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755650" y="981075"/>
            <a:ext cx="8229600" cy="4525963"/>
          </a:xfrm>
        </p:spPr>
        <p:txBody>
          <a:bodyPr/>
          <a:lstStyle/>
          <a:p>
            <a:pPr algn="ctr">
              <a:buFont typeface="Wingdings 2" pitchFamily="18" charset="2"/>
              <a:buNone/>
            </a:pPr>
            <a:r>
              <a:rPr lang="ru-RU" dirty="0" smtClean="0">
                <a:solidFill>
                  <a:srgbClr val="002060"/>
                </a:solidFill>
                <a:latin typeface="Times New Roman" pitchFamily="18" charset="0"/>
                <a:cs typeface="Times New Roman" pitchFamily="18" charset="0"/>
              </a:rPr>
              <a:t>Освещение</a:t>
            </a:r>
          </a:p>
          <a:p>
            <a:pPr>
              <a:buFont typeface="Wingdings 2" pitchFamily="18" charset="2"/>
              <a:buNone/>
            </a:pPr>
            <a:endParaRPr lang="ru-RU" dirty="0" smtClean="0">
              <a:latin typeface="Times New Roman" pitchFamily="18" charset="0"/>
              <a:cs typeface="Times New Roman" pitchFamily="18" charset="0"/>
            </a:endParaRPr>
          </a:p>
        </p:txBody>
      </p:sp>
      <p:sp>
        <p:nvSpPr>
          <p:cNvPr id="3" name="Прямоугольник 2"/>
          <p:cNvSpPr/>
          <p:nvPr/>
        </p:nvSpPr>
        <p:spPr>
          <a:xfrm>
            <a:off x="1492250" y="188913"/>
            <a:ext cx="7065963" cy="584200"/>
          </a:xfrm>
          <a:prstGeom prst="rect">
            <a:avLst/>
          </a:prstGeom>
        </p:spPr>
        <p:txBody>
          <a:bodyPr wrap="none">
            <a:spAutoFit/>
          </a:bodyPr>
          <a:lstStyle/>
          <a:p>
            <a:pPr algn="ctr">
              <a:defRPr/>
            </a:pPr>
            <a:r>
              <a:rPr lang="ru-RU" sz="3200" b="1" dirty="0">
                <a:solidFill>
                  <a:srgbClr val="C00000"/>
                </a:solidFill>
                <a:effectLst>
                  <a:outerShdw blurRad="38100" dist="38100" dir="2700000" algn="tl">
                    <a:srgbClr val="000000"/>
                  </a:outerShdw>
                </a:effectLst>
              </a:rPr>
              <a:t>Применение видимого излучения</a:t>
            </a:r>
            <a:endParaRPr lang="ru-RU" sz="3200" dirty="0">
              <a:solidFill>
                <a:srgbClr val="C00000"/>
              </a:solidFill>
            </a:endParaRPr>
          </a:p>
        </p:txBody>
      </p:sp>
      <p:pic>
        <p:nvPicPr>
          <p:cNvPr id="4" name="Picture 11" descr="освещение"/>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212725" y="2928938"/>
            <a:ext cx="4132263" cy="278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3" descr="ОСВЕЩЕНИЕ,"/>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786313" y="3000375"/>
            <a:ext cx="4119562" cy="264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Box 9"/>
          <p:cNvSpPr txBox="1">
            <a:spLocks noChangeArrowheads="1"/>
          </p:cNvSpPr>
          <p:nvPr/>
        </p:nvSpPr>
        <p:spPr bwMode="auto">
          <a:xfrm>
            <a:off x="0" y="500063"/>
            <a:ext cx="9144000" cy="649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4000">
                <a:solidFill>
                  <a:srgbClr val="C00000"/>
                </a:solidFill>
              </a:rPr>
              <a:t>Шкала ЭМ излучений имеет два раздела:</a:t>
            </a:r>
          </a:p>
          <a:p>
            <a:pPr eaLnBrk="1" hangingPunct="1"/>
            <a:r>
              <a:rPr lang="ru-RU" sz="3200"/>
              <a:t>1 раздел – излучение вибраторов;</a:t>
            </a:r>
          </a:p>
          <a:p>
            <a:pPr eaLnBrk="1" hangingPunct="1"/>
            <a:r>
              <a:rPr lang="ru-RU" sz="3200"/>
              <a:t>2 раздел – излучение молекул, атомов, ядер.</a:t>
            </a:r>
          </a:p>
          <a:p>
            <a:pPr eaLnBrk="1" hangingPunct="1"/>
            <a:r>
              <a:rPr lang="ru-RU" sz="3200"/>
              <a:t>1 раздел делится на 2 части (диапазона): низкочастотное излучение и радиоволны.</a:t>
            </a:r>
          </a:p>
          <a:p>
            <a:pPr eaLnBrk="1" hangingPunct="1"/>
            <a:r>
              <a:rPr lang="ru-RU" sz="3200"/>
              <a:t>2 раздел содержит 5 диапазонов: инфракрасное излучение, видимое излучение, ультрафиолетовое излучение, рентгеновское излучение и гамма-лучи.</a:t>
            </a:r>
          </a:p>
          <a:p>
            <a:pPr algn="ctr" eaLnBrk="1" hangingPunct="1"/>
            <a:endParaRPr lang="ru-RU" sz="4000" b="1"/>
          </a:p>
          <a:p>
            <a:pPr eaLnBrk="1" hangingPunct="1"/>
            <a:endParaRPr lang="ru-RU" sz="4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fade">
                                      <p:cBhvr>
                                        <p:cTn id="7" dur="2000"/>
                                        <p:tgtEl>
                                          <p:spTgt spid="205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xEl>
                                              <p:pRg st="1" end="1"/>
                                            </p:txEl>
                                          </p:spTgt>
                                        </p:tgtEl>
                                        <p:attrNameLst>
                                          <p:attrName>style.visibility</p:attrName>
                                        </p:attrNameLst>
                                      </p:cBhvr>
                                      <p:to>
                                        <p:strVal val="visible"/>
                                      </p:to>
                                    </p:set>
                                    <p:animEffect transition="in" filter="fade">
                                      <p:cBhvr>
                                        <p:cTn id="10" dur="2000"/>
                                        <p:tgtEl>
                                          <p:spTgt spid="205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51">
                                            <p:txEl>
                                              <p:pRg st="2" end="2"/>
                                            </p:txEl>
                                          </p:spTgt>
                                        </p:tgtEl>
                                        <p:attrNameLst>
                                          <p:attrName>style.visibility</p:attrName>
                                        </p:attrNameLst>
                                      </p:cBhvr>
                                      <p:to>
                                        <p:strVal val="visible"/>
                                      </p:to>
                                    </p:set>
                                    <p:animEffect transition="in" filter="fade">
                                      <p:cBhvr>
                                        <p:cTn id="13" dur="2000"/>
                                        <p:tgtEl>
                                          <p:spTgt spid="205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051">
                                            <p:txEl>
                                              <p:pRg st="3" end="3"/>
                                            </p:txEl>
                                          </p:spTgt>
                                        </p:tgtEl>
                                        <p:attrNameLst>
                                          <p:attrName>style.visibility</p:attrName>
                                        </p:attrNameLst>
                                      </p:cBhvr>
                                      <p:to>
                                        <p:strVal val="visible"/>
                                      </p:to>
                                    </p:set>
                                    <p:animEffect transition="in" filter="fade">
                                      <p:cBhvr>
                                        <p:cTn id="16" dur="2000"/>
                                        <p:tgtEl>
                                          <p:spTgt spid="205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051">
                                            <p:txEl>
                                              <p:pRg st="4" end="4"/>
                                            </p:txEl>
                                          </p:spTgt>
                                        </p:tgtEl>
                                        <p:attrNameLst>
                                          <p:attrName>style.visibility</p:attrName>
                                        </p:attrNameLst>
                                      </p:cBhvr>
                                      <p:to>
                                        <p:strVal val="visible"/>
                                      </p:to>
                                    </p:set>
                                    <p:animEffect transition="in" filter="fade">
                                      <p:cBhvr>
                                        <p:cTn id="19" dur="2000"/>
                                        <p:tgtEl>
                                          <p:spTgt spid="20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395288" y="1341438"/>
            <a:ext cx="8229600" cy="4525962"/>
          </a:xfrm>
        </p:spPr>
        <p:txBody>
          <a:bodyPr/>
          <a:lstStyle/>
          <a:p>
            <a:pPr algn="ctr">
              <a:buFontTx/>
              <a:buNone/>
            </a:pPr>
            <a:r>
              <a:rPr lang="ru-RU" dirty="0" smtClean="0">
                <a:latin typeface="Times New Roman" pitchFamily="18" charset="0"/>
                <a:cs typeface="Times New Roman" pitchFamily="18" charset="0"/>
              </a:rPr>
              <a:t>Очки- простейший медицинский </a:t>
            </a:r>
          </a:p>
          <a:p>
            <a:pPr algn="ctr">
              <a:buFontTx/>
              <a:buNone/>
            </a:pPr>
            <a:r>
              <a:rPr lang="ru-RU" dirty="0" smtClean="0">
                <a:latin typeface="Times New Roman" pitchFamily="18" charset="0"/>
                <a:cs typeface="Times New Roman" pitchFamily="18" charset="0"/>
              </a:rPr>
              <a:t>прибор.</a:t>
            </a:r>
          </a:p>
          <a:p>
            <a:pPr algn="ctr">
              <a:buFont typeface="Wingdings 2" pitchFamily="18" charset="2"/>
              <a:buNone/>
            </a:pPr>
            <a:endParaRPr lang="ru-RU" dirty="0" smtClean="0">
              <a:latin typeface="Times New Roman" pitchFamily="18" charset="0"/>
              <a:cs typeface="Times New Roman" pitchFamily="18" charset="0"/>
            </a:endParaRPr>
          </a:p>
        </p:txBody>
      </p:sp>
      <p:sp>
        <p:nvSpPr>
          <p:cNvPr id="4" name="Прямоугольник 3"/>
          <p:cNvSpPr/>
          <p:nvPr/>
        </p:nvSpPr>
        <p:spPr>
          <a:xfrm>
            <a:off x="2484438" y="115888"/>
            <a:ext cx="4572000" cy="954087"/>
          </a:xfrm>
          <a:prstGeom prst="rect">
            <a:avLst/>
          </a:prstGeom>
        </p:spPr>
        <p:txBody>
          <a:bodyPr>
            <a:spAutoFit/>
          </a:bodyPr>
          <a:lstStyle/>
          <a:p>
            <a:pPr algn="ctr">
              <a:defRPr/>
            </a:pPr>
            <a:r>
              <a:rPr lang="ru-RU" sz="2800" b="1" dirty="0">
                <a:solidFill>
                  <a:srgbClr val="C00000"/>
                </a:solidFill>
                <a:effectLst>
                  <a:outerShdw blurRad="38100" dist="38100" dir="2700000" algn="tl">
                    <a:srgbClr val="000000"/>
                  </a:outerShdw>
                </a:effectLst>
                <a:latin typeface="Times New Roman" pitchFamily="18" charset="0"/>
                <a:cs typeface="Times New Roman" pitchFamily="18" charset="0"/>
              </a:rPr>
              <a:t>Геометрическая оптика в медицинских приборах</a:t>
            </a:r>
            <a:endParaRPr lang="ru-RU" sz="2800" b="1" dirty="0">
              <a:solidFill>
                <a:srgbClr val="C00000"/>
              </a:solidFill>
              <a:latin typeface="Times New Roman" pitchFamily="18" charset="0"/>
              <a:cs typeface="Times New Roman" pitchFamily="18" charset="0"/>
            </a:endParaRPr>
          </a:p>
        </p:txBody>
      </p:sp>
      <p:pic>
        <p:nvPicPr>
          <p:cNvPr id="6" name="Picture 12" descr="114193_80"/>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428624" y="3214688"/>
            <a:ext cx="4232307" cy="302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3" descr="близорук"/>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859338" y="3141663"/>
            <a:ext cx="3779837" cy="309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2000"/>
                                        <p:tgtEl>
                                          <p:spTgt spid="5">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900113" y="188913"/>
            <a:ext cx="7304087" cy="754062"/>
          </a:xfrm>
        </p:spPr>
        <p:txBody>
          <a:bodyPr/>
          <a:lstStyle/>
          <a:p>
            <a:pPr fontAlgn="auto">
              <a:spcAft>
                <a:spcPts val="0"/>
              </a:spcAft>
              <a:defRPr/>
            </a:pPr>
            <a:r>
              <a:rPr lang="ru-RU" b="1" dirty="0" smtClean="0">
                <a:solidFill>
                  <a:srgbClr val="C00000"/>
                </a:solidFill>
                <a:effectLst>
                  <a:outerShdw blurRad="38100" dist="38100" dir="2700000" algn="tl">
                    <a:srgbClr val="000000"/>
                  </a:outerShdw>
                </a:effectLst>
                <a:latin typeface="Times New Roman" pitchFamily="18" charset="0"/>
                <a:cs typeface="Times New Roman" pitchFamily="18" charset="0"/>
              </a:rPr>
              <a:t>Лазерное </a:t>
            </a:r>
            <a:r>
              <a:rPr lang="ru-RU" b="1" dirty="0">
                <a:solidFill>
                  <a:srgbClr val="C00000"/>
                </a:solidFill>
                <a:effectLst>
                  <a:outerShdw blurRad="38100" dist="38100" dir="2700000" algn="tl">
                    <a:srgbClr val="000000"/>
                  </a:outerShdw>
                </a:effectLst>
                <a:latin typeface="Times New Roman" pitchFamily="18" charset="0"/>
                <a:cs typeface="Times New Roman" pitchFamily="18" charset="0"/>
              </a:rPr>
              <a:t>излучение</a:t>
            </a:r>
          </a:p>
        </p:txBody>
      </p:sp>
      <p:sp>
        <p:nvSpPr>
          <p:cNvPr id="5" name="Содержимое 4"/>
          <p:cNvSpPr>
            <a:spLocks noGrp="1"/>
          </p:cNvSpPr>
          <p:nvPr>
            <p:ph idx="1"/>
          </p:nvPr>
        </p:nvSpPr>
        <p:spPr>
          <a:xfrm>
            <a:off x="395288" y="1412875"/>
            <a:ext cx="8229600" cy="4525963"/>
          </a:xfrm>
        </p:spPr>
        <p:txBody>
          <a:bodyPr/>
          <a:lstStyle/>
          <a:p>
            <a:pPr algn="ctr">
              <a:buFont typeface="Wingdings 2" pitchFamily="18" charset="2"/>
              <a:buNone/>
            </a:pPr>
            <a:r>
              <a:rPr lang="ru-RU" dirty="0" smtClean="0">
                <a:latin typeface="Times New Roman" pitchFamily="18" charset="0"/>
                <a:cs typeface="Times New Roman" pitchFamily="18" charset="0"/>
              </a:rPr>
              <a:t>является особым видом светового излучения электромагнитной природы, получаемое с помощью оптических квантовых генераторов- лазеров.</a:t>
            </a:r>
          </a:p>
          <a:p>
            <a:pPr>
              <a:buFont typeface="Wingdings 2" pitchFamily="18" charset="2"/>
              <a:buNone/>
            </a:pPr>
            <a:endParaRPr lang="ru-RU" dirty="0" smtClean="0">
              <a:latin typeface="Times New Roman" pitchFamily="18" charset="0"/>
              <a:cs typeface="Times New Roman" pitchFamily="18" charset="0"/>
            </a:endParaRPr>
          </a:p>
        </p:txBody>
      </p:sp>
      <p:pic>
        <p:nvPicPr>
          <p:cNvPr id="4" name="Picture 5" descr="рррррррррр"/>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827088" y="3860800"/>
            <a:ext cx="3339942" cy="2736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ыпгрНА"/>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952351" y="3860798"/>
            <a:ext cx="3221041" cy="2736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260350"/>
            <a:ext cx="9073007" cy="1446550"/>
          </a:xfrm>
          <a:prstGeom prst="rect">
            <a:avLst/>
          </a:prstGeom>
        </p:spPr>
        <p:txBody>
          <a:bodyPr wrap="square">
            <a:spAutoFit/>
          </a:bodyPr>
          <a:lstStyle/>
          <a:p>
            <a:pPr algn="ctr">
              <a:defRPr/>
            </a:pPr>
            <a:r>
              <a:rPr lang="ru-RU" sz="3200" dirty="0">
                <a:solidFill>
                  <a:srgbClr val="C00000"/>
                </a:solidFill>
                <a:effectLst>
                  <a:outerShdw blurRad="38100" dist="38100" dir="2700000" algn="tl">
                    <a:srgbClr val="000000"/>
                  </a:outerShdw>
                </a:effectLst>
                <a:latin typeface="Times New Roman" pitchFamily="18" charset="0"/>
                <a:cs typeface="Times New Roman" pitchFamily="18" charset="0"/>
              </a:rPr>
              <a:t>Голография</a:t>
            </a:r>
            <a:r>
              <a:rPr lang="ru-RU" sz="2000" dirty="0">
                <a:latin typeface="Times New Roman" pitchFamily="18" charset="0"/>
                <a:cs typeface="Times New Roman" pitchFamily="18" charset="0"/>
              </a:rPr>
              <a:t>- </a:t>
            </a:r>
            <a:r>
              <a:rPr lang="ru-RU" sz="2800" dirty="0">
                <a:latin typeface="Times New Roman" pitchFamily="18" charset="0"/>
                <a:cs typeface="Times New Roman" pitchFamily="18" charset="0"/>
              </a:rPr>
              <a:t>способ получения объемных изображений предметов на голограмме при помощи когерентного излучения лазера</a:t>
            </a:r>
          </a:p>
        </p:txBody>
      </p:sp>
      <p:pic>
        <p:nvPicPr>
          <p:cNvPr id="4" name="Picture 6" descr="голография"/>
          <p:cNvPicPr>
            <a:picLocks noGrp="1" noChangeAspect="1" noChangeArrowheads="1"/>
          </p:cNvPicPr>
          <p:nvPr>
            <p:ph idx="1"/>
          </p:nvPr>
        </p:nvPicPr>
        <p:blipFill>
          <a:blip r:embed="rId2" cstate="email">
            <a:extLst>
              <a:ext uri="{28A0092B-C50C-407E-A947-70E740481C1C}">
                <a14:useLocalDpi xmlns:a14="http://schemas.microsoft.com/office/drawing/2010/main" xmlns="" val="0"/>
              </a:ext>
            </a:extLst>
          </a:blip>
          <a:srcRect/>
          <a:stretch>
            <a:fillRect/>
          </a:stretch>
        </p:blipFill>
        <p:spPr>
          <a:xfrm>
            <a:off x="900113" y="1773238"/>
            <a:ext cx="5143500" cy="1952625"/>
          </a:xfrm>
        </p:spPr>
      </p:pic>
      <p:pic>
        <p:nvPicPr>
          <p:cNvPr id="6" name="Picture 4" descr="голография"/>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588125" y="1773238"/>
            <a:ext cx="2305050" cy="426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голографф"/>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1785938" y="3857625"/>
            <a:ext cx="3286125" cy="280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113" y="404813"/>
            <a:ext cx="3457575" cy="584200"/>
          </a:xfrm>
          <a:prstGeom prst="rect">
            <a:avLst/>
          </a:prstGeom>
        </p:spPr>
        <p:txBody>
          <a:bodyPr>
            <a:spAutoFit/>
          </a:bodyPr>
          <a:lstStyle/>
          <a:p>
            <a:pPr algn="ctr">
              <a:defRPr/>
            </a:pPr>
            <a:r>
              <a:rPr lang="ru-RU" sz="3200" b="1" dirty="0">
                <a:solidFill>
                  <a:srgbClr val="C00000"/>
                </a:solidFill>
                <a:effectLst>
                  <a:outerShdw blurRad="38100" dist="38100" dir="2700000" algn="tl">
                    <a:srgbClr val="000000"/>
                  </a:outerShdw>
                </a:effectLst>
                <a:latin typeface="Times New Roman" pitchFamily="18" charset="0"/>
                <a:cs typeface="Times New Roman" pitchFamily="18" charset="0"/>
              </a:rPr>
              <a:t>Микроскопы</a:t>
            </a:r>
            <a:endParaRPr lang="ru-RU" sz="3200" dirty="0">
              <a:solidFill>
                <a:srgbClr val="C00000"/>
              </a:solidFill>
              <a:latin typeface="Times New Roman" pitchFamily="18" charset="0"/>
              <a:cs typeface="Times New Roman" pitchFamily="18" charset="0"/>
            </a:endParaRPr>
          </a:p>
        </p:txBody>
      </p:sp>
      <p:sp>
        <p:nvSpPr>
          <p:cNvPr id="4" name="Rectangle 3"/>
          <p:cNvSpPr>
            <a:spLocks noGrp="1" noChangeArrowheads="1"/>
          </p:cNvSpPr>
          <p:nvPr>
            <p:ph idx="1"/>
          </p:nvPr>
        </p:nvSpPr>
        <p:spPr>
          <a:xfrm>
            <a:off x="395288" y="1412875"/>
            <a:ext cx="8229600" cy="4525963"/>
          </a:xfrm>
        </p:spPr>
        <p:txBody>
          <a:bodyPr/>
          <a:lstStyle/>
          <a:p>
            <a:pPr algn="ctr">
              <a:buFont typeface="Wingdings 2" pitchFamily="18" charset="2"/>
              <a:buNone/>
            </a:pPr>
            <a:r>
              <a:rPr lang="ru-RU" dirty="0"/>
              <a:t>п</a:t>
            </a:r>
            <a:r>
              <a:rPr lang="ru-RU" dirty="0" smtClean="0"/>
              <a:t>рименяют для получения больших   увеличений.</a:t>
            </a:r>
          </a:p>
          <a:p>
            <a:pPr>
              <a:buFontTx/>
              <a:buNone/>
            </a:pPr>
            <a:r>
              <a:rPr lang="ru-RU" dirty="0" smtClean="0"/>
              <a:t>                                </a:t>
            </a:r>
          </a:p>
        </p:txBody>
      </p:sp>
      <p:pic>
        <p:nvPicPr>
          <p:cNvPr id="6" name="Picture 4" descr="9_2s"/>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755650" y="2604293"/>
            <a:ext cx="3635375" cy="410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7" descr="1518"/>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787899" y="2604294"/>
            <a:ext cx="3931501" cy="4076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20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755650" y="142875"/>
            <a:ext cx="7477125" cy="1000125"/>
          </a:xfrm>
        </p:spPr>
        <p:txBody>
          <a:bodyPr/>
          <a:lstStyle/>
          <a:p>
            <a:pPr fontAlgn="auto">
              <a:spcAft>
                <a:spcPts val="0"/>
              </a:spcAft>
              <a:defRPr/>
            </a:pPr>
            <a:r>
              <a:rPr lang="ru-RU" b="1" dirty="0">
                <a:solidFill>
                  <a:srgbClr val="C00000"/>
                </a:solidFill>
                <a:effectLst>
                  <a:outerShdw blurRad="38100" dist="38100" dir="2700000" algn="tl">
                    <a:srgbClr val="000000"/>
                  </a:outerShdw>
                </a:effectLst>
                <a:latin typeface="Times New Roman" pitchFamily="18" charset="0"/>
                <a:cs typeface="Times New Roman" pitchFamily="18" charset="0"/>
              </a:rPr>
              <a:t>Телескопы</a:t>
            </a:r>
          </a:p>
        </p:txBody>
      </p:sp>
      <p:sp>
        <p:nvSpPr>
          <p:cNvPr id="5" name="Содержимое 4"/>
          <p:cNvSpPr>
            <a:spLocks noGrp="1"/>
          </p:cNvSpPr>
          <p:nvPr>
            <p:ph idx="1"/>
          </p:nvPr>
        </p:nvSpPr>
        <p:spPr>
          <a:xfrm>
            <a:off x="285750" y="1071563"/>
            <a:ext cx="8858250" cy="2357437"/>
          </a:xfrm>
        </p:spPr>
        <p:txBody>
          <a:bodyPr>
            <a:normAutofit fontScale="55000" lnSpcReduction="20000"/>
          </a:bodyPr>
          <a:lstStyle/>
          <a:p>
            <a:pPr fontAlgn="auto">
              <a:spcAft>
                <a:spcPts val="0"/>
              </a:spcAft>
              <a:buFontTx/>
              <a:buNone/>
              <a:defRPr/>
            </a:pPr>
            <a:r>
              <a:rPr lang="ru-RU" sz="4400" dirty="0" smtClean="0">
                <a:latin typeface="Times New Roman" pitchFamily="18" charset="0"/>
                <a:cs typeface="Times New Roman" pitchFamily="18" charset="0"/>
              </a:rPr>
              <a:t>Основное назначение телескопов - собрать как можно больше излучения от небесного тела. Во вторую очередь телескопы служат для рассматривания объектов под большим углом или, как говорят, для увеличения. Телескопы бывают линзовые и зеркальные.</a:t>
            </a:r>
          </a:p>
          <a:p>
            <a:pPr fontAlgn="auto">
              <a:spcAft>
                <a:spcPts val="0"/>
              </a:spcAft>
              <a:buFontTx/>
              <a:buNone/>
              <a:defRPr/>
            </a:pPr>
            <a:endParaRPr lang="ru-RU" sz="4400" dirty="0" smtClean="0">
              <a:latin typeface="Times New Roman" pitchFamily="18" charset="0"/>
              <a:cs typeface="Times New Roman" pitchFamily="18" charset="0"/>
            </a:endParaRPr>
          </a:p>
          <a:p>
            <a:pPr fontAlgn="auto">
              <a:spcAft>
                <a:spcPts val="0"/>
              </a:spcAft>
              <a:buFontTx/>
              <a:buNone/>
              <a:defRPr/>
            </a:pPr>
            <a:r>
              <a:rPr lang="ru-RU" sz="4400" dirty="0" smtClean="0">
                <a:latin typeface="Times New Roman" pitchFamily="18" charset="0"/>
                <a:cs typeface="Times New Roman" pitchFamily="18" charset="0"/>
              </a:rPr>
              <a:t>                               </a:t>
            </a:r>
            <a:endParaRPr lang="ru-RU" sz="4400" dirty="0">
              <a:latin typeface="Times New Roman" pitchFamily="18" charset="0"/>
              <a:cs typeface="Times New Roman" pitchFamily="18" charset="0"/>
            </a:endParaRPr>
          </a:p>
        </p:txBody>
      </p:sp>
      <p:pic>
        <p:nvPicPr>
          <p:cNvPr id="3" name="Picture 4" descr="89620-4"/>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827584" y="2852936"/>
            <a:ext cx="3541188" cy="3096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89620-3"/>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860032" y="2852936"/>
            <a:ext cx="3551027" cy="3096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3"/>
          <p:cNvSpPr txBox="1">
            <a:spLocks noChangeArrowheads="1"/>
          </p:cNvSpPr>
          <p:nvPr/>
        </p:nvSpPr>
        <p:spPr bwMode="auto">
          <a:xfrm>
            <a:off x="857250" y="142875"/>
            <a:ext cx="7286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3600" b="1">
                <a:solidFill>
                  <a:srgbClr val="C00000"/>
                </a:solidFill>
                <a:latin typeface="Times New Roman" pitchFamily="18" charset="0"/>
                <a:cs typeface="Times New Roman" pitchFamily="18" charset="0"/>
              </a:rPr>
              <a:t>Ультрафиолетовое излучение</a:t>
            </a:r>
          </a:p>
        </p:txBody>
      </p:sp>
      <p:sp>
        <p:nvSpPr>
          <p:cNvPr id="71683" name="TextBox 4"/>
          <p:cNvSpPr txBox="1">
            <a:spLocks noChangeArrowheads="1"/>
          </p:cNvSpPr>
          <p:nvPr/>
        </p:nvSpPr>
        <p:spPr bwMode="auto">
          <a:xfrm>
            <a:off x="1000125" y="1571625"/>
            <a:ext cx="7572375"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4800" dirty="0">
                <a:latin typeface="Times New Roman" pitchFamily="18" charset="0"/>
                <a:cs typeface="Times New Roman" pitchFamily="18" charset="0"/>
              </a:rPr>
              <a:t>Ультрафиолетовое излучение </a:t>
            </a:r>
            <a:r>
              <a:rPr lang="ru-RU" sz="4800" dirty="0" smtClean="0">
                <a:latin typeface="Times New Roman" pitchFamily="18" charset="0"/>
                <a:cs typeface="Times New Roman" pitchFamily="18" charset="0"/>
              </a:rPr>
              <a:t>- это </a:t>
            </a:r>
            <a:r>
              <a:rPr lang="ru-RU" sz="4800" dirty="0">
                <a:latin typeface="Times New Roman" pitchFamily="18" charset="0"/>
                <a:cs typeface="Times New Roman" pitchFamily="18" charset="0"/>
              </a:rPr>
              <a:t>электромагнитные волны с длиной волны </a:t>
            </a:r>
            <a:r>
              <a:rPr lang="ru-RU" sz="4800" dirty="0"/>
              <a:t>3,8*10</a:t>
            </a:r>
            <a:r>
              <a:rPr lang="ru-RU" sz="4800" baseline="30000" dirty="0"/>
              <a:t>-7</a:t>
            </a:r>
            <a:r>
              <a:rPr lang="ru-RU" sz="4800" dirty="0"/>
              <a:t> – 10</a:t>
            </a:r>
            <a:r>
              <a:rPr lang="ru-RU" sz="4800" baseline="30000" dirty="0"/>
              <a:t>-8</a:t>
            </a:r>
            <a:r>
              <a:rPr lang="ru-RU" sz="4800" dirty="0"/>
              <a:t>м. </a:t>
            </a:r>
          </a:p>
          <a:p>
            <a:pPr eaLnBrk="1" hangingPunct="1"/>
            <a:endParaRPr lang="ru-RU" sz="4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2000"/>
                                        <p:tgtEl>
                                          <p:spTgt spid="716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683"/>
                                        </p:tgtEl>
                                        <p:attrNameLst>
                                          <p:attrName>style.visibility</p:attrName>
                                        </p:attrNameLst>
                                      </p:cBhvr>
                                      <p:to>
                                        <p:strVal val="visible"/>
                                      </p:to>
                                    </p:set>
                                    <p:animEffect transition="in" filter="fade">
                                      <p:cBhvr>
                                        <p:cTn id="10" dur="2000"/>
                                        <p:tgtEl>
                                          <p:spTgt spid="71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p:bldP spid="7168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1"/>
          <p:cNvSpPr txBox="1">
            <a:spLocks noChangeArrowheads="1"/>
          </p:cNvSpPr>
          <p:nvPr/>
        </p:nvSpPr>
        <p:spPr bwMode="auto">
          <a:xfrm flipH="1">
            <a:off x="1684338" y="142875"/>
            <a:ext cx="51022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3600" b="1" dirty="0">
                <a:solidFill>
                  <a:srgbClr val="C00000"/>
                </a:solidFill>
                <a:latin typeface="Times New Roman" pitchFamily="18" charset="0"/>
                <a:cs typeface="Times New Roman" pitchFamily="18" charset="0"/>
              </a:rPr>
              <a:t>История открытия</a:t>
            </a:r>
          </a:p>
        </p:txBody>
      </p:sp>
      <p:sp>
        <p:nvSpPr>
          <p:cNvPr id="60419" name="TextBox 2"/>
          <p:cNvSpPr txBox="1">
            <a:spLocks noChangeArrowheads="1"/>
          </p:cNvSpPr>
          <p:nvPr/>
        </p:nvSpPr>
        <p:spPr bwMode="auto">
          <a:xfrm>
            <a:off x="357188" y="928688"/>
            <a:ext cx="5715000" cy="4094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ru-RU" sz="2000" b="1" dirty="0">
                <a:solidFill>
                  <a:srgbClr val="C00000"/>
                </a:solidFill>
                <a:latin typeface="Times New Roman" pitchFamily="18" charset="0"/>
                <a:cs typeface="Times New Roman" pitchFamily="18" charset="0"/>
              </a:rPr>
              <a:t>Английский врач </a:t>
            </a:r>
            <a:r>
              <a:rPr lang="ru-RU" sz="2000" b="1" dirty="0" err="1">
                <a:solidFill>
                  <a:srgbClr val="C00000"/>
                </a:solidFill>
                <a:latin typeface="Times New Roman" pitchFamily="18" charset="0"/>
                <a:cs typeface="Times New Roman" pitchFamily="18" charset="0"/>
              </a:rPr>
              <a:t>У.Волластон</a:t>
            </a:r>
            <a:r>
              <a:rPr lang="ru-RU" sz="2000" b="1" dirty="0">
                <a:solidFill>
                  <a:srgbClr val="C00000"/>
                </a:solidFill>
                <a:latin typeface="Times New Roman" pitchFamily="18" charset="0"/>
                <a:cs typeface="Times New Roman" pitchFamily="18" charset="0"/>
              </a:rPr>
              <a:t> и немецкий ученый Иоганн </a:t>
            </a:r>
            <a:r>
              <a:rPr lang="ru-RU" sz="2000" b="1" dirty="0" err="1">
                <a:solidFill>
                  <a:srgbClr val="C00000"/>
                </a:solidFill>
                <a:latin typeface="Times New Roman" pitchFamily="18" charset="0"/>
                <a:cs typeface="Times New Roman" pitchFamily="18" charset="0"/>
              </a:rPr>
              <a:t>Риттер</a:t>
            </a:r>
            <a:r>
              <a:rPr lang="ru-RU" sz="2000" b="1" dirty="0">
                <a:solidFill>
                  <a:srgbClr val="C00000"/>
                </a:solidFill>
                <a:latin typeface="Times New Roman" pitchFamily="18" charset="0"/>
                <a:cs typeface="Times New Roman" pitchFamily="18" charset="0"/>
              </a:rPr>
              <a:t> </a:t>
            </a:r>
            <a:r>
              <a:rPr lang="ru-RU" sz="2000" dirty="0">
                <a:latin typeface="Times New Roman" pitchFamily="18" charset="0"/>
                <a:cs typeface="Times New Roman" pitchFamily="18" charset="0"/>
              </a:rPr>
              <a:t>воспользовались фотопластинкой (фотохимическим действием электромагнитного излучения).</a:t>
            </a:r>
          </a:p>
          <a:p>
            <a:pPr algn="just" eaLnBrk="1" hangingPunct="1"/>
            <a:r>
              <a:rPr lang="ru-RU" sz="2000" dirty="0">
                <a:latin typeface="Times New Roman" pitchFamily="18" charset="0"/>
                <a:cs typeface="Times New Roman" pitchFamily="18" charset="0"/>
              </a:rPr>
              <a:t>Они установили, что за фиолетовым концом видимого спектра пленка засвечивается гораздо сильнее, чем за фиолетовыми лучами.</a:t>
            </a:r>
          </a:p>
          <a:p>
            <a:pPr algn="just" eaLnBrk="1" hangingPunct="1"/>
            <a:r>
              <a:rPr lang="ru-RU" sz="2000" dirty="0">
                <a:latin typeface="Times New Roman" pitchFamily="18" charset="0"/>
                <a:cs typeface="Times New Roman" pitchFamily="18" charset="0"/>
              </a:rPr>
              <a:t>Так как спектр они получили, разлагая белый свет, </a:t>
            </a:r>
            <a:r>
              <a:rPr lang="ru-RU" sz="2000" dirty="0" smtClean="0">
                <a:latin typeface="Times New Roman" pitchFamily="18" charset="0"/>
                <a:cs typeface="Times New Roman" pitchFamily="18" charset="0"/>
              </a:rPr>
              <a:t>то </a:t>
            </a:r>
            <a:r>
              <a:rPr lang="ru-RU" sz="2000" dirty="0">
                <a:latin typeface="Times New Roman" pitchFamily="18" charset="0"/>
                <a:cs typeface="Times New Roman" pitchFamily="18" charset="0"/>
              </a:rPr>
              <a:t>стало ясно, что в состав солнечного излучения входит более коротковолновое, чем фиолетовый свет, излучение. </a:t>
            </a:r>
          </a:p>
          <a:p>
            <a:pPr algn="just" eaLnBrk="1" hangingPunct="1"/>
            <a:r>
              <a:rPr lang="ru-RU" sz="2000" dirty="0">
                <a:latin typeface="Times New Roman" pitchFamily="18" charset="0"/>
                <a:cs typeface="Times New Roman" pitchFamily="18" charset="0"/>
              </a:rPr>
              <a:t>Оно получило название ультрафиолетового излучения.</a:t>
            </a:r>
          </a:p>
        </p:txBody>
      </p:sp>
      <p:pic>
        <p:nvPicPr>
          <p:cNvPr id="60420" name="Рисунок 3" descr="http://100v.com.ua/sites/100v.com.ua/files/vollaston_a.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6786563" y="1052513"/>
            <a:ext cx="1758950" cy="237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1" name="Рисунок 4" descr="http://persons-info.com/userfiles/image/persons/20000-30000/29000-30000/29772/RITTER_Iogann_Vilgelm_1.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786563" y="3576638"/>
            <a:ext cx="1889125" cy="251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2" name="Прямоугольник 5"/>
          <p:cNvSpPr>
            <a:spLocks noChangeArrowheads="1"/>
          </p:cNvSpPr>
          <p:nvPr/>
        </p:nvSpPr>
        <p:spPr bwMode="auto">
          <a:xfrm>
            <a:off x="2500313" y="5214938"/>
            <a:ext cx="5072062"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ru-RU" b="1" dirty="0">
                <a:latin typeface="Times New Roman" pitchFamily="18" charset="0"/>
                <a:cs typeface="Times New Roman" pitchFamily="18" charset="0"/>
              </a:rPr>
              <a:t>Иоганн Вильгельм Риттер</a:t>
            </a:r>
            <a:r>
              <a:rPr lang="en-US" b="1" dirty="0">
                <a:latin typeface="Times New Roman" pitchFamily="18" charset="0"/>
                <a:cs typeface="Times New Roman" pitchFamily="18" charset="0"/>
              </a:rPr>
              <a:t> </a:t>
            </a:r>
            <a:r>
              <a:rPr lang="ru-RU" b="1" dirty="0">
                <a:latin typeface="Times New Roman" pitchFamily="18" charset="0"/>
                <a:cs typeface="Times New Roman" pitchFamily="18" charset="0"/>
              </a:rPr>
              <a:t>и </a:t>
            </a:r>
          </a:p>
          <a:p>
            <a:pPr algn="ctr"/>
            <a:r>
              <a:rPr lang="ru-RU" b="1" dirty="0" err="1">
                <a:latin typeface="Times New Roman" pitchFamily="18" charset="0"/>
                <a:cs typeface="Times New Roman" pitchFamily="18" charset="0"/>
              </a:rPr>
              <a:t>Волластон</a:t>
            </a:r>
            <a:r>
              <a:rPr lang="ru-RU" b="1" dirty="0">
                <a:latin typeface="Times New Roman" pitchFamily="18" charset="0"/>
                <a:cs typeface="Times New Roman" pitchFamily="18" charset="0"/>
              </a:rPr>
              <a:t> Уильям </a:t>
            </a:r>
            <a:r>
              <a:rPr lang="ru-RU" b="1" dirty="0" err="1">
                <a:latin typeface="Times New Roman" pitchFamily="18" charset="0"/>
                <a:cs typeface="Times New Roman" pitchFamily="18" charset="0"/>
              </a:rPr>
              <a:t>Хайд</a:t>
            </a:r>
            <a:r>
              <a:rPr lang="ru-RU" b="1" dirty="0">
                <a:latin typeface="Times New Roman" pitchFamily="18" charset="0"/>
                <a:cs typeface="Times New Roman" pitchFamily="18" charset="0"/>
              </a:rPr>
              <a:t>(1801)</a:t>
            </a:r>
          </a:p>
          <a:p>
            <a:pPr algn="ctr"/>
            <a:endParaRPr lang="ru-RU"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fade">
                                      <p:cBhvr>
                                        <p:cTn id="7" dur="2000"/>
                                        <p:tgtEl>
                                          <p:spTgt spid="604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419"/>
                                        </p:tgtEl>
                                        <p:attrNameLst>
                                          <p:attrName>style.visibility</p:attrName>
                                        </p:attrNameLst>
                                      </p:cBhvr>
                                      <p:to>
                                        <p:strVal val="visible"/>
                                      </p:to>
                                    </p:set>
                                    <p:animEffect transition="in" filter="fade">
                                      <p:cBhvr>
                                        <p:cTn id="10" dur="2000"/>
                                        <p:tgtEl>
                                          <p:spTgt spid="60419"/>
                                        </p:tgtEl>
                                      </p:cBhvr>
                                    </p:animEffect>
                                  </p:childTnLst>
                                </p:cTn>
                              </p:par>
                              <p:par>
                                <p:cTn id="11" presetID="10" presetClass="entr" presetSubtype="0" fill="hold" nodeType="withEffect">
                                  <p:stCondLst>
                                    <p:cond delay="0"/>
                                  </p:stCondLst>
                                  <p:childTnLst>
                                    <p:set>
                                      <p:cBhvr>
                                        <p:cTn id="12" dur="1" fill="hold">
                                          <p:stCondLst>
                                            <p:cond delay="0"/>
                                          </p:stCondLst>
                                        </p:cTn>
                                        <p:tgtEl>
                                          <p:spTgt spid="60420"/>
                                        </p:tgtEl>
                                        <p:attrNameLst>
                                          <p:attrName>style.visibility</p:attrName>
                                        </p:attrNameLst>
                                      </p:cBhvr>
                                      <p:to>
                                        <p:strVal val="visible"/>
                                      </p:to>
                                    </p:set>
                                    <p:animEffect transition="in" filter="fade">
                                      <p:cBhvr>
                                        <p:cTn id="13" dur="2000"/>
                                        <p:tgtEl>
                                          <p:spTgt spid="60420"/>
                                        </p:tgtEl>
                                      </p:cBhvr>
                                    </p:animEffect>
                                  </p:childTnLst>
                                </p:cTn>
                              </p:par>
                              <p:par>
                                <p:cTn id="14" presetID="10" presetClass="entr" presetSubtype="0" fill="hold" nodeType="withEffect">
                                  <p:stCondLst>
                                    <p:cond delay="0"/>
                                  </p:stCondLst>
                                  <p:childTnLst>
                                    <p:set>
                                      <p:cBhvr>
                                        <p:cTn id="15" dur="1" fill="hold">
                                          <p:stCondLst>
                                            <p:cond delay="0"/>
                                          </p:stCondLst>
                                        </p:cTn>
                                        <p:tgtEl>
                                          <p:spTgt spid="60421"/>
                                        </p:tgtEl>
                                        <p:attrNameLst>
                                          <p:attrName>style.visibility</p:attrName>
                                        </p:attrNameLst>
                                      </p:cBhvr>
                                      <p:to>
                                        <p:strVal val="visible"/>
                                      </p:to>
                                    </p:set>
                                    <p:animEffect transition="in" filter="fade">
                                      <p:cBhvr>
                                        <p:cTn id="16" dur="2000"/>
                                        <p:tgtEl>
                                          <p:spTgt spid="604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422"/>
                                        </p:tgtEl>
                                        <p:attrNameLst>
                                          <p:attrName>style.visibility</p:attrName>
                                        </p:attrNameLst>
                                      </p:cBhvr>
                                      <p:to>
                                        <p:strVal val="visible"/>
                                      </p:to>
                                    </p:set>
                                    <p:animEffect transition="in" filter="fade">
                                      <p:cBhvr>
                                        <p:cTn id="19" dur="2000"/>
                                        <p:tgtEl>
                                          <p:spTgt spid="60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P spid="60419" grpId="0"/>
      <p:bldP spid="6042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1"/>
          <p:cNvSpPr txBox="1">
            <a:spLocks noChangeArrowheads="1"/>
          </p:cNvSpPr>
          <p:nvPr/>
        </p:nvSpPr>
        <p:spPr bwMode="auto">
          <a:xfrm>
            <a:off x="1428750" y="214313"/>
            <a:ext cx="62865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3600" b="1" dirty="0">
                <a:solidFill>
                  <a:srgbClr val="C00000"/>
                </a:solidFill>
                <a:latin typeface="Times New Roman" pitchFamily="18" charset="0"/>
                <a:cs typeface="Times New Roman" pitchFamily="18" charset="0"/>
              </a:rPr>
              <a:t>Источники и приемники</a:t>
            </a:r>
          </a:p>
        </p:txBody>
      </p:sp>
      <p:sp>
        <p:nvSpPr>
          <p:cNvPr id="61443" name="TextBox 2"/>
          <p:cNvSpPr txBox="1">
            <a:spLocks noChangeArrowheads="1"/>
          </p:cNvSpPr>
          <p:nvPr/>
        </p:nvSpPr>
        <p:spPr bwMode="auto">
          <a:xfrm>
            <a:off x="285750" y="1214438"/>
            <a:ext cx="4286250" cy="470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2000" b="1" dirty="0">
                <a:solidFill>
                  <a:srgbClr val="C00000"/>
                </a:solidFill>
                <a:latin typeface="Times New Roman" pitchFamily="18" charset="0"/>
                <a:cs typeface="Times New Roman" pitchFamily="18" charset="0"/>
              </a:rPr>
              <a:t>Источники:</a:t>
            </a:r>
            <a:r>
              <a:rPr lang="ru-RU" sz="2000" b="1" dirty="0">
                <a:latin typeface="Times New Roman" pitchFamily="18" charset="0"/>
                <a:cs typeface="Times New Roman" pitchFamily="18" charset="0"/>
              </a:rPr>
              <a:t> </a:t>
            </a:r>
            <a:r>
              <a:rPr lang="ru-RU" sz="2000" dirty="0">
                <a:latin typeface="Times New Roman" pitchFamily="18" charset="0"/>
                <a:cs typeface="Times New Roman" pitchFamily="18" charset="0"/>
              </a:rPr>
              <a:t>Все тела, нагретые до 3000 градусов Цельсия (Солнце, звезды, высокотемпературная плазма, электрическая дуга, газоразрядные лампы: ртутные, ксеноновые, водородные и др.)</a:t>
            </a:r>
          </a:p>
          <a:p>
            <a:pPr eaLnBrk="1" hangingPunct="1"/>
            <a:r>
              <a:rPr lang="ru-RU" sz="2000" b="1" dirty="0">
                <a:solidFill>
                  <a:srgbClr val="C00000"/>
                </a:solidFill>
                <a:latin typeface="Times New Roman" pitchFamily="18" charset="0"/>
                <a:cs typeface="Times New Roman" pitchFamily="18" charset="0"/>
              </a:rPr>
              <a:t>Приемники:</a:t>
            </a:r>
            <a:r>
              <a:rPr lang="ru-RU" sz="2000" b="1" dirty="0">
                <a:latin typeface="Times New Roman" pitchFamily="18" charset="0"/>
                <a:cs typeface="Times New Roman" pitchFamily="18" charset="0"/>
              </a:rPr>
              <a:t> </a:t>
            </a:r>
            <a:r>
              <a:rPr lang="ru-RU" sz="2000" dirty="0">
                <a:latin typeface="Times New Roman" pitchFamily="18" charset="0"/>
                <a:cs typeface="Times New Roman" pitchFamily="18" charset="0"/>
              </a:rPr>
              <a:t>Для регистрации ультрафиолетового излучения используют обычные фотоматериалы. Ультрафиолетовое излучение обнаруживается с помощью фотоэлементов, </a:t>
            </a:r>
            <a:r>
              <a:rPr lang="ru-RU" sz="2000" dirty="0" err="1">
                <a:latin typeface="Times New Roman" pitchFamily="18" charset="0"/>
                <a:cs typeface="Times New Roman" pitchFamily="18" charset="0"/>
              </a:rPr>
              <a:t>фотоумножителей</a:t>
            </a:r>
            <a:r>
              <a:rPr lang="ru-RU" sz="2000" dirty="0">
                <a:latin typeface="Times New Roman" pitchFamily="18" charset="0"/>
                <a:cs typeface="Times New Roman" pitchFamily="18" charset="0"/>
              </a:rPr>
              <a:t>, люминофоров, светящихся под действием ультрафиолетовых лучей</a:t>
            </a:r>
            <a:r>
              <a:rPr lang="ru-RU" dirty="0"/>
              <a:t>.</a:t>
            </a:r>
          </a:p>
        </p:txBody>
      </p:sp>
      <p:pic>
        <p:nvPicPr>
          <p:cNvPr id="4" name="Picture 7" descr="250px-171879main_LimbFlareJan12_lg">
            <a:hlinkClick r:id="rId3" tooltip="Изображение поверхности и короны Солнца, полученное Солнечным Оптическом Телескопом (SOT) на борту спутника Hinode. Изображение получено 12 января 2007 года."/>
          </p:cNvPr>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5500688" y="1214438"/>
            <a:ext cx="2819400" cy="183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5" name="Прямоугольник 4"/>
          <p:cNvSpPr>
            <a:spLocks noChangeArrowheads="1"/>
          </p:cNvSpPr>
          <p:nvPr/>
        </p:nvSpPr>
        <p:spPr bwMode="auto">
          <a:xfrm>
            <a:off x="6429375" y="3071813"/>
            <a:ext cx="10429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ru-RU" b="1" dirty="0"/>
              <a:t>Солнце</a:t>
            </a:r>
          </a:p>
        </p:txBody>
      </p:sp>
      <p:pic>
        <p:nvPicPr>
          <p:cNvPr id="6" name="Picture 8" descr="200px-%D0%94%D0%A0%D0%9B250">
            <a:hlinkClick r:id="rId5" tooltip="Лампа ДРЛ250 на самодельном испытательном стенде"/>
          </p:cNvPr>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5643563" y="3643313"/>
            <a:ext cx="2667000"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7" name="Прямоугольник 6"/>
          <p:cNvSpPr>
            <a:spLocks noChangeArrowheads="1"/>
          </p:cNvSpPr>
          <p:nvPr/>
        </p:nvSpPr>
        <p:spPr bwMode="auto">
          <a:xfrm>
            <a:off x="5500688" y="6000750"/>
            <a:ext cx="29083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ru-RU" b="1" dirty="0">
                <a:latin typeface="Times New Roman" pitchFamily="18" charset="0"/>
                <a:cs typeface="Times New Roman" pitchFamily="18" charset="0"/>
              </a:rPr>
              <a:t>Ртутно-кварцевые лампы</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fade">
                                      <p:cBhvr>
                                        <p:cTn id="7" dur="2000"/>
                                        <p:tgtEl>
                                          <p:spTgt spid="614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443"/>
                                        </p:tgtEl>
                                        <p:attrNameLst>
                                          <p:attrName>style.visibility</p:attrName>
                                        </p:attrNameLst>
                                      </p:cBhvr>
                                      <p:to>
                                        <p:strVal val="visible"/>
                                      </p:to>
                                    </p:set>
                                    <p:animEffect transition="in" filter="fade">
                                      <p:cBhvr>
                                        <p:cTn id="10" dur="2000"/>
                                        <p:tgtEl>
                                          <p:spTgt spid="6144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445"/>
                                        </p:tgtEl>
                                        <p:attrNameLst>
                                          <p:attrName>style.visibility</p:attrName>
                                        </p:attrNameLst>
                                      </p:cBhvr>
                                      <p:to>
                                        <p:strVal val="visible"/>
                                      </p:to>
                                    </p:set>
                                    <p:animEffect transition="in" filter="fade">
                                      <p:cBhvr>
                                        <p:cTn id="16" dur="2000"/>
                                        <p:tgtEl>
                                          <p:spTgt spid="6144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1447"/>
                                        </p:tgtEl>
                                        <p:attrNameLst>
                                          <p:attrName>style.visibility</p:attrName>
                                        </p:attrNameLst>
                                      </p:cBhvr>
                                      <p:to>
                                        <p:strVal val="visible"/>
                                      </p:to>
                                    </p:set>
                                    <p:animEffect transition="in" filter="fade">
                                      <p:cBhvr>
                                        <p:cTn id="22" dur="2000"/>
                                        <p:tgtEl>
                                          <p:spTgt spid="6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61443" grpId="0"/>
      <p:bldP spid="61445" grpId="0"/>
      <p:bldP spid="6144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1"/>
          <p:cNvSpPr txBox="1">
            <a:spLocks noChangeArrowheads="1"/>
          </p:cNvSpPr>
          <p:nvPr/>
        </p:nvSpPr>
        <p:spPr bwMode="auto">
          <a:xfrm>
            <a:off x="2071688" y="214313"/>
            <a:ext cx="54292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3600" b="1">
                <a:solidFill>
                  <a:srgbClr val="C00000"/>
                </a:solidFill>
                <a:latin typeface="Times New Roman" pitchFamily="18" charset="0"/>
                <a:cs typeface="Times New Roman" pitchFamily="18" charset="0"/>
              </a:rPr>
              <a:t>Свойства</a:t>
            </a:r>
          </a:p>
        </p:txBody>
      </p:sp>
      <p:sp>
        <p:nvSpPr>
          <p:cNvPr id="74755" name="TextBox 2"/>
          <p:cNvSpPr txBox="1">
            <a:spLocks noChangeArrowheads="1"/>
          </p:cNvSpPr>
          <p:nvPr/>
        </p:nvSpPr>
        <p:spPr bwMode="auto">
          <a:xfrm>
            <a:off x="357188" y="1134653"/>
            <a:ext cx="8535292"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Tx/>
              <a:buAutoNum type="arabicPeriod"/>
            </a:pPr>
            <a:r>
              <a:rPr lang="ru-RU" sz="2800" dirty="0" smtClean="0">
                <a:latin typeface="Times New Roman" pitchFamily="18" charset="0"/>
                <a:cs typeface="Times New Roman" pitchFamily="18" charset="0"/>
              </a:rPr>
              <a:t>Невидимое</a:t>
            </a:r>
          </a:p>
          <a:p>
            <a:pPr eaLnBrk="1" hangingPunct="1">
              <a:buFontTx/>
              <a:buAutoNum type="arabicPeriod"/>
            </a:pPr>
            <a:r>
              <a:rPr lang="ru-RU" sz="2800" dirty="0" smtClean="0">
                <a:latin typeface="Times New Roman" pitchFamily="18" charset="0"/>
                <a:cs typeface="Times New Roman" pitchFamily="18" charset="0"/>
              </a:rPr>
              <a:t>Проявляет </a:t>
            </a:r>
            <a:r>
              <a:rPr lang="ru-RU" sz="2800" dirty="0">
                <a:latin typeface="Times New Roman" pitchFamily="18" charset="0"/>
                <a:cs typeface="Times New Roman" pitchFamily="18" charset="0"/>
              </a:rPr>
              <a:t>все свойства электромагнитных волн: отражение, преломление, поглощение, интерференция, дифракция, </a:t>
            </a:r>
            <a:r>
              <a:rPr lang="ru-RU" sz="2800" dirty="0" err="1">
                <a:latin typeface="Times New Roman" pitchFamily="18" charset="0"/>
                <a:cs typeface="Times New Roman" pitchFamily="18" charset="0"/>
              </a:rPr>
              <a:t>поперечность</a:t>
            </a:r>
            <a:r>
              <a:rPr lang="ru-RU" sz="2800" dirty="0">
                <a:latin typeface="Times New Roman" pitchFamily="18" charset="0"/>
                <a:cs typeface="Times New Roman" pitchFamily="18" charset="0"/>
              </a:rPr>
              <a:t> и др.)</a:t>
            </a:r>
          </a:p>
          <a:p>
            <a:pPr eaLnBrk="1" hangingPunct="1">
              <a:buFontTx/>
              <a:buAutoNum type="arabicPeriod"/>
            </a:pPr>
            <a:r>
              <a:rPr lang="ru-RU" sz="2800" dirty="0" smtClean="0">
                <a:latin typeface="Times New Roman" pitchFamily="18" charset="0"/>
                <a:cs typeface="Times New Roman" pitchFamily="18" charset="0"/>
              </a:rPr>
              <a:t>Оказывает сильное биологическое действие(убивает болезнетворные микробы, влияет на ЦНС)</a:t>
            </a:r>
          </a:p>
          <a:p>
            <a:pPr eaLnBrk="1" hangingPunct="1">
              <a:buFontTx/>
              <a:buAutoNum type="arabicPeriod"/>
            </a:pPr>
            <a:r>
              <a:rPr lang="ru-RU" sz="2800" dirty="0" smtClean="0">
                <a:latin typeface="Times New Roman" pitchFamily="18" charset="0"/>
                <a:cs typeface="Times New Roman" pitchFamily="18" charset="0"/>
              </a:rPr>
              <a:t>Ионизирует </a:t>
            </a:r>
            <a:r>
              <a:rPr lang="ru-RU" sz="2800" dirty="0">
                <a:latin typeface="Times New Roman" pitchFamily="18" charset="0"/>
                <a:cs typeface="Times New Roman" pitchFamily="18" charset="0"/>
              </a:rPr>
              <a:t>воздух</a:t>
            </a:r>
          </a:p>
          <a:p>
            <a:pPr eaLnBrk="1" hangingPunct="1">
              <a:buFontTx/>
              <a:buAutoNum type="arabicPeriod"/>
            </a:pPr>
            <a:r>
              <a:rPr lang="ru-RU" sz="2800" dirty="0">
                <a:latin typeface="Times New Roman" pitchFamily="18" charset="0"/>
                <a:cs typeface="Times New Roman" pitchFamily="18" charset="0"/>
              </a:rPr>
              <a:t>Оказывает химическое действие(на </a:t>
            </a:r>
            <a:r>
              <a:rPr lang="ru-RU" sz="2800" dirty="0" err="1">
                <a:latin typeface="Times New Roman" pitchFamily="18" charset="0"/>
                <a:cs typeface="Times New Roman" pitchFamily="18" charset="0"/>
              </a:rPr>
              <a:t>люминисцентный</a:t>
            </a:r>
            <a:r>
              <a:rPr lang="ru-RU" sz="2800" dirty="0">
                <a:latin typeface="Times New Roman" pitchFamily="18" charset="0"/>
                <a:cs typeface="Times New Roman" pitchFamily="18" charset="0"/>
              </a:rPr>
              <a:t> экран, фотобумагу и др.)</a:t>
            </a:r>
          </a:p>
          <a:p>
            <a:pPr eaLnBrk="1" hangingPunct="1">
              <a:buFontTx/>
              <a:buAutoNum type="arabicPeriod"/>
            </a:pPr>
            <a:r>
              <a:rPr lang="ru-RU" sz="2800" dirty="0">
                <a:latin typeface="Times New Roman" pitchFamily="18" charset="0"/>
                <a:cs typeface="Times New Roman" pitchFamily="18" charset="0"/>
              </a:rPr>
              <a:t>Для УФИ кварц прозрачен, стекло непрозрачно)</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fade">
                                      <p:cBhvr>
                                        <p:cTn id="7" dur="2000"/>
                                        <p:tgtEl>
                                          <p:spTgt spid="747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755"/>
                                        </p:tgtEl>
                                        <p:attrNameLst>
                                          <p:attrName>style.visibility</p:attrName>
                                        </p:attrNameLst>
                                      </p:cBhvr>
                                      <p:to>
                                        <p:strVal val="visible"/>
                                      </p:to>
                                    </p:set>
                                    <p:animEffect transition="in" filter="fade">
                                      <p:cBhvr>
                                        <p:cTn id="10" dur="20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P spid="7475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28625" y="-396875"/>
            <a:ext cx="8229600" cy="792163"/>
          </a:xfrm>
        </p:spPr>
        <p:txBody>
          <a:bodyPr/>
          <a:lstStyle/>
          <a:p>
            <a:pPr eaLnBrk="1" hangingPunct="1"/>
            <a:r>
              <a:rPr lang="ru-RU" b="1" i="1" dirty="0" smtClean="0">
                <a:solidFill>
                  <a:srgbClr val="CC3399"/>
                </a:solidFill>
              </a:rPr>
              <a:t>                                                                            </a:t>
            </a:r>
            <a:r>
              <a:rPr lang="ru-RU" b="1" i="1" dirty="0" smtClean="0">
                <a:solidFill>
                  <a:srgbClr val="C00000"/>
                </a:solidFill>
                <a:latin typeface="Times New Roman" pitchFamily="18" charset="0"/>
                <a:cs typeface="Times New Roman" pitchFamily="18" charset="0"/>
              </a:rPr>
              <a:t>УФИ в малых дозах:</a:t>
            </a:r>
          </a:p>
        </p:txBody>
      </p:sp>
      <p:sp>
        <p:nvSpPr>
          <p:cNvPr id="15363" name="Rectangle 3"/>
          <p:cNvSpPr>
            <a:spLocks noGrp="1" noChangeArrowheads="1"/>
          </p:cNvSpPr>
          <p:nvPr>
            <p:ph type="body" idx="4294967295"/>
          </p:nvPr>
        </p:nvSpPr>
        <p:spPr>
          <a:xfrm>
            <a:off x="407379" y="692696"/>
            <a:ext cx="8715375" cy="5143500"/>
          </a:xfrm>
        </p:spPr>
        <p:txBody>
          <a:bodyPr/>
          <a:lstStyle/>
          <a:p>
            <a:pPr marL="0" indent="0" eaLnBrk="1" hangingPunct="1">
              <a:lnSpc>
                <a:spcPct val="80000"/>
              </a:lnSpc>
              <a:buClr>
                <a:srgbClr val="CC3399"/>
              </a:buClr>
              <a:buNone/>
            </a:pPr>
            <a:r>
              <a:rPr lang="ru-RU" sz="2800" dirty="0" smtClean="0">
                <a:latin typeface="Times New Roman" pitchFamily="18" charset="0"/>
                <a:cs typeface="Times New Roman" pitchFamily="18" charset="0"/>
              </a:rPr>
              <a:t> повышает тонус живого организма; </a:t>
            </a:r>
          </a:p>
          <a:p>
            <a:pPr marL="0" indent="0" eaLnBrk="1" hangingPunct="1">
              <a:lnSpc>
                <a:spcPct val="80000"/>
              </a:lnSpc>
              <a:buClr>
                <a:srgbClr val="CC3399"/>
              </a:buClr>
              <a:buNone/>
            </a:pPr>
            <a:r>
              <a:rPr lang="ru-RU" sz="2800" dirty="0" smtClean="0">
                <a:latin typeface="Times New Roman" pitchFamily="18" charset="0"/>
                <a:cs typeface="Times New Roman" pitchFamily="18" charset="0"/>
              </a:rPr>
              <a:t>активирует защитные механизмы;</a:t>
            </a:r>
          </a:p>
          <a:p>
            <a:pPr marL="0" indent="0" eaLnBrk="1" hangingPunct="1">
              <a:lnSpc>
                <a:spcPct val="80000"/>
              </a:lnSpc>
              <a:buClr>
                <a:srgbClr val="CC3399"/>
              </a:buClr>
              <a:buNone/>
            </a:pPr>
            <a:r>
              <a:rPr lang="ru-RU" sz="2800" dirty="0" smtClean="0">
                <a:latin typeface="Times New Roman" pitchFamily="18" charset="0"/>
                <a:cs typeface="Times New Roman" pitchFamily="18" charset="0"/>
              </a:rPr>
              <a:t> повышает уровень  иммунитета, а также увеличивает секрецию ряда гормонов; </a:t>
            </a:r>
          </a:p>
          <a:p>
            <a:pPr marL="0" indent="0" eaLnBrk="1" hangingPunct="1">
              <a:lnSpc>
                <a:spcPct val="80000"/>
              </a:lnSpc>
              <a:buClr>
                <a:srgbClr val="CC3399"/>
              </a:buClr>
              <a:buNone/>
            </a:pPr>
            <a:r>
              <a:rPr lang="ru-RU" sz="2800" dirty="0" smtClean="0">
                <a:latin typeface="Times New Roman" pitchFamily="18" charset="0"/>
                <a:cs typeface="Times New Roman" pitchFamily="18" charset="0"/>
              </a:rPr>
              <a:t> образуются  вещества, которые обладают сосудорасширяющим действием, повышают проницаемость кожных сосудов;</a:t>
            </a:r>
          </a:p>
          <a:p>
            <a:pPr marL="0" indent="0" eaLnBrk="1" hangingPunct="1">
              <a:lnSpc>
                <a:spcPct val="80000"/>
              </a:lnSpc>
              <a:buClr>
                <a:srgbClr val="CC3399"/>
              </a:buClr>
              <a:buNone/>
            </a:pPr>
            <a:r>
              <a:rPr lang="ru-RU" sz="2800" dirty="0" smtClean="0">
                <a:latin typeface="Times New Roman" pitchFamily="18" charset="0"/>
                <a:cs typeface="Times New Roman" pitchFamily="18" charset="0"/>
              </a:rPr>
              <a:t> изменяется углеводный и белковый обмен веществ в организме; </a:t>
            </a:r>
          </a:p>
          <a:p>
            <a:pPr marL="0" indent="0" eaLnBrk="1" hangingPunct="1">
              <a:lnSpc>
                <a:spcPct val="80000"/>
              </a:lnSpc>
              <a:buClr>
                <a:srgbClr val="CC3399"/>
              </a:buClr>
              <a:buNone/>
            </a:pPr>
            <a:r>
              <a:rPr lang="ru-RU" sz="2800" dirty="0" smtClean="0">
                <a:latin typeface="Times New Roman" pitchFamily="18" charset="0"/>
                <a:cs typeface="Times New Roman" pitchFamily="18" charset="0"/>
              </a:rPr>
              <a:t>изменяет легочную вентиляцию — частоту и ритм дыхания; повышается газообмен;</a:t>
            </a:r>
          </a:p>
          <a:p>
            <a:pPr marL="0" indent="0" eaLnBrk="1" hangingPunct="1">
              <a:lnSpc>
                <a:spcPct val="80000"/>
              </a:lnSpc>
              <a:buClr>
                <a:srgbClr val="CC3399"/>
              </a:buClr>
              <a:buNone/>
            </a:pPr>
            <a:r>
              <a:rPr lang="ru-RU" sz="2800" dirty="0" smtClean="0">
                <a:latin typeface="Times New Roman" pitchFamily="18" charset="0"/>
                <a:cs typeface="Times New Roman" pitchFamily="18" charset="0"/>
              </a:rPr>
              <a:t>образуется в организме витамин </a:t>
            </a:r>
            <a:r>
              <a:rPr lang="en-US" sz="2800" dirty="0" smtClean="0">
                <a:latin typeface="Times New Roman" pitchFamily="18" charset="0"/>
                <a:cs typeface="Times New Roman" pitchFamily="18" charset="0"/>
              </a:rPr>
              <a:t>D2</a:t>
            </a:r>
            <a:r>
              <a:rPr lang="ru-RU" sz="2800" dirty="0" smtClean="0">
                <a:latin typeface="Times New Roman" pitchFamily="18" charset="0"/>
                <a:cs typeface="Times New Roman" pitchFamily="18" charset="0"/>
              </a:rPr>
              <a:t>, укрепляющий костно-мышечную систему и обладающий антирахитным действием. </a:t>
            </a:r>
          </a:p>
          <a:p>
            <a:pPr marL="0" indent="0" eaLnBrk="1" hangingPunct="1">
              <a:lnSpc>
                <a:spcPct val="80000"/>
              </a:lnSpc>
              <a:buClr>
                <a:srgbClr val="CC3399"/>
              </a:buClr>
              <a:buNone/>
            </a:pPr>
            <a:r>
              <a:rPr lang="ru-RU" sz="2800" dirty="0" smtClean="0">
                <a:latin typeface="Times New Roman" pitchFamily="18" charset="0"/>
                <a:cs typeface="Times New Roman" pitchFamily="18" charset="0"/>
              </a:rPr>
              <a:t>убивает бактерии.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363">
                                            <p:txEl>
                                              <p:pRg st="0" end="0"/>
                                            </p:txEl>
                                          </p:spTgt>
                                        </p:tgtEl>
                                        <p:attrNameLst>
                                          <p:attrName>style.visibility</p:attrName>
                                        </p:attrNameLst>
                                      </p:cBhvr>
                                      <p:to>
                                        <p:strVal val="visible"/>
                                      </p:to>
                                    </p:set>
                                    <p:animEffect transition="in" filter="fade">
                                      <p:cBhvr>
                                        <p:cTn id="10" dur="2000"/>
                                        <p:tgtEl>
                                          <p:spTgt spid="1536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Effect transition="in" filter="fade">
                                      <p:cBhvr>
                                        <p:cTn id="13" dur="2000"/>
                                        <p:tgtEl>
                                          <p:spTgt spid="1536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363">
                                            <p:txEl>
                                              <p:pRg st="2" end="2"/>
                                            </p:txEl>
                                          </p:spTgt>
                                        </p:tgtEl>
                                        <p:attrNameLst>
                                          <p:attrName>style.visibility</p:attrName>
                                        </p:attrNameLst>
                                      </p:cBhvr>
                                      <p:to>
                                        <p:strVal val="visible"/>
                                      </p:to>
                                    </p:set>
                                    <p:animEffect transition="in" filter="fade">
                                      <p:cBhvr>
                                        <p:cTn id="16" dur="2000"/>
                                        <p:tgtEl>
                                          <p:spTgt spid="1536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animEffect transition="in" filter="fade">
                                      <p:cBhvr>
                                        <p:cTn id="19" dur="2000"/>
                                        <p:tgtEl>
                                          <p:spTgt spid="1536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363">
                                            <p:txEl>
                                              <p:pRg st="4" end="4"/>
                                            </p:txEl>
                                          </p:spTgt>
                                        </p:tgtEl>
                                        <p:attrNameLst>
                                          <p:attrName>style.visibility</p:attrName>
                                        </p:attrNameLst>
                                      </p:cBhvr>
                                      <p:to>
                                        <p:strVal val="visible"/>
                                      </p:to>
                                    </p:set>
                                    <p:animEffect transition="in" filter="fade">
                                      <p:cBhvr>
                                        <p:cTn id="22" dur="2000"/>
                                        <p:tgtEl>
                                          <p:spTgt spid="1536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363">
                                            <p:txEl>
                                              <p:pRg st="5" end="5"/>
                                            </p:txEl>
                                          </p:spTgt>
                                        </p:tgtEl>
                                        <p:attrNameLst>
                                          <p:attrName>style.visibility</p:attrName>
                                        </p:attrNameLst>
                                      </p:cBhvr>
                                      <p:to>
                                        <p:strVal val="visible"/>
                                      </p:to>
                                    </p:set>
                                    <p:animEffect transition="in" filter="fade">
                                      <p:cBhvr>
                                        <p:cTn id="25" dur="2000"/>
                                        <p:tgtEl>
                                          <p:spTgt spid="1536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363">
                                            <p:txEl>
                                              <p:pRg st="6" end="6"/>
                                            </p:txEl>
                                          </p:spTgt>
                                        </p:tgtEl>
                                        <p:attrNameLst>
                                          <p:attrName>style.visibility</p:attrName>
                                        </p:attrNameLst>
                                      </p:cBhvr>
                                      <p:to>
                                        <p:strVal val="visible"/>
                                      </p:to>
                                    </p:set>
                                    <p:animEffect transition="in" filter="fade">
                                      <p:cBhvr>
                                        <p:cTn id="28" dur="2000"/>
                                        <p:tgtEl>
                                          <p:spTgt spid="1536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363">
                                            <p:txEl>
                                              <p:pRg st="7" end="7"/>
                                            </p:txEl>
                                          </p:spTgt>
                                        </p:tgtEl>
                                        <p:attrNameLst>
                                          <p:attrName>style.visibility</p:attrName>
                                        </p:attrNameLst>
                                      </p:cBhvr>
                                      <p:to>
                                        <p:strVal val="visible"/>
                                      </p:to>
                                    </p:set>
                                    <p:animEffect transition="in" filter="fade">
                                      <p:cBhvr>
                                        <p:cTn id="31" dur="2000"/>
                                        <p:tgtEl>
                                          <p:spTgt spid="1536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C:\Documents and Settings\2011\Рабочий стол\Шкала электромагнитных волн\90.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2571750" y="2571750"/>
            <a:ext cx="4503738" cy="335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extBox 9"/>
          <p:cNvSpPr txBox="1">
            <a:spLocks noChangeArrowheads="1"/>
          </p:cNvSpPr>
          <p:nvPr/>
        </p:nvSpPr>
        <p:spPr bwMode="auto">
          <a:xfrm>
            <a:off x="428625" y="285750"/>
            <a:ext cx="8286750" cy="6062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3600" b="1">
                <a:solidFill>
                  <a:srgbClr val="C00000"/>
                </a:solidFill>
              </a:rPr>
              <a:t>Низкочастотное электромагнитное излучение -</a:t>
            </a:r>
            <a:r>
              <a:rPr lang="ru-RU" sz="3600" b="1"/>
              <a:t> </a:t>
            </a:r>
          </a:p>
          <a:p>
            <a:pPr algn="ctr" eaLnBrk="1" hangingPunct="1"/>
            <a:r>
              <a:rPr lang="ru-RU" sz="3200"/>
              <a:t>это электромагнитные волны с длиной волны  10</a:t>
            </a:r>
            <a:r>
              <a:rPr lang="ru-RU" sz="3200" baseline="30000"/>
              <a:t>7</a:t>
            </a:r>
            <a:r>
              <a:rPr lang="ru-RU" sz="3200"/>
              <a:t>  - 10</a:t>
            </a:r>
            <a:r>
              <a:rPr lang="ru-RU" sz="3200" baseline="30000"/>
              <a:t>5</a:t>
            </a:r>
            <a:r>
              <a:rPr lang="ru-RU" sz="3200"/>
              <a:t> м</a:t>
            </a:r>
          </a:p>
          <a:p>
            <a:pPr algn="ctr" eaLnBrk="1" hangingPunct="1"/>
            <a:endParaRPr lang="ru-RU" sz="5400" b="1"/>
          </a:p>
          <a:p>
            <a:pPr algn="ctr" eaLnBrk="1" hangingPunct="1"/>
            <a:endParaRPr lang="ru-RU" sz="5400" b="1"/>
          </a:p>
          <a:p>
            <a:pPr algn="ctr" eaLnBrk="1" hangingPunct="1"/>
            <a:endParaRPr lang="ru-RU" sz="3600" b="1"/>
          </a:p>
          <a:p>
            <a:pPr algn="ctr" eaLnBrk="1" hangingPunct="1"/>
            <a:endParaRPr lang="ru-RU" sz="5400" b="1"/>
          </a:p>
          <a:p>
            <a:pPr algn="ctr" eaLnBrk="1" hangingPunct="1"/>
            <a:endParaRPr lang="ru-RU" sz="5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xEl>
                                              <p:pRg st="0" end="0"/>
                                            </p:txEl>
                                          </p:spTgt>
                                        </p:tgtEl>
                                        <p:attrNameLst>
                                          <p:attrName>style.visibility</p:attrName>
                                        </p:attrNameLst>
                                      </p:cBhvr>
                                      <p:to>
                                        <p:strVal val="visible"/>
                                      </p:to>
                                    </p:set>
                                    <p:animEffect transition="in" filter="fade">
                                      <p:cBhvr>
                                        <p:cTn id="10" dur="2000"/>
                                        <p:tgtEl>
                                          <p:spTgt spid="2051">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51">
                                            <p:txEl>
                                              <p:pRg st="1" end="1"/>
                                            </p:txEl>
                                          </p:spTgt>
                                        </p:tgtEl>
                                        <p:attrNameLst>
                                          <p:attrName>style.visibility</p:attrName>
                                        </p:attrNameLst>
                                      </p:cBhvr>
                                      <p:to>
                                        <p:strVal val="visible"/>
                                      </p:to>
                                    </p:set>
                                    <p:animEffect transition="in" filter="fade">
                                      <p:cBhvr>
                                        <p:cTn id="13" dur="2000"/>
                                        <p:tgtEl>
                                          <p:spTgt spid="20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8640"/>
            <a:ext cx="9123408" cy="646331"/>
          </a:xfrm>
          <a:prstGeom prst="rect">
            <a:avLst/>
          </a:prstGeom>
        </p:spPr>
        <p:txBody>
          <a:bodyPr wrap="square">
            <a:spAutoFit/>
          </a:bodyPr>
          <a:lstStyle/>
          <a:p>
            <a:pPr algn="ctr"/>
            <a:r>
              <a:rPr lang="ru-RU" sz="3600" b="1" dirty="0">
                <a:solidFill>
                  <a:srgbClr val="C00000"/>
                </a:solidFill>
                <a:latin typeface="Times New Roman" pitchFamily="18" charset="0"/>
                <a:cs typeface="Times New Roman" pitchFamily="18" charset="0"/>
              </a:rPr>
              <a:t>УФИ в больших количествах </a:t>
            </a:r>
            <a:endParaRPr lang="ru-RU" dirty="0"/>
          </a:p>
        </p:txBody>
      </p:sp>
      <p:sp>
        <p:nvSpPr>
          <p:cNvPr id="3" name="Прямоугольник 2"/>
          <p:cNvSpPr/>
          <p:nvPr/>
        </p:nvSpPr>
        <p:spPr>
          <a:xfrm>
            <a:off x="107504" y="889844"/>
            <a:ext cx="8856984" cy="6124754"/>
          </a:xfrm>
          <a:prstGeom prst="rect">
            <a:avLst/>
          </a:prstGeom>
        </p:spPr>
        <p:txBody>
          <a:bodyPr wrap="square">
            <a:spAutoFit/>
          </a:bodyPr>
          <a:lstStyle/>
          <a:p>
            <a:pPr marL="0" indent="0">
              <a:buNone/>
              <a:defRPr/>
            </a:pPr>
            <a:r>
              <a:rPr lang="ru-RU" sz="2800" dirty="0">
                <a:latin typeface="Times New Roman" pitchFamily="18" charset="0"/>
                <a:cs typeface="Times New Roman" pitchFamily="18" charset="0"/>
              </a:rPr>
              <a:t>Действие ультрафиолетового облучения на кожу, превышающее естественную защитную способность кожи (загар) приводит к </a:t>
            </a:r>
            <a:r>
              <a:rPr lang="ru-RU" sz="2800" dirty="0">
                <a:solidFill>
                  <a:srgbClr val="002060"/>
                </a:solidFill>
                <a:latin typeface="Times New Roman" pitchFamily="18" charset="0"/>
                <a:cs typeface="Times New Roman" pitchFamily="18" charset="0"/>
                <a:hlinkClick r:id="rId2" action="ppaction://hlinkfile" tooltip="Ожог"/>
              </a:rPr>
              <a:t>ожогам</a:t>
            </a:r>
            <a:r>
              <a:rPr lang="ru-RU" sz="2800" dirty="0">
                <a:solidFill>
                  <a:srgbClr val="002060"/>
                </a:solidFill>
                <a:latin typeface="Times New Roman" pitchFamily="18" charset="0"/>
                <a:cs typeface="Times New Roman" pitchFamily="18" charset="0"/>
              </a:rPr>
              <a:t>.</a:t>
            </a:r>
          </a:p>
          <a:p>
            <a:pPr marL="0" indent="0">
              <a:buNone/>
              <a:defRPr/>
            </a:pPr>
            <a:r>
              <a:rPr lang="ru-RU" sz="2800" dirty="0">
                <a:latin typeface="Times New Roman" pitchFamily="18" charset="0"/>
                <a:cs typeface="Times New Roman" pitchFamily="18" charset="0"/>
              </a:rPr>
              <a:t>Длительное действие ультрафиолета способствует развитию </a:t>
            </a:r>
            <a:r>
              <a:rPr lang="ru-RU" sz="2800" dirty="0">
                <a:solidFill>
                  <a:srgbClr val="002060"/>
                </a:solidFill>
                <a:latin typeface="Times New Roman" pitchFamily="18" charset="0"/>
                <a:cs typeface="Times New Roman" pitchFamily="18" charset="0"/>
                <a:hlinkClick r:id="rId3" action="ppaction://hlinkfile" tooltip="Меланома"/>
              </a:rPr>
              <a:t>меланомы</a:t>
            </a:r>
            <a:r>
              <a:rPr lang="ru-RU" sz="2800" dirty="0">
                <a:solidFill>
                  <a:srgbClr val="002060"/>
                </a:solidFill>
                <a:latin typeface="Times New Roman" pitchFamily="18" charset="0"/>
                <a:cs typeface="Times New Roman" pitchFamily="18" charset="0"/>
              </a:rPr>
              <a:t>, </a:t>
            </a:r>
            <a:r>
              <a:rPr lang="ru-RU" sz="2800" dirty="0">
                <a:latin typeface="Times New Roman" pitchFamily="18" charset="0"/>
                <a:cs typeface="Times New Roman" pitchFamily="18" charset="0"/>
              </a:rPr>
              <a:t>различных видов</a:t>
            </a:r>
            <a:r>
              <a:rPr lang="ru-RU" sz="2800" dirty="0">
                <a:solidFill>
                  <a:srgbClr val="002060"/>
                </a:solidFill>
                <a:latin typeface="Times New Roman" pitchFamily="18" charset="0"/>
                <a:cs typeface="Times New Roman" pitchFamily="18" charset="0"/>
              </a:rPr>
              <a:t> </a:t>
            </a:r>
            <a:r>
              <a:rPr lang="ru-RU" sz="2800" dirty="0">
                <a:solidFill>
                  <a:srgbClr val="002060"/>
                </a:solidFill>
                <a:latin typeface="Times New Roman" pitchFamily="18" charset="0"/>
                <a:cs typeface="Times New Roman" pitchFamily="18" charset="0"/>
                <a:hlinkClick r:id="rId4" action="ppaction://hlinkfile" tooltip="Карцинома"/>
              </a:rPr>
              <a:t>рака</a:t>
            </a:r>
            <a:r>
              <a:rPr lang="ru-RU" sz="2800" dirty="0">
                <a:latin typeface="Times New Roman" pitchFamily="18" charset="0"/>
                <a:cs typeface="Times New Roman" pitchFamily="18" charset="0"/>
              </a:rPr>
              <a:t> кожи, ускоряет старение и появление морщин.</a:t>
            </a:r>
            <a:endParaRPr lang="ru-RU" sz="2800" dirty="0">
              <a:solidFill>
                <a:schemeClr val="accent4">
                  <a:lumMod val="10000"/>
                </a:schemeClr>
              </a:solidFill>
              <a:latin typeface="Times New Roman" pitchFamily="18" charset="0"/>
              <a:cs typeface="Times New Roman" pitchFamily="18" charset="0"/>
            </a:endParaRPr>
          </a:p>
          <a:p>
            <a:pPr marL="0" indent="0" eaLnBrk="1" hangingPunct="1">
              <a:buNone/>
              <a:defRPr/>
            </a:pPr>
            <a:r>
              <a:rPr lang="ru-RU" sz="2800" dirty="0">
                <a:latin typeface="Times New Roman" pitchFamily="18" charset="0"/>
                <a:cs typeface="Times New Roman" pitchFamily="18" charset="0"/>
              </a:rPr>
              <a:t>Ультрафиолетовое излучение неощутимо для глаз человека, но при интенсивном облучении вызывает типично радиационное поражение (ожог сетчатки). Так, </a:t>
            </a:r>
            <a:endParaRPr lang="ru-RU" sz="2800" dirty="0" smtClean="0">
              <a:latin typeface="Times New Roman" pitchFamily="18" charset="0"/>
              <a:cs typeface="Times New Roman" pitchFamily="18" charset="0"/>
            </a:endParaRPr>
          </a:p>
          <a:p>
            <a:pPr marL="0" indent="0" eaLnBrk="1" hangingPunct="1">
              <a:buNone/>
              <a:defRPr/>
            </a:pPr>
            <a:r>
              <a:rPr lang="ru-RU" sz="2800" dirty="0" smtClean="0">
                <a:latin typeface="Times New Roman" pitchFamily="18" charset="0"/>
                <a:cs typeface="Times New Roman" pitchFamily="18" charset="0"/>
              </a:rPr>
              <a:t>1 </a:t>
            </a:r>
            <a:r>
              <a:rPr lang="ru-RU" sz="2800" dirty="0">
                <a:latin typeface="Times New Roman" pitchFamily="18" charset="0"/>
                <a:cs typeface="Times New Roman" pitchFamily="18" charset="0"/>
              </a:rPr>
              <a:t>августа 2008 года десятки россиян повредили сетчатку глаза </a:t>
            </a:r>
            <a:r>
              <a:rPr lang="ru-RU" sz="2800" dirty="0">
                <a:latin typeface="Times New Roman" pitchFamily="18" charset="0"/>
                <a:cs typeface="Times New Roman" pitchFamily="18" charset="0"/>
                <a:hlinkClick r:id="rId5" action="ppaction://hlinkfile" tooltip="Солнечное затмение 1 августа 2008 года"/>
              </a:rPr>
              <a:t>во время солнечного затмения</a:t>
            </a:r>
            <a:r>
              <a:rPr lang="ru-RU" sz="2800" dirty="0">
                <a:latin typeface="Times New Roman" pitchFamily="18" charset="0"/>
                <a:cs typeface="Times New Roman" pitchFamily="18" charset="0"/>
              </a:rPr>
              <a:t>, несмотря на многочисленные предупреждения о вреде его наблюдения без защиты глаз. Они жаловались на резкое снижение зрения и пятно перед глазами</a:t>
            </a:r>
            <a:r>
              <a:rPr lang="ru-RU" sz="2800" dirty="0" smtClean="0">
                <a:latin typeface="Times New Roman" pitchFamily="18" charset="0"/>
                <a:cs typeface="Times New Roman" pitchFamily="18" charset="0"/>
              </a:rPr>
              <a:t>.</a:t>
            </a:r>
            <a:endParaRPr lang="ru-RU" sz="2800" dirty="0">
              <a:solidFill>
                <a:schemeClr val="accent4">
                  <a:lumMod val="1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326486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
          <p:cNvSpPr txBox="1">
            <a:spLocks noChangeArrowheads="1"/>
          </p:cNvSpPr>
          <p:nvPr/>
        </p:nvSpPr>
        <p:spPr bwMode="auto">
          <a:xfrm>
            <a:off x="1420933" y="214313"/>
            <a:ext cx="5929312"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3600" b="1" dirty="0">
                <a:solidFill>
                  <a:srgbClr val="C00000"/>
                </a:solidFill>
                <a:latin typeface="Times New Roman" pitchFamily="18" charset="0"/>
                <a:cs typeface="Times New Roman" pitchFamily="18" charset="0"/>
              </a:rPr>
              <a:t>Применение</a:t>
            </a:r>
          </a:p>
        </p:txBody>
      </p:sp>
      <p:sp>
        <p:nvSpPr>
          <p:cNvPr id="65539" name="TextBox 2"/>
          <p:cNvSpPr txBox="1">
            <a:spLocks noChangeArrowheads="1"/>
          </p:cNvSpPr>
          <p:nvPr/>
        </p:nvSpPr>
        <p:spPr bwMode="auto">
          <a:xfrm>
            <a:off x="214313" y="1143000"/>
            <a:ext cx="4786312"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2400" dirty="0">
                <a:solidFill>
                  <a:srgbClr val="C00000"/>
                </a:solidFill>
                <a:latin typeface="Times New Roman" pitchFamily="18" charset="0"/>
                <a:cs typeface="Times New Roman" pitchFamily="18" charset="0"/>
              </a:rPr>
              <a:t>Медицина:</a:t>
            </a:r>
            <a:r>
              <a:rPr lang="ru-RU" sz="2400" dirty="0">
                <a:latin typeface="Times New Roman" pitchFamily="18" charset="0"/>
                <a:cs typeface="Times New Roman" pitchFamily="18" charset="0"/>
              </a:rPr>
              <a:t> бактерицидные лампы</a:t>
            </a:r>
          </a:p>
          <a:p>
            <a:pPr eaLnBrk="1" hangingPunct="1"/>
            <a:r>
              <a:rPr lang="ru-RU" sz="2400" dirty="0">
                <a:solidFill>
                  <a:srgbClr val="C00000"/>
                </a:solidFill>
                <a:latin typeface="Times New Roman" pitchFamily="18" charset="0"/>
                <a:cs typeface="Times New Roman" pitchFamily="18" charset="0"/>
              </a:rPr>
              <a:t>Промышленность:</a:t>
            </a:r>
            <a:r>
              <a:rPr lang="ru-RU" sz="2400" dirty="0">
                <a:latin typeface="Times New Roman" pitchFamily="18" charset="0"/>
                <a:cs typeface="Times New Roman" pitchFamily="18" charset="0"/>
              </a:rPr>
              <a:t> строительство, ртутные лампы, специальная фотография и др.</a:t>
            </a:r>
          </a:p>
          <a:p>
            <a:pPr eaLnBrk="1" hangingPunct="1"/>
            <a:r>
              <a:rPr lang="ru-RU" sz="2400" dirty="0">
                <a:solidFill>
                  <a:srgbClr val="C00000"/>
                </a:solidFill>
                <a:latin typeface="Times New Roman" pitchFamily="18" charset="0"/>
                <a:cs typeface="Times New Roman" pitchFamily="18" charset="0"/>
              </a:rPr>
              <a:t>Наука:</a:t>
            </a:r>
            <a:r>
              <a:rPr lang="ru-RU" sz="2400" dirty="0">
                <a:latin typeface="Times New Roman" pitchFamily="18" charset="0"/>
                <a:cs typeface="Times New Roman" pitchFamily="18" charset="0"/>
              </a:rPr>
              <a:t> астрономия, химия, дефектоскопия и др.</a:t>
            </a:r>
          </a:p>
          <a:p>
            <a:pPr eaLnBrk="1" hangingPunct="1"/>
            <a:r>
              <a:rPr lang="ru-RU" sz="2400" dirty="0">
                <a:solidFill>
                  <a:srgbClr val="C00000"/>
                </a:solidFill>
                <a:latin typeface="Times New Roman" pitchFamily="18" charset="0"/>
                <a:cs typeface="Times New Roman" pitchFamily="18" charset="0"/>
              </a:rPr>
              <a:t>Сельское хозяйство</a:t>
            </a:r>
            <a:r>
              <a:rPr lang="ru-RU" sz="2400" dirty="0">
                <a:solidFill>
                  <a:srgbClr val="002060"/>
                </a:solidFill>
                <a:latin typeface="Times New Roman" pitchFamily="18" charset="0"/>
                <a:cs typeface="Times New Roman" pitchFamily="18" charset="0"/>
              </a:rPr>
              <a:t>: </a:t>
            </a:r>
            <a:r>
              <a:rPr lang="ru-RU" sz="2400" dirty="0">
                <a:latin typeface="Times New Roman" pitchFamily="18" charset="0"/>
                <a:cs typeface="Times New Roman" pitchFamily="18" charset="0"/>
              </a:rPr>
              <a:t>сушка овощей, зерна и др.</a:t>
            </a:r>
          </a:p>
        </p:txBody>
      </p:sp>
      <p:pic>
        <p:nvPicPr>
          <p:cNvPr id="4" name="Picture 10" descr="250px-UV-ontsmetting_laminaire-vloeikast">
            <a:hlinkClick r:id="rId2" tooltip="Кварцевая лампа, используемая для стерилизации в лаборатории"/>
          </p:cNvPr>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801618" y="332656"/>
            <a:ext cx="2889944"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1" name="Прямоугольник 4"/>
          <p:cNvSpPr>
            <a:spLocks noChangeArrowheads="1"/>
          </p:cNvSpPr>
          <p:nvPr/>
        </p:nvSpPr>
        <p:spPr bwMode="auto">
          <a:xfrm>
            <a:off x="5000624" y="2666494"/>
            <a:ext cx="446792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ru-RU" b="1" dirty="0" err="1">
                <a:latin typeface="Times New Roman" pitchFamily="18" charset="0"/>
                <a:cs typeface="Times New Roman" pitchFamily="18" charset="0"/>
              </a:rPr>
              <a:t>Кварцевание</a:t>
            </a:r>
            <a:r>
              <a:rPr lang="ru-RU" b="1" dirty="0">
                <a:latin typeface="Times New Roman" pitchFamily="18" charset="0"/>
                <a:cs typeface="Times New Roman" pitchFamily="18" charset="0"/>
              </a:rPr>
              <a:t> инструмента</a:t>
            </a:r>
          </a:p>
          <a:p>
            <a:pPr algn="ctr"/>
            <a:r>
              <a:rPr lang="ru-RU" b="1" dirty="0">
                <a:latin typeface="Times New Roman" pitchFamily="18" charset="0"/>
                <a:cs typeface="Times New Roman" pitchFamily="18" charset="0"/>
              </a:rPr>
              <a:t>            в лаборатории</a:t>
            </a:r>
          </a:p>
        </p:txBody>
      </p:sp>
      <p:pic>
        <p:nvPicPr>
          <p:cNvPr id="6" name="Picture 11" descr="180px-715px-Sunbedoff_large">
            <a:hlinkClick r:id="rId4" tooltip="Горизонтальный солярий"/>
          </p:cNvPr>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5967301" y="4269052"/>
            <a:ext cx="2724261" cy="2284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3" name="Прямоугольник 6"/>
          <p:cNvSpPr>
            <a:spLocks noChangeArrowheads="1"/>
          </p:cNvSpPr>
          <p:nvPr/>
        </p:nvSpPr>
        <p:spPr bwMode="auto">
          <a:xfrm>
            <a:off x="5967301" y="3571874"/>
            <a:ext cx="272426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ru-RU" dirty="0">
                <a:latin typeface="Times New Roman" pitchFamily="18" charset="0"/>
                <a:cs typeface="Times New Roman" pitchFamily="18" charset="0"/>
              </a:rPr>
              <a:t> </a:t>
            </a:r>
            <a:r>
              <a:rPr lang="ru-RU" b="1" dirty="0">
                <a:latin typeface="Times New Roman" pitchFamily="18" charset="0"/>
                <a:cs typeface="Times New Roman" pitchFamily="18" charset="0"/>
              </a:rPr>
              <a:t>Солярий </a:t>
            </a:r>
            <a:endParaRPr lang="ru-RU" dirty="0">
              <a:latin typeface="Times New Roman" pitchFamily="18" charset="0"/>
              <a:cs typeface="Times New Roman" pitchFamily="18" charset="0"/>
            </a:endParaRPr>
          </a:p>
        </p:txBody>
      </p:sp>
      <p:pic>
        <p:nvPicPr>
          <p:cNvPr id="8" name="Picture 9" descr="180px-Leuchtstofflampen-chtaube050409">
            <a:hlinkClick r:id="rId6" tooltip="Различные виды люминесцентных ламп"/>
          </p:cNvPr>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395536" y="4402920"/>
            <a:ext cx="2867458" cy="2150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5" name="Прямоугольник 8"/>
          <p:cNvSpPr>
            <a:spLocks noChangeArrowheads="1"/>
          </p:cNvSpPr>
          <p:nvPr/>
        </p:nvSpPr>
        <p:spPr bwMode="auto">
          <a:xfrm>
            <a:off x="3491881" y="5357813"/>
            <a:ext cx="205167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ru-RU" b="1" dirty="0">
                <a:latin typeface="Times New Roman" pitchFamily="18" charset="0"/>
                <a:cs typeface="Times New Roman" pitchFamily="18" charset="0"/>
              </a:rPr>
              <a:t>Люминесцентные </a:t>
            </a:r>
          </a:p>
          <a:p>
            <a:r>
              <a:rPr lang="ru-RU" b="1" dirty="0">
                <a:latin typeface="Times New Roman" pitchFamily="18" charset="0"/>
                <a:cs typeface="Times New Roman" pitchFamily="18" charset="0"/>
              </a:rPr>
              <a:t>лампы</a:t>
            </a:r>
          </a:p>
          <a:p>
            <a:r>
              <a:rPr lang="ru-RU" dirty="0">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fade">
                                      <p:cBhvr>
                                        <p:cTn id="7" dur="2000"/>
                                        <p:tgtEl>
                                          <p:spTgt spid="655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5539"/>
                                        </p:tgtEl>
                                        <p:attrNameLst>
                                          <p:attrName>style.visibility</p:attrName>
                                        </p:attrNameLst>
                                      </p:cBhvr>
                                      <p:to>
                                        <p:strVal val="visible"/>
                                      </p:to>
                                    </p:set>
                                    <p:animEffect transition="in" filter="fade">
                                      <p:cBhvr>
                                        <p:cTn id="10" dur="2000"/>
                                        <p:tgtEl>
                                          <p:spTgt spid="6553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5545"/>
                                        </p:tgtEl>
                                        <p:attrNameLst>
                                          <p:attrName>style.visibility</p:attrName>
                                        </p:attrNameLst>
                                      </p:cBhvr>
                                      <p:to>
                                        <p:strVal val="visible"/>
                                      </p:to>
                                    </p:set>
                                    <p:animEffect transition="in" filter="fade">
                                      <p:cBhvr>
                                        <p:cTn id="16" dur="2000"/>
                                        <p:tgtEl>
                                          <p:spTgt spid="65545"/>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5541"/>
                                        </p:tgtEl>
                                        <p:attrNameLst>
                                          <p:attrName>style.visibility</p:attrName>
                                        </p:attrNameLst>
                                      </p:cBhvr>
                                      <p:to>
                                        <p:strVal val="visible"/>
                                      </p:to>
                                    </p:set>
                                    <p:animEffect transition="in" filter="fade">
                                      <p:cBhvr>
                                        <p:cTn id="22" dur="2000"/>
                                        <p:tgtEl>
                                          <p:spTgt spid="655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5543"/>
                                        </p:tgtEl>
                                        <p:attrNameLst>
                                          <p:attrName>style.visibility</p:attrName>
                                        </p:attrNameLst>
                                      </p:cBhvr>
                                      <p:to>
                                        <p:strVal val="visible"/>
                                      </p:to>
                                    </p:set>
                                    <p:animEffect transition="in" filter="fade">
                                      <p:cBhvr>
                                        <p:cTn id="25" dur="2000"/>
                                        <p:tgtEl>
                                          <p:spTgt spid="65543"/>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p:bldP spid="65541" grpId="0"/>
      <p:bldP spid="65543" grpId="0"/>
      <p:bldP spid="6554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idx="1"/>
          </p:nvPr>
        </p:nvSpPr>
        <p:spPr>
          <a:xfrm>
            <a:off x="642938" y="214313"/>
            <a:ext cx="7772400" cy="6259512"/>
          </a:xfrm>
        </p:spPr>
        <p:txBody>
          <a:bodyPr/>
          <a:lstStyle/>
          <a:p>
            <a:pPr algn="ctr">
              <a:buFontTx/>
              <a:buNone/>
            </a:pPr>
            <a:r>
              <a:rPr lang="ru-RU" sz="4000" b="1" dirty="0" smtClean="0">
                <a:solidFill>
                  <a:srgbClr val="C00000"/>
                </a:solidFill>
                <a:latin typeface="Times New Roman" pitchFamily="18" charset="0"/>
                <a:cs typeface="Times New Roman" pitchFamily="18" charset="0"/>
              </a:rPr>
              <a:t>Рентгеновское излучение </a:t>
            </a:r>
          </a:p>
          <a:p>
            <a:pPr algn="ctr">
              <a:buFontTx/>
              <a:buNone/>
            </a:pPr>
            <a:endParaRPr lang="ru-RU" sz="4000" dirty="0" smtClean="0"/>
          </a:p>
          <a:p>
            <a:pPr algn="ctr">
              <a:buFontTx/>
              <a:buNone/>
            </a:pPr>
            <a:endParaRPr lang="ru-RU" sz="4000" dirty="0" smtClean="0"/>
          </a:p>
          <a:p>
            <a:pPr algn="ctr">
              <a:buFontTx/>
              <a:buNone/>
            </a:pPr>
            <a:endParaRPr lang="ru-RU" dirty="0" smtClean="0"/>
          </a:p>
        </p:txBody>
      </p:sp>
      <p:sp>
        <p:nvSpPr>
          <p:cNvPr id="66563" name="Прямоугольник 3"/>
          <p:cNvSpPr>
            <a:spLocks noChangeArrowheads="1"/>
          </p:cNvSpPr>
          <p:nvPr/>
        </p:nvSpPr>
        <p:spPr bwMode="auto">
          <a:xfrm>
            <a:off x="1071563" y="1428750"/>
            <a:ext cx="7358062"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ru-RU" sz="4000" b="1" dirty="0">
                <a:latin typeface="Times New Roman" pitchFamily="18" charset="0"/>
                <a:cs typeface="Times New Roman" pitchFamily="18" charset="0"/>
              </a:rPr>
              <a:t> </a:t>
            </a:r>
            <a:r>
              <a:rPr lang="ru-RU" sz="4000" dirty="0">
                <a:latin typeface="Times New Roman" pitchFamily="18" charset="0"/>
                <a:cs typeface="Times New Roman" pitchFamily="18" charset="0"/>
              </a:rPr>
              <a:t>Рентгеновское излучение составляют электромагнитные волны с длиной </a:t>
            </a:r>
          </a:p>
          <a:p>
            <a:pPr algn="ctr"/>
            <a:r>
              <a:rPr lang="ru-RU" sz="4000" dirty="0">
                <a:latin typeface="Times New Roman" pitchFamily="18" charset="0"/>
                <a:cs typeface="Times New Roman" pitchFamily="18" charset="0"/>
              </a:rPr>
              <a:t>   от 50 нм до 10</a:t>
            </a:r>
            <a:r>
              <a:rPr lang="ru-RU" sz="4000" baseline="30000" dirty="0">
                <a:latin typeface="Times New Roman" pitchFamily="18" charset="0"/>
                <a:cs typeface="Times New Roman" pitchFamily="18" charset="0"/>
              </a:rPr>
              <a:t>-3 </a:t>
            </a:r>
            <a:r>
              <a:rPr lang="ru-RU" sz="4000" dirty="0">
                <a:latin typeface="Times New Roman" pitchFamily="18" charset="0"/>
                <a:cs typeface="Times New Roman" pitchFamily="18" charset="0"/>
              </a:rPr>
              <a:t>нм и </a:t>
            </a:r>
          </a:p>
          <a:p>
            <a:pPr algn="ctr"/>
            <a:r>
              <a:rPr lang="ru-RU" sz="4000" dirty="0">
                <a:latin typeface="Times New Roman" pitchFamily="18" charset="0"/>
                <a:cs typeface="Times New Roman" pitchFamily="18" charset="0"/>
              </a:rPr>
              <a:t>частотой       3·10</a:t>
            </a:r>
            <a:r>
              <a:rPr lang="en-US" sz="4000" baseline="30000" dirty="0">
                <a:latin typeface="Times New Roman" pitchFamily="18" charset="0"/>
                <a:cs typeface="Times New Roman" pitchFamily="18" charset="0"/>
              </a:rPr>
              <a:t>17</a:t>
            </a:r>
            <a:r>
              <a:rPr lang="ru-RU" sz="4000" dirty="0">
                <a:latin typeface="Times New Roman" pitchFamily="18" charset="0"/>
                <a:cs typeface="Times New Roman" pitchFamily="18" charset="0"/>
              </a:rPr>
              <a:t> - 3·10</a:t>
            </a:r>
            <a:r>
              <a:rPr lang="en-US" sz="4000" baseline="30000" dirty="0">
                <a:latin typeface="Times New Roman" pitchFamily="18" charset="0"/>
                <a:cs typeface="Times New Roman" pitchFamily="18" charset="0"/>
              </a:rPr>
              <a:t>20</a:t>
            </a:r>
            <a:r>
              <a:rPr lang="ru-RU" sz="4000" dirty="0">
                <a:latin typeface="Times New Roman" pitchFamily="18" charset="0"/>
                <a:cs typeface="Times New Roman" pitchFamily="18" charset="0"/>
              </a:rPr>
              <a:t> Гц</a:t>
            </a:r>
            <a:endParaRPr lang="ru-RU"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animEffect transition="in" filter="fade">
                                      <p:cBhvr>
                                        <p:cTn id="7" dur="2000"/>
                                        <p:tgtEl>
                                          <p:spTgt spid="7680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563"/>
                                        </p:tgtEl>
                                        <p:attrNameLst>
                                          <p:attrName>style.visibility</p:attrName>
                                        </p:attrNameLst>
                                      </p:cBhvr>
                                      <p:to>
                                        <p:strVal val="visible"/>
                                      </p:to>
                                    </p:set>
                                    <p:animEffect transition="in" filter="fade">
                                      <p:cBhvr>
                                        <p:cTn id="10" dur="2000"/>
                                        <p:tgtEl>
                                          <p:spTgt spid="66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build="p"/>
      <p:bldP spid="6656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Прямоугольник 3"/>
          <p:cNvSpPr>
            <a:spLocks noChangeArrowheads="1"/>
          </p:cNvSpPr>
          <p:nvPr/>
        </p:nvSpPr>
        <p:spPr bwMode="auto">
          <a:xfrm>
            <a:off x="1000125" y="500063"/>
            <a:ext cx="77152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ru-RU" sz="4000" b="1">
                <a:solidFill>
                  <a:srgbClr val="C00000"/>
                </a:solidFill>
                <a:latin typeface="Times New Roman" pitchFamily="18" charset="0"/>
                <a:cs typeface="Times New Roman" pitchFamily="18" charset="0"/>
              </a:rPr>
              <a:t>Первооткрыватели</a:t>
            </a:r>
            <a:endParaRPr lang="ru-RU" sz="4000">
              <a:solidFill>
                <a:srgbClr val="C00000"/>
              </a:solidFill>
            </a:endParaRPr>
          </a:p>
        </p:txBody>
      </p:sp>
      <p:sp>
        <p:nvSpPr>
          <p:cNvPr id="77827" name="Прямоугольник 4"/>
          <p:cNvSpPr>
            <a:spLocks noChangeArrowheads="1"/>
          </p:cNvSpPr>
          <p:nvPr/>
        </p:nvSpPr>
        <p:spPr bwMode="auto">
          <a:xfrm>
            <a:off x="285750" y="1214438"/>
            <a:ext cx="8643938"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2400" dirty="0">
                <a:latin typeface="Times New Roman" pitchFamily="18" charset="0"/>
                <a:cs typeface="Times New Roman" pitchFamily="18" charset="0"/>
              </a:rPr>
              <a:t>Рентгеновское излучение было открыто немецким физиком </a:t>
            </a:r>
            <a:r>
              <a:rPr lang="ru-RU" sz="2400" dirty="0" err="1">
                <a:latin typeface="Times New Roman" pitchFamily="18" charset="0"/>
                <a:cs typeface="Times New Roman" pitchFamily="18" charset="0"/>
              </a:rPr>
              <a:t>В.Рентгеном</a:t>
            </a:r>
            <a:r>
              <a:rPr lang="ru-RU" sz="2400" dirty="0">
                <a:latin typeface="Times New Roman" pitchFamily="18" charset="0"/>
                <a:cs typeface="Times New Roman" pitchFamily="18" charset="0"/>
              </a:rPr>
              <a:t> (1845-1923). В1895году. Его имя увековечено и в некоторых других физических терминах, связанных с этим излучением. </a:t>
            </a:r>
          </a:p>
        </p:txBody>
      </p:sp>
      <p:pic>
        <p:nvPicPr>
          <p:cNvPr id="6" name="Picture 5" descr="C:\Documents and Settings\Администратор\Рабочий стол\загруженное (1).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214313" y="3857625"/>
            <a:ext cx="2428875" cy="280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C:\Documents and Settings\Администратор\Рабочий стол\images (8).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929438" y="3929063"/>
            <a:ext cx="1963737" cy="271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0" name="Picture 8" descr="landscape"/>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2786063" y="2500313"/>
            <a:ext cx="4071937" cy="299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2000"/>
                                        <p:tgtEl>
                                          <p:spTgt spid="778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827"/>
                                        </p:tgtEl>
                                        <p:attrNameLst>
                                          <p:attrName>style.visibility</p:attrName>
                                        </p:attrNameLst>
                                      </p:cBhvr>
                                      <p:to>
                                        <p:strVal val="visible"/>
                                      </p:to>
                                    </p:set>
                                    <p:animEffect transition="in" filter="fade">
                                      <p:cBhvr>
                                        <p:cTn id="10" dur="2000"/>
                                        <p:tgtEl>
                                          <p:spTgt spid="77827"/>
                                        </p:tgtEl>
                                      </p:cBhvr>
                                    </p:animEffect>
                                  </p:childTnLst>
                                </p:cTn>
                              </p:par>
                              <p:par>
                                <p:cTn id="11" presetID="10" presetClass="entr" presetSubtype="0" fill="hold" nodeType="withEffect">
                                  <p:stCondLst>
                                    <p:cond delay="0"/>
                                  </p:stCondLst>
                                  <p:childTnLst>
                                    <p:set>
                                      <p:cBhvr>
                                        <p:cTn id="12" dur="1" fill="hold">
                                          <p:stCondLst>
                                            <p:cond delay="0"/>
                                          </p:stCondLst>
                                        </p:cTn>
                                        <p:tgtEl>
                                          <p:spTgt spid="77830"/>
                                        </p:tgtEl>
                                        <p:attrNameLst>
                                          <p:attrName>style.visibility</p:attrName>
                                        </p:attrNameLst>
                                      </p:cBhvr>
                                      <p:to>
                                        <p:strVal val="visible"/>
                                      </p:to>
                                    </p:set>
                                    <p:animEffect transition="in" filter="fade">
                                      <p:cBhvr>
                                        <p:cTn id="13" dur="2000"/>
                                        <p:tgtEl>
                                          <p:spTgt spid="77830"/>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P spid="7782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4"/>
          <p:cNvGrpSpPr>
            <a:grpSpLocks/>
          </p:cNvGrpSpPr>
          <p:nvPr/>
        </p:nvGrpSpPr>
        <p:grpSpPr bwMode="auto">
          <a:xfrm>
            <a:off x="546100" y="2867025"/>
            <a:ext cx="8123238" cy="3657600"/>
            <a:chOff x="344" y="1806"/>
            <a:chExt cx="5117" cy="2304"/>
          </a:xfrm>
        </p:grpSpPr>
        <p:sp>
          <p:nvSpPr>
            <p:cNvPr id="68614" name="Line 5"/>
            <p:cNvSpPr>
              <a:spLocks noChangeShapeType="1"/>
            </p:cNvSpPr>
            <p:nvPr/>
          </p:nvSpPr>
          <p:spPr bwMode="auto">
            <a:xfrm>
              <a:off x="3659" y="2741"/>
              <a:ext cx="0" cy="1069"/>
            </a:xfrm>
            <a:prstGeom prst="line">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grpSp>
          <p:nvGrpSpPr>
            <p:cNvPr id="68615" name="Group 6"/>
            <p:cNvGrpSpPr>
              <a:grpSpLocks/>
            </p:cNvGrpSpPr>
            <p:nvPr/>
          </p:nvGrpSpPr>
          <p:grpSpPr bwMode="auto">
            <a:xfrm>
              <a:off x="620" y="1806"/>
              <a:ext cx="4282" cy="935"/>
              <a:chOff x="2061" y="1494"/>
              <a:chExt cx="6120" cy="2160"/>
            </a:xfrm>
          </p:grpSpPr>
          <p:sp>
            <p:nvSpPr>
              <p:cNvPr id="68624" name="Rectangle 7"/>
              <p:cNvSpPr>
                <a:spLocks noChangeArrowheads="1"/>
              </p:cNvSpPr>
              <p:nvPr/>
            </p:nvSpPr>
            <p:spPr bwMode="auto">
              <a:xfrm>
                <a:off x="4041" y="1494"/>
                <a:ext cx="2700" cy="720"/>
              </a:xfrm>
              <a:prstGeom prst="rect">
                <a:avLst/>
              </a:prstGeom>
              <a:solidFill>
                <a:srgbClr val="FFFFFF"/>
              </a:solidFill>
              <a:ln w="9525">
                <a:solidFill>
                  <a:schemeClr val="tx2"/>
                </a:solidFill>
                <a:miter lim="800000"/>
                <a:headEnd/>
                <a:tailEnd/>
              </a:ln>
            </p:spPr>
            <p:txBody>
              <a:bodyPr/>
              <a:lstStyle/>
              <a:p>
                <a:pPr algn="ctr" eaLnBrk="0" hangingPunct="0"/>
                <a:r>
                  <a:rPr lang="ru-RU" sz="2000" b="1">
                    <a:solidFill>
                      <a:srgbClr val="0033CC"/>
                    </a:solidFill>
                  </a:rPr>
                  <a:t>Источники</a:t>
                </a:r>
              </a:p>
            </p:txBody>
          </p:sp>
          <p:sp>
            <p:nvSpPr>
              <p:cNvPr id="68625" name="Line 8"/>
              <p:cNvSpPr>
                <a:spLocks noChangeShapeType="1"/>
              </p:cNvSpPr>
              <p:nvPr/>
            </p:nvSpPr>
            <p:spPr bwMode="auto">
              <a:xfrm>
                <a:off x="5301" y="2214"/>
                <a:ext cx="0" cy="360"/>
              </a:xfrm>
              <a:prstGeom prst="line">
                <a:avLst/>
              </a:prstGeom>
              <a:noFill/>
              <a:ln w="9525">
                <a:solidFill>
                  <a:schemeClr val="tx2"/>
                </a:solidFill>
                <a:round/>
                <a:headEnd/>
                <a:tailEnd/>
              </a:ln>
              <a:extLst>
                <a:ext uri="{909E8E84-426E-40DD-AFC4-6F175D3DCCD1}">
                  <a14:hiddenFill xmlns:a14="http://schemas.microsoft.com/office/drawing/2010/main" xmlns="">
                    <a:noFill/>
                  </a14:hiddenFill>
                </a:ext>
              </a:extLst>
            </p:spPr>
            <p:txBody>
              <a:bodyPr/>
              <a:lstStyle/>
              <a:p>
                <a:endParaRPr lang="ru-RU"/>
              </a:p>
            </p:txBody>
          </p:sp>
          <p:sp>
            <p:nvSpPr>
              <p:cNvPr id="68626" name="Line 9"/>
              <p:cNvSpPr>
                <a:spLocks noChangeShapeType="1"/>
              </p:cNvSpPr>
              <p:nvPr/>
            </p:nvSpPr>
            <p:spPr bwMode="auto">
              <a:xfrm>
                <a:off x="3501" y="2574"/>
                <a:ext cx="3420" cy="0"/>
              </a:xfrm>
              <a:prstGeom prst="line">
                <a:avLst/>
              </a:prstGeom>
              <a:noFill/>
              <a:ln w="9525">
                <a:solidFill>
                  <a:schemeClr val="tx2"/>
                </a:solidFill>
                <a:round/>
                <a:headEnd/>
                <a:tailEnd/>
              </a:ln>
              <a:extLst>
                <a:ext uri="{909E8E84-426E-40DD-AFC4-6F175D3DCCD1}">
                  <a14:hiddenFill xmlns:a14="http://schemas.microsoft.com/office/drawing/2010/main" xmlns="">
                    <a:noFill/>
                  </a14:hiddenFill>
                </a:ext>
              </a:extLst>
            </p:spPr>
            <p:txBody>
              <a:bodyPr/>
              <a:lstStyle/>
              <a:p>
                <a:endParaRPr lang="ru-RU"/>
              </a:p>
            </p:txBody>
          </p:sp>
          <p:sp>
            <p:nvSpPr>
              <p:cNvPr id="68627" name="Line 10"/>
              <p:cNvSpPr>
                <a:spLocks noChangeShapeType="1"/>
              </p:cNvSpPr>
              <p:nvPr/>
            </p:nvSpPr>
            <p:spPr bwMode="auto">
              <a:xfrm>
                <a:off x="3501" y="2574"/>
                <a:ext cx="0" cy="360"/>
              </a:xfrm>
              <a:prstGeom prst="line">
                <a:avLst/>
              </a:prstGeom>
              <a:noFill/>
              <a:ln w="9525">
                <a:solidFill>
                  <a:schemeClr val="tx2"/>
                </a:solidFill>
                <a:round/>
                <a:headEnd/>
                <a:tailEnd/>
              </a:ln>
              <a:extLst>
                <a:ext uri="{909E8E84-426E-40DD-AFC4-6F175D3DCCD1}">
                  <a14:hiddenFill xmlns:a14="http://schemas.microsoft.com/office/drawing/2010/main" xmlns="">
                    <a:noFill/>
                  </a14:hiddenFill>
                </a:ext>
              </a:extLst>
            </p:spPr>
            <p:txBody>
              <a:bodyPr/>
              <a:lstStyle/>
              <a:p>
                <a:endParaRPr lang="ru-RU"/>
              </a:p>
            </p:txBody>
          </p:sp>
          <p:sp>
            <p:nvSpPr>
              <p:cNvPr id="68628" name="Line 11"/>
              <p:cNvSpPr>
                <a:spLocks noChangeShapeType="1"/>
              </p:cNvSpPr>
              <p:nvPr/>
            </p:nvSpPr>
            <p:spPr bwMode="auto">
              <a:xfrm>
                <a:off x="6921" y="2574"/>
                <a:ext cx="0" cy="360"/>
              </a:xfrm>
              <a:prstGeom prst="line">
                <a:avLst/>
              </a:prstGeom>
              <a:noFill/>
              <a:ln w="9525">
                <a:solidFill>
                  <a:schemeClr val="tx2"/>
                </a:solidFill>
                <a:round/>
                <a:headEnd/>
                <a:tailEnd/>
              </a:ln>
              <a:extLst>
                <a:ext uri="{909E8E84-426E-40DD-AFC4-6F175D3DCCD1}">
                  <a14:hiddenFill xmlns:a14="http://schemas.microsoft.com/office/drawing/2010/main" xmlns="">
                    <a:noFill/>
                  </a14:hiddenFill>
                </a:ext>
              </a:extLst>
            </p:spPr>
            <p:txBody>
              <a:bodyPr/>
              <a:lstStyle/>
              <a:p>
                <a:endParaRPr lang="ru-RU"/>
              </a:p>
            </p:txBody>
          </p:sp>
          <p:sp>
            <p:nvSpPr>
              <p:cNvPr id="68629" name="Rectangle 12"/>
              <p:cNvSpPr>
                <a:spLocks noChangeArrowheads="1"/>
              </p:cNvSpPr>
              <p:nvPr/>
            </p:nvSpPr>
            <p:spPr bwMode="auto">
              <a:xfrm>
                <a:off x="2061" y="2934"/>
                <a:ext cx="2700" cy="720"/>
              </a:xfrm>
              <a:prstGeom prst="rect">
                <a:avLst/>
              </a:prstGeom>
              <a:solidFill>
                <a:srgbClr val="FFFFFF"/>
              </a:solidFill>
              <a:ln w="9525">
                <a:solidFill>
                  <a:schemeClr val="tx2"/>
                </a:solidFill>
                <a:miter lim="800000"/>
                <a:headEnd/>
                <a:tailEnd/>
              </a:ln>
            </p:spPr>
            <p:txBody>
              <a:bodyPr/>
              <a:lstStyle/>
              <a:p>
                <a:pPr algn="ctr" eaLnBrk="0" hangingPunct="0"/>
                <a:r>
                  <a:rPr lang="ru-RU" sz="2000" b="1">
                    <a:solidFill>
                      <a:srgbClr val="0033CC"/>
                    </a:solidFill>
                  </a:rPr>
                  <a:t>Естественные</a:t>
                </a:r>
              </a:p>
            </p:txBody>
          </p:sp>
          <p:sp>
            <p:nvSpPr>
              <p:cNvPr id="68630" name="Rectangle 13"/>
              <p:cNvSpPr>
                <a:spLocks noChangeArrowheads="1"/>
              </p:cNvSpPr>
              <p:nvPr/>
            </p:nvSpPr>
            <p:spPr bwMode="auto">
              <a:xfrm>
                <a:off x="5481" y="2934"/>
                <a:ext cx="2700" cy="720"/>
              </a:xfrm>
              <a:prstGeom prst="rect">
                <a:avLst/>
              </a:prstGeom>
              <a:solidFill>
                <a:srgbClr val="FFFFFF"/>
              </a:solidFill>
              <a:ln w="9525">
                <a:solidFill>
                  <a:schemeClr val="tx2"/>
                </a:solidFill>
                <a:miter lim="800000"/>
                <a:headEnd/>
                <a:tailEnd/>
              </a:ln>
            </p:spPr>
            <p:txBody>
              <a:bodyPr/>
              <a:lstStyle/>
              <a:p>
                <a:pPr algn="ctr" eaLnBrk="0" hangingPunct="0"/>
                <a:r>
                  <a:rPr lang="ru-RU" sz="2000" b="1">
                    <a:solidFill>
                      <a:srgbClr val="0033CC"/>
                    </a:solidFill>
                  </a:rPr>
                  <a:t>Искусственные</a:t>
                </a:r>
              </a:p>
            </p:txBody>
          </p:sp>
        </p:grpSp>
        <p:sp>
          <p:nvSpPr>
            <p:cNvPr id="68616" name="Line 14"/>
            <p:cNvSpPr>
              <a:spLocks noChangeShapeType="1"/>
            </p:cNvSpPr>
            <p:nvPr/>
          </p:nvSpPr>
          <p:spPr bwMode="auto">
            <a:xfrm>
              <a:off x="759" y="2741"/>
              <a:ext cx="0" cy="268"/>
            </a:xfrm>
            <a:prstGeom prst="line">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68617" name="Rectangle 15"/>
            <p:cNvSpPr>
              <a:spLocks noChangeArrowheads="1"/>
            </p:cNvSpPr>
            <p:nvPr/>
          </p:nvSpPr>
          <p:spPr bwMode="auto">
            <a:xfrm>
              <a:off x="344" y="3009"/>
              <a:ext cx="829" cy="266"/>
            </a:xfrm>
            <a:prstGeom prst="rect">
              <a:avLst/>
            </a:prstGeom>
            <a:solidFill>
              <a:srgbClr val="FFFFFF"/>
            </a:solidFill>
            <a:ln w="9525">
              <a:solidFill>
                <a:schemeClr val="tx2"/>
              </a:solidFill>
              <a:miter lim="800000"/>
              <a:headEnd/>
              <a:tailEnd/>
            </a:ln>
          </p:spPr>
          <p:txBody>
            <a:bodyPr/>
            <a:lstStyle/>
            <a:p>
              <a:pPr algn="ctr" eaLnBrk="0" hangingPunct="0"/>
              <a:r>
                <a:rPr lang="ru-RU">
                  <a:solidFill>
                    <a:srgbClr val="0033CC"/>
                  </a:solidFill>
                </a:rPr>
                <a:t>Солнце</a:t>
              </a:r>
            </a:p>
          </p:txBody>
        </p:sp>
        <p:sp>
          <p:nvSpPr>
            <p:cNvPr id="68618" name="Line 16"/>
            <p:cNvSpPr>
              <a:spLocks noChangeShapeType="1"/>
            </p:cNvSpPr>
            <p:nvPr/>
          </p:nvSpPr>
          <p:spPr bwMode="auto">
            <a:xfrm>
              <a:off x="1449" y="2741"/>
              <a:ext cx="0" cy="668"/>
            </a:xfrm>
            <a:prstGeom prst="line">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68619" name="Rectangle 17"/>
            <p:cNvSpPr>
              <a:spLocks noChangeArrowheads="1"/>
            </p:cNvSpPr>
            <p:nvPr/>
          </p:nvSpPr>
          <p:spPr bwMode="auto">
            <a:xfrm>
              <a:off x="912" y="3408"/>
              <a:ext cx="1071" cy="384"/>
            </a:xfrm>
            <a:prstGeom prst="rect">
              <a:avLst/>
            </a:prstGeom>
            <a:solidFill>
              <a:srgbClr val="FFFFFF"/>
            </a:solidFill>
            <a:ln w="9525">
              <a:solidFill>
                <a:schemeClr val="tx2"/>
              </a:solidFill>
              <a:miter lim="800000"/>
              <a:headEnd/>
              <a:tailEnd/>
            </a:ln>
          </p:spPr>
          <p:txBody>
            <a:bodyPr/>
            <a:lstStyle/>
            <a:p>
              <a:pPr algn="ctr" eaLnBrk="0" hangingPunct="0"/>
              <a:r>
                <a:rPr lang="ru-RU">
                  <a:solidFill>
                    <a:srgbClr val="0033CC"/>
                  </a:solidFill>
                </a:rPr>
                <a:t>Нейтронные звезды</a:t>
              </a:r>
            </a:p>
          </p:txBody>
        </p:sp>
        <p:sp>
          <p:nvSpPr>
            <p:cNvPr id="68620" name="Line 18"/>
            <p:cNvSpPr>
              <a:spLocks noChangeShapeType="1"/>
            </p:cNvSpPr>
            <p:nvPr/>
          </p:nvSpPr>
          <p:spPr bwMode="auto">
            <a:xfrm>
              <a:off x="3245" y="2741"/>
              <a:ext cx="0" cy="268"/>
            </a:xfrm>
            <a:prstGeom prst="line">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68621" name="Rectangle 20"/>
            <p:cNvSpPr>
              <a:spLocks noChangeArrowheads="1"/>
            </p:cNvSpPr>
            <p:nvPr/>
          </p:nvSpPr>
          <p:spPr bwMode="auto">
            <a:xfrm>
              <a:off x="2554" y="3810"/>
              <a:ext cx="1382" cy="300"/>
            </a:xfrm>
            <a:prstGeom prst="rect">
              <a:avLst/>
            </a:prstGeom>
            <a:solidFill>
              <a:srgbClr val="FFFFFF"/>
            </a:solidFill>
            <a:ln w="9525">
              <a:solidFill>
                <a:schemeClr val="tx2"/>
              </a:solidFill>
              <a:miter lim="800000"/>
              <a:headEnd/>
              <a:tailEnd/>
            </a:ln>
          </p:spPr>
          <p:txBody>
            <a:bodyPr/>
            <a:lstStyle/>
            <a:p>
              <a:pPr algn="ctr" eaLnBrk="0" hangingPunct="0"/>
              <a:r>
                <a:rPr lang="ru-RU">
                  <a:solidFill>
                    <a:srgbClr val="0033CC"/>
                  </a:solidFill>
                </a:rPr>
                <a:t>Кинескоп монитора</a:t>
              </a:r>
            </a:p>
          </p:txBody>
        </p:sp>
        <p:sp>
          <p:nvSpPr>
            <p:cNvPr id="68622" name="Line 21"/>
            <p:cNvSpPr>
              <a:spLocks noChangeShapeType="1"/>
            </p:cNvSpPr>
            <p:nvPr/>
          </p:nvSpPr>
          <p:spPr bwMode="auto">
            <a:xfrm>
              <a:off x="4222" y="2760"/>
              <a:ext cx="0" cy="401"/>
            </a:xfrm>
            <a:prstGeom prst="line">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68623" name="Rectangle 22"/>
            <p:cNvSpPr>
              <a:spLocks noChangeArrowheads="1"/>
            </p:cNvSpPr>
            <p:nvPr/>
          </p:nvSpPr>
          <p:spPr bwMode="auto">
            <a:xfrm>
              <a:off x="4080" y="3168"/>
              <a:ext cx="1381" cy="534"/>
            </a:xfrm>
            <a:prstGeom prst="rect">
              <a:avLst/>
            </a:prstGeom>
            <a:solidFill>
              <a:srgbClr val="FFFFFF"/>
            </a:solidFill>
            <a:ln w="9525">
              <a:solidFill>
                <a:schemeClr val="tx2"/>
              </a:solidFill>
              <a:miter lim="800000"/>
              <a:headEnd/>
              <a:tailEnd/>
            </a:ln>
          </p:spPr>
          <p:txBody>
            <a:bodyPr/>
            <a:lstStyle/>
            <a:p>
              <a:pPr algn="ctr" eaLnBrk="0" hangingPunct="0"/>
              <a:r>
                <a:rPr lang="ru-RU">
                  <a:solidFill>
                    <a:srgbClr val="0033CC"/>
                  </a:solidFill>
                </a:rPr>
                <a:t>Атомная электростанция</a:t>
              </a:r>
            </a:p>
          </p:txBody>
        </p:sp>
      </p:grpSp>
      <p:sp>
        <p:nvSpPr>
          <p:cNvPr id="5123" name="Rectangle 2"/>
          <p:cNvSpPr>
            <a:spLocks noGrp="1" noChangeArrowheads="1"/>
          </p:cNvSpPr>
          <p:nvPr>
            <p:ph type="title"/>
          </p:nvPr>
        </p:nvSpPr>
        <p:spPr>
          <a:xfrm>
            <a:off x="0" y="231775"/>
            <a:ext cx="9144000" cy="982663"/>
          </a:xfrm>
        </p:spPr>
        <p:txBody>
          <a:bodyPr/>
          <a:lstStyle/>
          <a:p>
            <a:r>
              <a:rPr lang="ru-RU" sz="4000" b="1" smtClean="0">
                <a:solidFill>
                  <a:srgbClr val="C00000"/>
                </a:solidFill>
                <a:latin typeface="Times New Roman" pitchFamily="18" charset="0"/>
                <a:cs typeface="Times New Roman" pitchFamily="18" charset="0"/>
              </a:rPr>
              <a:t>Источники рентгеновского излучения</a:t>
            </a:r>
          </a:p>
        </p:txBody>
      </p:sp>
      <p:sp>
        <p:nvSpPr>
          <p:cNvPr id="78852" name="Rectangle 3"/>
          <p:cNvSpPr>
            <a:spLocks noGrp="1" noChangeArrowheads="1"/>
          </p:cNvSpPr>
          <p:nvPr>
            <p:ph idx="1"/>
          </p:nvPr>
        </p:nvSpPr>
        <p:spPr>
          <a:xfrm>
            <a:off x="642938" y="1357313"/>
            <a:ext cx="7772400" cy="5286375"/>
          </a:xfrm>
        </p:spPr>
        <p:txBody>
          <a:bodyPr/>
          <a:lstStyle/>
          <a:p>
            <a:pPr algn="ctr">
              <a:buFontTx/>
              <a:buNone/>
            </a:pPr>
            <a:r>
              <a:rPr lang="ru-RU" sz="2800" dirty="0" smtClean="0">
                <a:latin typeface="Times New Roman" pitchFamily="18" charset="0"/>
                <a:cs typeface="Times New Roman" pitchFamily="18" charset="0"/>
              </a:rPr>
              <a:t>Рентгеновские лучи излучаются при больших ускорениях электронов.</a:t>
            </a:r>
          </a:p>
        </p:txBody>
      </p:sp>
      <p:sp>
        <p:nvSpPr>
          <p:cNvPr id="68613" name="Rectangle 19"/>
          <p:cNvSpPr>
            <a:spLocks noChangeArrowheads="1"/>
          </p:cNvSpPr>
          <p:nvPr/>
        </p:nvSpPr>
        <p:spPr bwMode="auto">
          <a:xfrm>
            <a:off x="3733800" y="4800600"/>
            <a:ext cx="2378075" cy="754063"/>
          </a:xfrm>
          <a:prstGeom prst="rect">
            <a:avLst/>
          </a:prstGeom>
          <a:solidFill>
            <a:srgbClr val="FFFFFF"/>
          </a:solidFill>
          <a:ln w="9525">
            <a:solidFill>
              <a:schemeClr val="tx2"/>
            </a:solidFill>
            <a:miter lim="800000"/>
            <a:headEnd/>
            <a:tailEnd/>
          </a:ln>
        </p:spPr>
        <p:txBody>
          <a:bodyPr/>
          <a:lstStyle/>
          <a:p>
            <a:pPr algn="ctr" eaLnBrk="0" hangingPunct="0"/>
            <a:r>
              <a:rPr lang="ru-RU" dirty="0">
                <a:solidFill>
                  <a:srgbClr val="0033CC"/>
                </a:solidFill>
              </a:rPr>
              <a:t>Рентгеновский аппарат</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2000"/>
                                        <p:tgtEl>
                                          <p:spTgt spid="51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852">
                                            <p:txEl>
                                              <p:pRg st="0" end="0"/>
                                            </p:txEl>
                                          </p:spTgt>
                                        </p:tgtEl>
                                        <p:attrNameLst>
                                          <p:attrName>style.visibility</p:attrName>
                                        </p:attrNameLst>
                                      </p:cBhvr>
                                      <p:to>
                                        <p:strVal val="visible"/>
                                      </p:to>
                                    </p:set>
                                    <p:animEffect transition="in" filter="fade">
                                      <p:cBhvr>
                                        <p:cTn id="10" dur="2000"/>
                                        <p:tgtEl>
                                          <p:spTgt spid="7885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8610"/>
                                        </p:tgtEl>
                                        <p:attrNameLst>
                                          <p:attrName>style.visibility</p:attrName>
                                        </p:attrNameLst>
                                      </p:cBhvr>
                                      <p:to>
                                        <p:strVal val="visible"/>
                                      </p:to>
                                    </p:set>
                                    <p:animEffect transition="in" filter="fade">
                                      <p:cBhvr>
                                        <p:cTn id="13" dur="2000"/>
                                        <p:tgtEl>
                                          <p:spTgt spid="686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8613"/>
                                        </p:tgtEl>
                                        <p:attrNameLst>
                                          <p:attrName>style.visibility</p:attrName>
                                        </p:attrNameLst>
                                      </p:cBhvr>
                                      <p:to>
                                        <p:strVal val="visible"/>
                                      </p:to>
                                    </p:set>
                                    <p:animEffect transition="in" filter="fade">
                                      <p:cBhvr>
                                        <p:cTn id="16" dur="2000"/>
                                        <p:tgtEl>
                                          <p:spTgt spid="68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build="p"/>
      <p:bldP spid="686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Прямоугольник 3"/>
          <p:cNvSpPr>
            <a:spLocks noChangeArrowheads="1"/>
          </p:cNvSpPr>
          <p:nvPr/>
        </p:nvSpPr>
        <p:spPr bwMode="auto">
          <a:xfrm>
            <a:off x="285750" y="1065213"/>
            <a:ext cx="8501063" cy="286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buFont typeface="Arial" charset="0"/>
              <a:buNone/>
            </a:pPr>
            <a:r>
              <a:rPr lang="ru-RU" sz="2000" dirty="0">
                <a:latin typeface="Times New Roman" pitchFamily="18" charset="0"/>
                <a:cs typeface="Times New Roman" pitchFamily="18" charset="0"/>
              </a:rPr>
              <a:t>В 1895 г. Вильгельм много экспериментировал с газоразрядными трубками, изучал катодные лучи. При этом обнаружил свечение люминесцентного экрана, расположенного вблизи трубки. Поместив трубку в коробку из черного картона, к своему </a:t>
            </a:r>
            <a:r>
              <a:rPr lang="ru-RU" sz="2000" dirty="0" smtClean="0">
                <a:latin typeface="Times New Roman" pitchFamily="18" charset="0"/>
                <a:cs typeface="Times New Roman" pitchFamily="18" charset="0"/>
              </a:rPr>
              <a:t>удивлению, </a:t>
            </a:r>
            <a:r>
              <a:rPr lang="ru-RU" sz="2000" dirty="0">
                <a:latin typeface="Times New Roman" pitchFamily="18" charset="0"/>
                <a:cs typeface="Times New Roman" pitchFamily="18" charset="0"/>
              </a:rPr>
              <a:t>не заметил никакого уменьшения яркости свечения, более того, свечение  можно было обнаружить даже тогда, когда экран был удален на 2 м.</a:t>
            </a:r>
          </a:p>
          <a:p>
            <a:pPr algn="just">
              <a:buFont typeface="Arial" charset="0"/>
              <a:buNone/>
            </a:pPr>
            <a:r>
              <a:rPr lang="ru-RU" sz="2000" dirty="0">
                <a:latin typeface="Times New Roman" pitchFamily="18" charset="0"/>
                <a:cs typeface="Times New Roman" pitchFamily="18" charset="0"/>
              </a:rPr>
              <a:t>    Рентген понял, что открыл новый вид излучения.</a:t>
            </a:r>
          </a:p>
          <a:p>
            <a:pPr algn="just">
              <a:buFont typeface="Arial" charset="0"/>
              <a:buNone/>
            </a:pPr>
            <a:r>
              <a:rPr lang="ru-RU" sz="2000" dirty="0">
                <a:latin typeface="Times New Roman" pitchFamily="18" charset="0"/>
                <a:cs typeface="Times New Roman" pitchFamily="18" charset="0"/>
              </a:rPr>
              <a:t>    Он назвал его Х-лучами и принялся за изучение свойств открытого </a:t>
            </a:r>
            <a:r>
              <a:rPr lang="ru-RU" sz="2000" dirty="0" smtClean="0">
                <a:latin typeface="Times New Roman" pitchFamily="18" charset="0"/>
                <a:cs typeface="Times New Roman" pitchFamily="18" charset="0"/>
              </a:rPr>
              <a:t>излучения</a:t>
            </a:r>
            <a:endParaRPr lang="ru-RU" sz="2000" dirty="0"/>
          </a:p>
        </p:txBody>
      </p:sp>
      <p:pic>
        <p:nvPicPr>
          <p:cNvPr id="5" name="Picture 24"/>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2000250" y="3675063"/>
            <a:ext cx="5000625" cy="300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6" name="Прямоугольник 5"/>
          <p:cNvSpPr>
            <a:spLocks noChangeArrowheads="1"/>
          </p:cNvSpPr>
          <p:nvPr/>
        </p:nvSpPr>
        <p:spPr bwMode="auto">
          <a:xfrm>
            <a:off x="285750" y="214313"/>
            <a:ext cx="8643938"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3600" b="1">
                <a:solidFill>
                  <a:srgbClr val="C00000"/>
                </a:solidFill>
                <a:latin typeface="Times New Roman" pitchFamily="18" charset="0"/>
                <a:cs typeface="Times New Roman" pitchFamily="18" charset="0"/>
              </a:rPr>
              <a:t>Источники рентгеновского излучения</a:t>
            </a:r>
            <a:endParaRPr lang="ru-RU" sz="360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9876"/>
                                        </p:tgtEl>
                                        <p:attrNameLst>
                                          <p:attrName>style.visibility</p:attrName>
                                        </p:attrNameLst>
                                      </p:cBhvr>
                                      <p:to>
                                        <p:strVal val="visible"/>
                                      </p:to>
                                    </p:set>
                                    <p:animEffect transition="in" filter="fade">
                                      <p:cBhvr>
                                        <p:cTn id="10" dur="2000"/>
                                        <p:tgtEl>
                                          <p:spTgt spid="7987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9874"/>
                                        </p:tgtEl>
                                        <p:attrNameLst>
                                          <p:attrName>style.visibility</p:attrName>
                                        </p:attrNameLst>
                                      </p:cBhvr>
                                      <p:to>
                                        <p:strVal val="visible"/>
                                      </p:to>
                                    </p:set>
                                    <p:animEffect transition="in" filter="fade">
                                      <p:cBhvr>
                                        <p:cTn id="13" dur="2000"/>
                                        <p:tgtEl>
                                          <p:spTgt spid="79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P spid="7987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Прямоугольник 1"/>
          <p:cNvSpPr>
            <a:spLocks noChangeArrowheads="1"/>
          </p:cNvSpPr>
          <p:nvPr/>
        </p:nvSpPr>
        <p:spPr bwMode="auto">
          <a:xfrm>
            <a:off x="642938" y="1214438"/>
            <a:ext cx="8143875"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2400" dirty="0">
                <a:latin typeface="Times New Roman" pitchFamily="18" charset="0"/>
                <a:cs typeface="Times New Roman" pitchFamily="18" charset="0"/>
              </a:rPr>
              <a:t>Источником РИ является рентгеновская трубка, в которой ускоренные электрическим полем электроны бомбардируют металлический анод.</a:t>
            </a:r>
          </a:p>
          <a:p>
            <a:endParaRPr lang="ru-RU" sz="2400" b="1" dirty="0">
              <a:latin typeface="Times New Roman" pitchFamily="18" charset="0"/>
              <a:cs typeface="Times New Roman" pitchFamily="18" charset="0"/>
            </a:endParaRPr>
          </a:p>
        </p:txBody>
      </p:sp>
      <p:sp>
        <p:nvSpPr>
          <p:cNvPr id="80899" name="Прямоугольник 2"/>
          <p:cNvSpPr>
            <a:spLocks noChangeArrowheads="1"/>
          </p:cNvSpPr>
          <p:nvPr/>
        </p:nvSpPr>
        <p:spPr bwMode="auto">
          <a:xfrm>
            <a:off x="714375" y="2714625"/>
            <a:ext cx="80010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2400" b="1" dirty="0">
                <a:latin typeface="Times New Roman" pitchFamily="18" charset="0"/>
                <a:cs typeface="Times New Roman" pitchFamily="18" charset="0"/>
              </a:rPr>
              <a:t>  </a:t>
            </a:r>
            <a:r>
              <a:rPr lang="ru-RU" sz="2400" dirty="0">
                <a:latin typeface="Times New Roman" pitchFamily="18" charset="0"/>
                <a:cs typeface="Times New Roman" pitchFamily="18" charset="0"/>
              </a:rPr>
              <a:t>При резком торможении заряженных частиц возникает РИ.</a:t>
            </a:r>
          </a:p>
          <a:p>
            <a:r>
              <a:rPr lang="ru-RU" sz="2400" dirty="0">
                <a:latin typeface="Times New Roman" pitchFamily="18" charset="0"/>
                <a:cs typeface="Times New Roman" pitchFamily="18" charset="0"/>
              </a:rPr>
              <a:t>Источником РИ являются некоторые радиоактивные изотопы.</a:t>
            </a:r>
          </a:p>
        </p:txBody>
      </p:sp>
      <p:sp>
        <p:nvSpPr>
          <p:cNvPr id="80900" name="Прямоугольник 3"/>
          <p:cNvSpPr>
            <a:spLocks noChangeArrowheads="1"/>
          </p:cNvSpPr>
          <p:nvPr/>
        </p:nvSpPr>
        <p:spPr bwMode="auto">
          <a:xfrm>
            <a:off x="-285750" y="4357688"/>
            <a:ext cx="94297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2"/>
            <a:r>
              <a:rPr lang="ru-RU" sz="2400" dirty="0">
                <a:solidFill>
                  <a:srgbClr val="002060"/>
                </a:solidFill>
                <a:latin typeface="Times New Roman" pitchFamily="18" charset="0"/>
                <a:cs typeface="Times New Roman" pitchFamily="18" charset="0"/>
              </a:rPr>
              <a:t>Действие приемников РИ основано на их сильном химическом ионизирующем воздействии, а также способности вызывать </a:t>
            </a:r>
            <a:r>
              <a:rPr lang="ru-RU" sz="2400" dirty="0" smtClean="0">
                <a:solidFill>
                  <a:srgbClr val="002060"/>
                </a:solidFill>
                <a:latin typeface="Times New Roman" pitchFamily="18" charset="0"/>
                <a:cs typeface="Times New Roman" pitchFamily="18" charset="0"/>
              </a:rPr>
              <a:t>люминесценцию.</a:t>
            </a:r>
            <a:endParaRPr lang="ru-RU" sz="2400" dirty="0">
              <a:solidFill>
                <a:srgbClr val="002060"/>
              </a:solidFill>
              <a:latin typeface="Times New Roman" pitchFamily="18" charset="0"/>
              <a:cs typeface="Times New Roman" pitchFamily="18" charset="0"/>
            </a:endParaRPr>
          </a:p>
        </p:txBody>
      </p:sp>
      <p:sp>
        <p:nvSpPr>
          <p:cNvPr id="80901" name="TextBox 4"/>
          <p:cNvSpPr txBox="1">
            <a:spLocks noChangeArrowheads="1"/>
          </p:cNvSpPr>
          <p:nvPr/>
        </p:nvSpPr>
        <p:spPr bwMode="auto">
          <a:xfrm>
            <a:off x="285750" y="428625"/>
            <a:ext cx="88582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2800" b="1">
                <a:solidFill>
                  <a:srgbClr val="C00000"/>
                </a:solidFill>
                <a:latin typeface="Times New Roman" pitchFamily="18" charset="0"/>
                <a:cs typeface="Times New Roman" pitchFamily="18" charset="0"/>
              </a:rPr>
              <a:t>Источники и приемники рентгеновского излучения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901"/>
                                        </p:tgtEl>
                                        <p:attrNameLst>
                                          <p:attrName>style.visibility</p:attrName>
                                        </p:attrNameLst>
                                      </p:cBhvr>
                                      <p:to>
                                        <p:strVal val="visible"/>
                                      </p:to>
                                    </p:set>
                                    <p:animEffect transition="in" filter="fade">
                                      <p:cBhvr>
                                        <p:cTn id="7" dur="2000"/>
                                        <p:tgtEl>
                                          <p:spTgt spid="809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898"/>
                                        </p:tgtEl>
                                        <p:attrNameLst>
                                          <p:attrName>style.visibility</p:attrName>
                                        </p:attrNameLst>
                                      </p:cBhvr>
                                      <p:to>
                                        <p:strVal val="visible"/>
                                      </p:to>
                                    </p:set>
                                    <p:animEffect transition="in" filter="fade">
                                      <p:cBhvr>
                                        <p:cTn id="10" dur="2000"/>
                                        <p:tgtEl>
                                          <p:spTgt spid="8089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0899"/>
                                        </p:tgtEl>
                                        <p:attrNameLst>
                                          <p:attrName>style.visibility</p:attrName>
                                        </p:attrNameLst>
                                      </p:cBhvr>
                                      <p:to>
                                        <p:strVal val="visible"/>
                                      </p:to>
                                    </p:set>
                                    <p:animEffect transition="in" filter="fade">
                                      <p:cBhvr>
                                        <p:cTn id="13" dur="2000"/>
                                        <p:tgtEl>
                                          <p:spTgt spid="8089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900"/>
                                        </p:tgtEl>
                                        <p:attrNameLst>
                                          <p:attrName>style.visibility</p:attrName>
                                        </p:attrNameLst>
                                      </p:cBhvr>
                                      <p:to>
                                        <p:strVal val="visible"/>
                                      </p:to>
                                    </p:set>
                                    <p:animEffect transition="in" filter="fade">
                                      <p:cBhvr>
                                        <p:cTn id="16" dur="2000"/>
                                        <p:tgtEl>
                                          <p:spTgt spid="8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80899" grpId="0"/>
      <p:bldP spid="80900" grpId="0"/>
      <p:bldP spid="8090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Прямоугольник 1"/>
          <p:cNvSpPr>
            <a:spLocks noChangeArrowheads="1"/>
          </p:cNvSpPr>
          <p:nvPr/>
        </p:nvSpPr>
        <p:spPr bwMode="auto">
          <a:xfrm>
            <a:off x="642938" y="357188"/>
            <a:ext cx="792956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ru-RU" sz="3200" b="1">
                <a:solidFill>
                  <a:srgbClr val="C00000"/>
                </a:solidFill>
                <a:latin typeface="Times New Roman" pitchFamily="18" charset="0"/>
                <a:cs typeface="Times New Roman" pitchFamily="18" charset="0"/>
              </a:rPr>
              <a:t>Приемники рентгеновского излучения</a:t>
            </a:r>
            <a:endParaRPr lang="ru-RU" sz="3200">
              <a:solidFill>
                <a:srgbClr val="C00000"/>
              </a:solidFill>
            </a:endParaRPr>
          </a:p>
        </p:txBody>
      </p:sp>
      <p:sp>
        <p:nvSpPr>
          <p:cNvPr id="81923" name="Прямоугольник 2"/>
          <p:cNvSpPr>
            <a:spLocks noChangeArrowheads="1"/>
          </p:cNvSpPr>
          <p:nvPr/>
        </p:nvSpPr>
        <p:spPr bwMode="auto">
          <a:xfrm>
            <a:off x="571500" y="1214438"/>
            <a:ext cx="8215313"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2400" dirty="0">
                <a:latin typeface="Times New Roman" pitchFamily="18" charset="0"/>
                <a:cs typeface="Times New Roman" pitchFamily="18" charset="0"/>
              </a:rPr>
              <a:t>Обнаруживают рентгеновские лучи по их способности вызывать определенное свечение некоторых кристаллов и действовать на фотопленку.</a:t>
            </a:r>
          </a:p>
          <a:p>
            <a:r>
              <a:rPr lang="ru-RU" sz="2400" dirty="0">
                <a:latin typeface="Times New Roman" pitchFamily="18" charset="0"/>
                <a:cs typeface="Times New Roman" pitchFamily="18" charset="0"/>
              </a:rPr>
              <a:t>           В любой современной физической лаборатории, занимающейся проблемами ядерной физики или изучением космических лучей, можно увидеть прибор, носящий имя его изобретателя, — камера </a:t>
            </a:r>
            <a:r>
              <a:rPr lang="ru-RU" sz="2400" dirty="0" smtClean="0">
                <a:latin typeface="Times New Roman" pitchFamily="18" charset="0"/>
                <a:cs typeface="Times New Roman" pitchFamily="18" charset="0"/>
              </a:rPr>
              <a:t>Вильсона.</a:t>
            </a:r>
            <a:endParaRPr lang="ru-RU" sz="2400" dirty="0">
              <a:latin typeface="Times New Roman" pitchFamily="18" charset="0"/>
              <a:cs typeface="Times New Roman" pitchFamily="18" charset="0"/>
            </a:endParaRPr>
          </a:p>
        </p:txBody>
      </p:sp>
      <p:pic>
        <p:nvPicPr>
          <p:cNvPr id="4" name="Picture 6" descr="http://im0-tub.yandex.net/i?id=6381350&amp;tov=0">
            <a:hlinkClick r:id="rId2"/>
          </p:cNvPr>
          <p:cNvPicPr>
            <a:picLocks noChangeAspect="1" noChangeArrowheads="1"/>
          </p:cNvPicPr>
          <p:nvPr/>
        </p:nvPicPr>
        <p:blipFill>
          <a:blip r:embed="rId3" r:link="rId4" cstate="email">
            <a:extLst>
              <a:ext uri="{28A0092B-C50C-407E-A947-70E740481C1C}">
                <a14:useLocalDpi xmlns:a14="http://schemas.microsoft.com/office/drawing/2010/main" xmlns="" val="0"/>
              </a:ext>
            </a:extLst>
          </a:blip>
          <a:srcRect/>
          <a:stretch>
            <a:fillRect/>
          </a:stretch>
        </p:blipFill>
        <p:spPr bwMode="auto">
          <a:xfrm>
            <a:off x="468313" y="4275138"/>
            <a:ext cx="3817937"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descr="C:\Documents and Settings\Администратор\Рабочий стол\images (7).jpg"/>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5076825" y="4286250"/>
            <a:ext cx="3614738" cy="234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922"/>
                                        </p:tgtEl>
                                        <p:attrNameLst>
                                          <p:attrName>style.visibility</p:attrName>
                                        </p:attrNameLst>
                                      </p:cBhvr>
                                      <p:to>
                                        <p:strVal val="visible"/>
                                      </p:to>
                                    </p:set>
                                    <p:animEffect transition="in" filter="fade">
                                      <p:cBhvr>
                                        <p:cTn id="13" dur="2000"/>
                                        <p:tgtEl>
                                          <p:spTgt spid="819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1923"/>
                                        </p:tgtEl>
                                        <p:attrNameLst>
                                          <p:attrName>style.visibility</p:attrName>
                                        </p:attrNameLst>
                                      </p:cBhvr>
                                      <p:to>
                                        <p:strVal val="visible"/>
                                      </p:to>
                                    </p:set>
                                    <p:animEffect transition="in" filter="fade">
                                      <p:cBhvr>
                                        <p:cTn id="16" dur="2000"/>
                                        <p:tgtEl>
                                          <p:spTgt spid="8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Прямоугольник 1"/>
          <p:cNvSpPr>
            <a:spLocks noChangeArrowheads="1"/>
          </p:cNvSpPr>
          <p:nvPr/>
        </p:nvSpPr>
        <p:spPr bwMode="auto">
          <a:xfrm>
            <a:off x="857250" y="357188"/>
            <a:ext cx="78581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ru-RU" sz="3200" b="1">
                <a:solidFill>
                  <a:srgbClr val="C00000"/>
                </a:solidFill>
                <a:latin typeface="Times New Roman" pitchFamily="18" charset="0"/>
                <a:cs typeface="Times New Roman" pitchFamily="18" charset="0"/>
              </a:rPr>
              <a:t>Свойства рентгеновского излучения</a:t>
            </a:r>
            <a:endParaRPr lang="ru-RU" sz="3200" b="1">
              <a:solidFill>
                <a:srgbClr val="C00000"/>
              </a:solidFill>
            </a:endParaRPr>
          </a:p>
        </p:txBody>
      </p:sp>
      <p:sp>
        <p:nvSpPr>
          <p:cNvPr id="82947" name="Прямоугольник 2"/>
          <p:cNvSpPr>
            <a:spLocks noChangeArrowheads="1"/>
          </p:cNvSpPr>
          <p:nvPr/>
        </p:nvSpPr>
        <p:spPr bwMode="auto">
          <a:xfrm>
            <a:off x="642938" y="1071563"/>
            <a:ext cx="8215312" cy="489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2400" dirty="0">
                <a:latin typeface="Times New Roman" pitchFamily="18" charset="0"/>
                <a:cs typeface="Times New Roman" pitchFamily="18" charset="0"/>
              </a:rPr>
              <a:t>Рентген установил, что открытые им лучи обладают</a:t>
            </a:r>
            <a:r>
              <a:rPr lang="ru-RU" sz="2400" dirty="0" smtClean="0">
                <a:latin typeface="Times New Roman" pitchFamily="18" charset="0"/>
                <a:cs typeface="Times New Roman" pitchFamily="18" charset="0"/>
              </a:rPr>
              <a:t>: огромной </a:t>
            </a:r>
            <a:r>
              <a:rPr lang="ru-RU" sz="2400" dirty="0">
                <a:latin typeface="Times New Roman" pitchFamily="18" charset="0"/>
                <a:cs typeface="Times New Roman" pitchFamily="18" charset="0"/>
              </a:rPr>
              <a:t>проникающей способностью,</a:t>
            </a:r>
          </a:p>
          <a:p>
            <a:r>
              <a:rPr lang="ru-RU" sz="2400" dirty="0" smtClean="0">
                <a:latin typeface="Times New Roman" pitchFamily="18" charset="0"/>
                <a:cs typeface="Times New Roman" pitchFamily="18" charset="0"/>
              </a:rPr>
              <a:t>оказывают </a:t>
            </a:r>
            <a:r>
              <a:rPr lang="ru-RU" sz="2400" dirty="0">
                <a:latin typeface="Times New Roman" pitchFamily="18" charset="0"/>
                <a:cs typeface="Times New Roman" pitchFamily="18" charset="0"/>
              </a:rPr>
              <a:t>фотохимическое </a:t>
            </a:r>
            <a:r>
              <a:rPr lang="ru-RU" sz="2400" dirty="0" smtClean="0">
                <a:latin typeface="Times New Roman" pitchFamily="18" charset="0"/>
                <a:cs typeface="Times New Roman" pitchFamily="18" charset="0"/>
              </a:rPr>
              <a:t>действие.</a:t>
            </a:r>
            <a:endParaRPr lang="ru-RU" sz="2400" dirty="0">
              <a:latin typeface="Times New Roman" pitchFamily="18" charset="0"/>
              <a:cs typeface="Times New Roman" pitchFamily="18" charset="0"/>
            </a:endParaRPr>
          </a:p>
          <a:p>
            <a:r>
              <a:rPr lang="ru-RU" sz="2400" dirty="0">
                <a:latin typeface="Times New Roman" pitchFamily="18" charset="0"/>
                <a:cs typeface="Times New Roman" pitchFamily="18" charset="0"/>
              </a:rPr>
              <a:t>Открытые им лучи не отклонялись ни в магнитном, ни в электрическом полях,</a:t>
            </a:r>
          </a:p>
          <a:p>
            <a:r>
              <a:rPr lang="ru-RU" sz="2400" dirty="0">
                <a:latin typeface="Times New Roman" pitchFamily="18" charset="0"/>
                <a:cs typeface="Times New Roman" pitchFamily="18" charset="0"/>
              </a:rPr>
              <a:t> в</a:t>
            </a:r>
            <a:r>
              <a:rPr lang="ru-RU" sz="2400" dirty="0" smtClean="0">
                <a:latin typeface="Times New Roman" pitchFamily="18" charset="0"/>
                <a:cs typeface="Times New Roman" pitchFamily="18" charset="0"/>
              </a:rPr>
              <a:t>ызывали </a:t>
            </a:r>
            <a:r>
              <a:rPr lang="ru-RU" sz="2400" dirty="0">
                <a:latin typeface="Times New Roman" pitchFamily="18" charset="0"/>
                <a:cs typeface="Times New Roman" pitchFamily="18" charset="0"/>
              </a:rPr>
              <a:t>люминесценцию излучения света источниками за счет поступления к ним энергии в результате различных процессов.</a:t>
            </a:r>
          </a:p>
          <a:p>
            <a:r>
              <a:rPr lang="ru-RU" sz="2400" dirty="0" smtClean="0">
                <a:latin typeface="Times New Roman" pitchFamily="18" charset="0"/>
                <a:cs typeface="Times New Roman" pitchFamily="18" charset="0"/>
              </a:rPr>
              <a:t>РИ </a:t>
            </a:r>
            <a:r>
              <a:rPr lang="ru-RU" sz="2400" dirty="0">
                <a:latin typeface="Times New Roman" pitchFamily="18" charset="0"/>
                <a:cs typeface="Times New Roman" pitchFamily="18" charset="0"/>
              </a:rPr>
              <a:t>поглощается веществом, степень поглощения пропорциональна плотности вещества,</a:t>
            </a:r>
          </a:p>
          <a:p>
            <a:r>
              <a:rPr lang="ru-RU" sz="2400" dirty="0" smtClean="0">
                <a:latin typeface="Times New Roman" pitchFamily="18" charset="0"/>
                <a:cs typeface="Times New Roman" pitchFamily="18" charset="0"/>
              </a:rPr>
              <a:t>обладает </a:t>
            </a:r>
            <a:r>
              <a:rPr lang="ru-RU" sz="2400" dirty="0">
                <a:latin typeface="Times New Roman" pitchFamily="18" charset="0"/>
                <a:cs typeface="Times New Roman" pitchFamily="18" charset="0"/>
              </a:rPr>
              <a:t>всеми свойствами электромагнитных волн(отражение, преломление и др.),</a:t>
            </a:r>
          </a:p>
          <a:p>
            <a:r>
              <a:rPr lang="ru-RU" sz="2400" dirty="0" smtClean="0">
                <a:latin typeface="Times New Roman" pitchFamily="18" charset="0"/>
                <a:cs typeface="Times New Roman" pitchFamily="18" charset="0"/>
              </a:rPr>
              <a:t>невидимое</a:t>
            </a:r>
            <a:r>
              <a:rPr lang="ru-RU" sz="2400" dirty="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fade">
                                      <p:cBhvr>
                                        <p:cTn id="7" dur="2000"/>
                                        <p:tgtEl>
                                          <p:spTgt spid="829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947"/>
                                        </p:tgtEl>
                                        <p:attrNameLst>
                                          <p:attrName>style.visibility</p:attrName>
                                        </p:attrNameLst>
                                      </p:cBhvr>
                                      <p:to>
                                        <p:strVal val="visible"/>
                                      </p:to>
                                    </p:set>
                                    <p:animEffect transition="in" filter="fade">
                                      <p:cBhvr>
                                        <p:cTn id="10" dur="2000"/>
                                        <p:tgtEl>
                                          <p:spTgt spid="82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P spid="8294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30163"/>
            <a:ext cx="9144000" cy="579437"/>
          </a:xfrm>
        </p:spPr>
        <p:txBody>
          <a:bodyPr/>
          <a:lstStyle/>
          <a:p>
            <a:r>
              <a:rPr lang="ru-RU" sz="3200" smtClean="0">
                <a:solidFill>
                  <a:srgbClr val="C00000"/>
                </a:solidFill>
              </a:rPr>
              <a:t>Влияние на здоровье человека</a:t>
            </a:r>
          </a:p>
        </p:txBody>
      </p:sp>
      <p:sp>
        <p:nvSpPr>
          <p:cNvPr id="73731" name="Rectangle 3"/>
          <p:cNvSpPr>
            <a:spLocks noGrp="1" noChangeArrowheads="1"/>
          </p:cNvSpPr>
          <p:nvPr>
            <p:ph type="body" sz="half" idx="1"/>
          </p:nvPr>
        </p:nvSpPr>
        <p:spPr>
          <a:xfrm>
            <a:off x="-228600" y="609600"/>
            <a:ext cx="9144000" cy="457200"/>
          </a:xfrm>
        </p:spPr>
        <p:txBody>
          <a:bodyPr/>
          <a:lstStyle/>
          <a:p>
            <a:pPr algn="ctr">
              <a:buFontTx/>
              <a:buNone/>
            </a:pPr>
            <a:r>
              <a:rPr lang="ru-RU" sz="2000" dirty="0" smtClean="0"/>
              <a:t>Облучение в больших количествах вызывает лучевую болезнь</a:t>
            </a:r>
          </a:p>
          <a:p>
            <a:endParaRPr lang="ru-RU" sz="2800" dirty="0" smtClean="0"/>
          </a:p>
        </p:txBody>
      </p:sp>
      <p:pic>
        <p:nvPicPr>
          <p:cNvPr id="83972" name="extrapolation" descr="Проблемы экстраполяции эффектов доз"/>
          <p:cNvPicPr>
            <a:picLocks noGrp="1" noChangeAspect="1" noChangeArrowheads="1"/>
          </p:cNvPicPr>
          <p:nvPr>
            <p:ph type="clipArt" sz="half" idx="2"/>
          </p:nvPr>
        </p:nvPicPr>
        <p:blipFill>
          <a:blip r:embed="rId2" r:link="rId3" cstate="email">
            <a:extLst>
              <a:ext uri="{28A0092B-C50C-407E-A947-70E740481C1C}">
                <a14:useLocalDpi xmlns:a14="http://schemas.microsoft.com/office/drawing/2010/main" xmlns="" val="0"/>
              </a:ext>
            </a:extLst>
          </a:blip>
          <a:srcRect/>
          <a:stretch>
            <a:fillRect/>
          </a:stretch>
        </p:blipFill>
        <p:spPr>
          <a:xfrm>
            <a:off x="214313" y="1143000"/>
            <a:ext cx="8847137" cy="4933950"/>
          </a:xfr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2000"/>
                                        <p:tgtEl>
                                          <p:spTgt spid="13314"/>
                                        </p:tgtEl>
                                      </p:cBhvr>
                                    </p:animEffect>
                                  </p:childTnLst>
                                </p:cTn>
                              </p:par>
                              <p:par>
                                <p:cTn id="8" presetID="10" presetClass="entr" presetSubtype="0" fill="hold" nodeType="withEffect">
                                  <p:stCondLst>
                                    <p:cond delay="0"/>
                                  </p:stCondLst>
                                  <p:childTnLst>
                                    <p:set>
                                      <p:cBhvr>
                                        <p:cTn id="9" dur="1" fill="hold">
                                          <p:stCondLst>
                                            <p:cond delay="0"/>
                                          </p:stCondLst>
                                        </p:cTn>
                                        <p:tgtEl>
                                          <p:spTgt spid="83972"/>
                                        </p:tgtEl>
                                        <p:attrNameLst>
                                          <p:attrName>style.visibility</p:attrName>
                                        </p:attrNameLst>
                                      </p:cBhvr>
                                      <p:to>
                                        <p:strVal val="visible"/>
                                      </p:to>
                                    </p:set>
                                    <p:animEffect transition="in" filter="fade">
                                      <p:cBhvr>
                                        <p:cTn id="10" dur="2000"/>
                                        <p:tgtEl>
                                          <p:spTgt spid="839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3731">
                                            <p:txEl>
                                              <p:pRg st="0" end="0"/>
                                            </p:txEl>
                                          </p:spTgt>
                                        </p:tgtEl>
                                        <p:attrNameLst>
                                          <p:attrName>style.visibility</p:attrName>
                                        </p:attrNameLst>
                                      </p:cBhvr>
                                      <p:to>
                                        <p:strVal val="visible"/>
                                      </p:to>
                                    </p:set>
                                    <p:animEffect transition="in" filter="fade">
                                      <p:cBhvr>
                                        <p:cTn id="13" dur="2000"/>
                                        <p:tgtEl>
                                          <p:spTgt spid="737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Рисунок 3" descr="200px-Вологдин_В_П[1].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5500688" y="1341438"/>
            <a:ext cx="3403600" cy="437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Прямоугольник 5"/>
          <p:cNvSpPr>
            <a:spLocks noChangeArrowheads="1"/>
          </p:cNvSpPr>
          <p:nvPr/>
        </p:nvSpPr>
        <p:spPr bwMode="auto">
          <a:xfrm>
            <a:off x="357188" y="428625"/>
            <a:ext cx="5143500" cy="587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ru-RU" sz="4000" b="1" dirty="0">
                <a:solidFill>
                  <a:srgbClr val="C00000"/>
                </a:solidFill>
                <a:latin typeface="Times New Roman" pitchFamily="18" charset="0"/>
                <a:cs typeface="Times New Roman" pitchFamily="18" charset="0"/>
              </a:rPr>
              <a:t>История открытия:</a:t>
            </a:r>
          </a:p>
          <a:p>
            <a:r>
              <a:rPr lang="ru-RU" sz="2400" dirty="0"/>
              <a:t> </a:t>
            </a:r>
            <a:r>
              <a:rPr lang="ru-RU" sz="2800" dirty="0">
                <a:latin typeface="Times New Roman" pitchFamily="18" charset="0"/>
                <a:cs typeface="Times New Roman" pitchFamily="18" charset="0"/>
              </a:rPr>
              <a:t>Впервые обратил внимание на низкочастотные электромагнитные волны советский физик В.П. Вологдин, создатель современной высокочастотной электротехники. Он обнаружил, что при работе индукционных генераторов повышенной частоты возникали электромагнитные волны длиной от 500 метров до 30 </a:t>
            </a:r>
            <a:r>
              <a:rPr lang="ru-RU" sz="2800" dirty="0" smtClean="0">
                <a:latin typeface="Times New Roman" pitchFamily="18" charset="0"/>
                <a:cs typeface="Times New Roman" pitchFamily="18" charset="0"/>
              </a:rPr>
              <a:t>км.</a:t>
            </a:r>
            <a:endParaRPr lang="ru-RU" sz="2800" dirty="0">
              <a:latin typeface="Times New Roman" pitchFamily="18" charset="0"/>
              <a:cs typeface="Times New Roman" pitchFamily="18" charset="0"/>
            </a:endParaRPr>
          </a:p>
        </p:txBody>
      </p:sp>
      <p:sp>
        <p:nvSpPr>
          <p:cNvPr id="2" name="TextBox 1"/>
          <p:cNvSpPr txBox="1"/>
          <p:nvPr/>
        </p:nvSpPr>
        <p:spPr>
          <a:xfrm>
            <a:off x="6158372" y="5795972"/>
            <a:ext cx="2088232" cy="369332"/>
          </a:xfrm>
          <a:prstGeom prst="rect">
            <a:avLst/>
          </a:prstGeom>
          <a:noFill/>
        </p:spPr>
        <p:txBody>
          <a:bodyPr wrap="square" rtlCol="0">
            <a:spAutoFit/>
          </a:bodyPr>
          <a:lstStyle/>
          <a:p>
            <a:pPr algn="ctr"/>
            <a:r>
              <a:rPr lang="ru-RU" b="1" dirty="0" err="1" smtClean="0">
                <a:latin typeface="Times New Roman" pitchFamily="18" charset="0"/>
                <a:cs typeface="Times New Roman" pitchFamily="18" charset="0"/>
              </a:rPr>
              <a:t>В.П.Вологдин</a:t>
            </a:r>
            <a:endParaRPr lang="ru-RU"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2000"/>
                                        <p:tgtEl>
                                          <p:spTgt spid="22531"/>
                                        </p:tgtEl>
                                      </p:cBhvr>
                                    </p:animEffect>
                                  </p:childTnLst>
                                </p:cTn>
                              </p:par>
                              <p:par>
                                <p:cTn id="8" presetID="10" presetClass="entr" presetSubtype="0"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fade">
                                      <p:cBhvr>
                                        <p:cTn id="10" dur="2000"/>
                                        <p:tgtEl>
                                          <p:spTgt spid="225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0"/>
            <a:ext cx="8991600" cy="1554163"/>
          </a:xfrm>
        </p:spPr>
        <p:txBody>
          <a:bodyPr/>
          <a:lstStyle/>
          <a:p>
            <a:r>
              <a:rPr lang="ru-RU" sz="3200" b="1" smtClean="0">
                <a:solidFill>
                  <a:srgbClr val="C00000"/>
                </a:solidFill>
              </a:rPr>
              <a:t>Способы защиты от отрицательного воздействия рентгеновского излучения</a:t>
            </a:r>
          </a:p>
        </p:txBody>
      </p:sp>
      <p:sp>
        <p:nvSpPr>
          <p:cNvPr id="84995" name="Rectangle 3"/>
          <p:cNvSpPr>
            <a:spLocks noGrp="1" noChangeArrowheads="1"/>
          </p:cNvSpPr>
          <p:nvPr>
            <p:ph idx="1"/>
          </p:nvPr>
        </p:nvSpPr>
        <p:spPr>
          <a:xfrm>
            <a:off x="142875" y="1357312"/>
            <a:ext cx="8848725" cy="5024015"/>
          </a:xfrm>
        </p:spPr>
        <p:txBody>
          <a:bodyPr>
            <a:normAutofit lnSpcReduction="10000"/>
          </a:bodyPr>
          <a:lstStyle/>
          <a:p>
            <a:pPr fontAlgn="auto">
              <a:spcAft>
                <a:spcPts val="0"/>
              </a:spcAft>
              <a:buFontTx/>
              <a:buNone/>
              <a:defRPr/>
            </a:pPr>
            <a:r>
              <a:rPr lang="ru-RU" sz="3600" dirty="0" smtClean="0">
                <a:latin typeface="Times New Roman" pitchFamily="18" charset="0"/>
                <a:cs typeface="Times New Roman" pitchFamily="18" charset="0"/>
              </a:rPr>
              <a:t>Экранами могут защищаться оконные проемы и стены зданий и сооружений, находящихся под воздействием электромагнитного излучения (ЭМИ).</a:t>
            </a:r>
            <a:endParaRPr lang="en-US" sz="3600" dirty="0" smtClean="0">
              <a:latin typeface="Times New Roman" pitchFamily="18" charset="0"/>
              <a:cs typeface="Times New Roman" pitchFamily="18" charset="0"/>
            </a:endParaRPr>
          </a:p>
          <a:p>
            <a:pPr fontAlgn="auto">
              <a:spcAft>
                <a:spcPts val="0"/>
              </a:spcAft>
              <a:buFontTx/>
              <a:buNone/>
              <a:defRPr/>
            </a:pPr>
            <a:r>
              <a:rPr lang="ru-RU" sz="3600" dirty="0" smtClean="0">
                <a:latin typeface="Times New Roman" pitchFamily="18" charset="0"/>
                <a:cs typeface="Times New Roman" pitchFamily="18" charset="0"/>
              </a:rPr>
              <a:t> Врачи, работающие у рентгеновских аппаратов, стали защищаться свинцовым экраном: свинец — это как бы защитная броня, он не пропускает рентгеновских лучей.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2000"/>
                                        <p:tgtEl>
                                          <p:spTgt spid="143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995">
                                            <p:txEl>
                                              <p:pRg st="0" end="0"/>
                                            </p:txEl>
                                          </p:spTgt>
                                        </p:tgtEl>
                                        <p:attrNameLst>
                                          <p:attrName>style.visibility</p:attrName>
                                        </p:attrNameLst>
                                      </p:cBhvr>
                                      <p:to>
                                        <p:strVal val="visible"/>
                                      </p:to>
                                    </p:set>
                                    <p:animEffect transition="in" filter="fade">
                                      <p:cBhvr>
                                        <p:cTn id="10" dur="2000"/>
                                        <p:tgtEl>
                                          <p:spTgt spid="8499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4995">
                                            <p:txEl>
                                              <p:pRg st="1" end="1"/>
                                            </p:txEl>
                                          </p:spTgt>
                                        </p:tgtEl>
                                        <p:attrNameLst>
                                          <p:attrName>style.visibility</p:attrName>
                                        </p:attrNameLst>
                                      </p:cBhvr>
                                      <p:to>
                                        <p:strVal val="visible"/>
                                      </p:to>
                                    </p:set>
                                    <p:animEffect transition="in" filter="fade">
                                      <p:cBhvr>
                                        <p:cTn id="13" dur="2000"/>
                                        <p:tgtEl>
                                          <p:spTgt spid="849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3"/>
          <p:cNvSpPr txBox="1">
            <a:spLocks noChangeArrowheads="1"/>
          </p:cNvSpPr>
          <p:nvPr/>
        </p:nvSpPr>
        <p:spPr bwMode="auto">
          <a:xfrm>
            <a:off x="142875" y="214313"/>
            <a:ext cx="88582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3600" b="1">
                <a:solidFill>
                  <a:srgbClr val="C00000"/>
                </a:solidFill>
                <a:latin typeface="Times New Roman" pitchFamily="18" charset="0"/>
                <a:cs typeface="Times New Roman" pitchFamily="18" charset="0"/>
              </a:rPr>
              <a:t>Применение рентгеновского излучения</a:t>
            </a:r>
          </a:p>
        </p:txBody>
      </p:sp>
      <p:sp>
        <p:nvSpPr>
          <p:cNvPr id="86019" name="TextBox 4"/>
          <p:cNvSpPr txBox="1">
            <a:spLocks noChangeArrowheads="1"/>
          </p:cNvSpPr>
          <p:nvPr/>
        </p:nvSpPr>
        <p:spPr bwMode="auto">
          <a:xfrm>
            <a:off x="142875" y="1500188"/>
            <a:ext cx="853358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2000" b="1" dirty="0">
                <a:solidFill>
                  <a:srgbClr val="C00000"/>
                </a:solidFill>
                <a:latin typeface="Times New Roman" pitchFamily="18" charset="0"/>
                <a:cs typeface="Times New Roman" pitchFamily="18" charset="0"/>
              </a:rPr>
              <a:t>Медицина:</a:t>
            </a:r>
            <a:r>
              <a:rPr lang="ru-RU" sz="2000" b="1" dirty="0">
                <a:latin typeface="Times New Roman" pitchFamily="18" charset="0"/>
                <a:cs typeface="Times New Roman" pitchFamily="18" charset="0"/>
              </a:rPr>
              <a:t> </a:t>
            </a:r>
            <a:r>
              <a:rPr lang="ru-RU" sz="2000" dirty="0">
                <a:latin typeface="Times New Roman" pitchFamily="18" charset="0"/>
                <a:cs typeface="Times New Roman" pitchFamily="18" charset="0"/>
              </a:rPr>
              <a:t>рентгенограммы</a:t>
            </a:r>
          </a:p>
          <a:p>
            <a:pPr eaLnBrk="1" hangingPunct="1"/>
            <a:r>
              <a:rPr lang="ru-RU" sz="2000" b="1" dirty="0">
                <a:solidFill>
                  <a:srgbClr val="C00000"/>
                </a:solidFill>
                <a:latin typeface="Times New Roman" pitchFamily="18" charset="0"/>
                <a:cs typeface="Times New Roman" pitchFamily="18" charset="0"/>
              </a:rPr>
              <a:t>Техника:</a:t>
            </a:r>
            <a:r>
              <a:rPr lang="ru-RU" sz="2000" b="1" dirty="0">
                <a:latin typeface="Times New Roman" pitchFamily="18" charset="0"/>
                <a:cs typeface="Times New Roman" pitchFamily="18" charset="0"/>
              </a:rPr>
              <a:t> </a:t>
            </a:r>
            <a:r>
              <a:rPr lang="ru-RU" sz="2000" dirty="0">
                <a:latin typeface="Times New Roman" pitchFamily="18" charset="0"/>
                <a:cs typeface="Times New Roman" pitchFamily="18" charset="0"/>
              </a:rPr>
              <a:t>рентгеновская дефектоскопия</a:t>
            </a:r>
          </a:p>
          <a:p>
            <a:pPr eaLnBrk="1" hangingPunct="1"/>
            <a:r>
              <a:rPr lang="ru-RU" sz="2000" b="1" dirty="0">
                <a:solidFill>
                  <a:srgbClr val="C00000"/>
                </a:solidFill>
                <a:latin typeface="Times New Roman" pitchFamily="18" charset="0"/>
                <a:cs typeface="Times New Roman" pitchFamily="18" charset="0"/>
              </a:rPr>
              <a:t>Наука: </a:t>
            </a:r>
            <a:r>
              <a:rPr lang="ru-RU" sz="2000" dirty="0">
                <a:latin typeface="Times New Roman" pitchFamily="18" charset="0"/>
                <a:cs typeface="Times New Roman" pitchFamily="18" charset="0"/>
              </a:rPr>
              <a:t>изучение структуры кристаллов и белковых молекул, рентгеновская спектроскопия, рентгеновский микроскоп и др.</a:t>
            </a:r>
          </a:p>
        </p:txBody>
      </p:sp>
      <p:pic>
        <p:nvPicPr>
          <p:cNvPr id="6" name="Picture 7" descr="современный рентгенаппарат"/>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758825" y="3367088"/>
            <a:ext cx="2741613" cy="310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1" name="Прямоугольник 6"/>
          <p:cNvSpPr>
            <a:spLocks noChangeArrowheads="1"/>
          </p:cNvSpPr>
          <p:nvPr/>
        </p:nvSpPr>
        <p:spPr bwMode="auto">
          <a:xfrm>
            <a:off x="642938" y="3000375"/>
            <a:ext cx="36433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b="1" dirty="0">
                <a:solidFill>
                  <a:srgbClr val="C00000"/>
                </a:solidFill>
                <a:latin typeface="Times New Roman" pitchFamily="18" charset="0"/>
                <a:cs typeface="Times New Roman" pitchFamily="18" charset="0"/>
              </a:rPr>
              <a:t>Аппарат для флюорографии</a:t>
            </a:r>
          </a:p>
        </p:txBody>
      </p:sp>
      <p:pic>
        <p:nvPicPr>
          <p:cNvPr id="8" name="Picture 3"/>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643563" y="3357563"/>
            <a:ext cx="1962150" cy="318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3" name="Прямоугольник 8"/>
          <p:cNvSpPr>
            <a:spLocks noChangeArrowheads="1"/>
          </p:cNvSpPr>
          <p:nvPr/>
        </p:nvSpPr>
        <p:spPr bwMode="auto">
          <a:xfrm>
            <a:off x="5072063" y="3000375"/>
            <a:ext cx="29289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ru-RU" b="1" dirty="0" err="1">
                <a:solidFill>
                  <a:srgbClr val="C00000"/>
                </a:solidFill>
                <a:latin typeface="Times New Roman" pitchFamily="18" charset="0"/>
                <a:cs typeface="Times New Roman" pitchFamily="18" charset="0"/>
              </a:rPr>
              <a:t>Маммограф</a:t>
            </a:r>
            <a:endParaRPr lang="ru-RU" b="1"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6018"/>
                                        </p:tgtEl>
                                        <p:attrNameLst>
                                          <p:attrName>style.visibility</p:attrName>
                                        </p:attrNameLst>
                                      </p:cBhvr>
                                      <p:to>
                                        <p:strVal val="visible"/>
                                      </p:to>
                                    </p:set>
                                    <p:animEffect transition="in" filter="fade">
                                      <p:cBhvr>
                                        <p:cTn id="13" dur="2000"/>
                                        <p:tgtEl>
                                          <p:spTgt spid="860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6019"/>
                                        </p:tgtEl>
                                        <p:attrNameLst>
                                          <p:attrName>style.visibility</p:attrName>
                                        </p:attrNameLst>
                                      </p:cBhvr>
                                      <p:to>
                                        <p:strVal val="visible"/>
                                      </p:to>
                                    </p:set>
                                    <p:animEffect transition="in" filter="fade">
                                      <p:cBhvr>
                                        <p:cTn id="16" dur="2000"/>
                                        <p:tgtEl>
                                          <p:spTgt spid="860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5781"/>
                                        </p:tgtEl>
                                        <p:attrNameLst>
                                          <p:attrName>style.visibility</p:attrName>
                                        </p:attrNameLst>
                                      </p:cBhvr>
                                      <p:to>
                                        <p:strVal val="visible"/>
                                      </p:to>
                                    </p:set>
                                    <p:animEffect transition="in" filter="fade">
                                      <p:cBhvr>
                                        <p:cTn id="19" dur="2000"/>
                                        <p:tgtEl>
                                          <p:spTgt spid="7578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5783"/>
                                        </p:tgtEl>
                                        <p:attrNameLst>
                                          <p:attrName>style.visibility</p:attrName>
                                        </p:attrNameLst>
                                      </p:cBhvr>
                                      <p:to>
                                        <p:strVal val="visible"/>
                                      </p:to>
                                    </p:set>
                                    <p:animEffect transition="in" filter="fade">
                                      <p:cBhvr>
                                        <p:cTn id="22" dur="2000"/>
                                        <p:tgtEl>
                                          <p:spTgt spid="75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19" grpId="0"/>
      <p:bldP spid="75781" grpId="0"/>
      <p:bldP spid="7578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Box 3"/>
          <p:cNvSpPr txBox="1">
            <a:spLocks noChangeArrowheads="1"/>
          </p:cNvSpPr>
          <p:nvPr/>
        </p:nvSpPr>
        <p:spPr bwMode="auto">
          <a:xfrm>
            <a:off x="142875" y="214313"/>
            <a:ext cx="88582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3600" b="1">
                <a:solidFill>
                  <a:srgbClr val="C00000"/>
                </a:solidFill>
                <a:latin typeface="Times New Roman" pitchFamily="18" charset="0"/>
                <a:cs typeface="Times New Roman" pitchFamily="18" charset="0"/>
              </a:rPr>
              <a:t>Применение рентгеновского излучения</a:t>
            </a:r>
          </a:p>
        </p:txBody>
      </p:sp>
      <p:sp>
        <p:nvSpPr>
          <p:cNvPr id="87043" name="TextBox 2"/>
          <p:cNvSpPr txBox="1">
            <a:spLocks noChangeArrowheads="1"/>
          </p:cNvSpPr>
          <p:nvPr/>
        </p:nvSpPr>
        <p:spPr bwMode="auto">
          <a:xfrm>
            <a:off x="214313" y="857250"/>
            <a:ext cx="8715375"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2400" b="1" dirty="0">
                <a:solidFill>
                  <a:srgbClr val="C00000"/>
                </a:solidFill>
                <a:latin typeface="Times New Roman" pitchFamily="18" charset="0"/>
                <a:cs typeface="Times New Roman" pitchFamily="18" charset="0"/>
              </a:rPr>
              <a:t>Медицина и культура</a:t>
            </a:r>
          </a:p>
          <a:p>
            <a:pPr eaLnBrk="1" hangingPunct="1"/>
            <a:r>
              <a:rPr lang="ru-RU" sz="2400" dirty="0">
                <a:latin typeface="Times New Roman" pitchFamily="18" charset="0"/>
                <a:cs typeface="Times New Roman" pitchFamily="18" charset="0"/>
              </a:rPr>
              <a:t>Диагностика болезней(переломы, опухоли и др.)</a:t>
            </a:r>
          </a:p>
          <a:p>
            <a:pPr eaLnBrk="1" hangingPunct="1"/>
            <a:r>
              <a:rPr lang="ru-RU" sz="2400" dirty="0">
                <a:latin typeface="Times New Roman" pitchFamily="18" charset="0"/>
                <a:cs typeface="Times New Roman" pitchFamily="18" charset="0"/>
              </a:rPr>
              <a:t>Лечение болезней</a:t>
            </a:r>
          </a:p>
          <a:p>
            <a:pPr eaLnBrk="1" hangingPunct="1"/>
            <a:r>
              <a:rPr lang="ru-RU" sz="2400" dirty="0">
                <a:latin typeface="Times New Roman" pitchFamily="18" charset="0"/>
                <a:cs typeface="Times New Roman" pitchFamily="18" charset="0"/>
              </a:rPr>
              <a:t>Определение дефектов картин</a:t>
            </a:r>
          </a:p>
          <a:p>
            <a:pPr eaLnBrk="1" hangingPunct="1"/>
            <a:r>
              <a:rPr lang="ru-RU" sz="2400" dirty="0">
                <a:latin typeface="Times New Roman" pitchFamily="18" charset="0"/>
                <a:cs typeface="Times New Roman" pitchFamily="18" charset="0"/>
              </a:rPr>
              <a:t>Отделение поддельных бриллиантов от  настоящих</a:t>
            </a:r>
          </a:p>
          <a:p>
            <a:pPr algn="ctr" eaLnBrk="1" hangingPunct="1"/>
            <a:endParaRPr lang="ru-RU" sz="2400" dirty="0">
              <a:solidFill>
                <a:srgbClr val="C00000"/>
              </a:solidFill>
              <a:latin typeface="Times New Roman" pitchFamily="18" charset="0"/>
              <a:cs typeface="Times New Roman" pitchFamily="18" charset="0"/>
            </a:endParaRPr>
          </a:p>
        </p:txBody>
      </p:sp>
      <p:pic>
        <p:nvPicPr>
          <p:cNvPr id="6" name="Picture 6" descr="ренген лежачий"/>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214313" y="3598863"/>
            <a:ext cx="4500562"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5" name="Прямоугольник 6"/>
          <p:cNvSpPr>
            <a:spLocks noChangeArrowheads="1"/>
          </p:cNvSpPr>
          <p:nvPr/>
        </p:nvSpPr>
        <p:spPr bwMode="auto">
          <a:xfrm>
            <a:off x="642938" y="3244850"/>
            <a:ext cx="35004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ru-RU" b="1" dirty="0">
                <a:solidFill>
                  <a:srgbClr val="C00000"/>
                </a:solidFill>
                <a:latin typeface="Times New Roman" pitchFamily="18" charset="0"/>
                <a:cs typeface="Times New Roman" pitchFamily="18" charset="0"/>
              </a:rPr>
              <a:t>Томограф</a:t>
            </a:r>
            <a:endParaRPr lang="ru-RU" b="1" dirty="0">
              <a:solidFill>
                <a:srgbClr val="C00000"/>
              </a:solidFill>
            </a:endParaRPr>
          </a:p>
        </p:txBody>
      </p:sp>
      <p:sp>
        <p:nvSpPr>
          <p:cNvPr id="76806" name="TextBox 8"/>
          <p:cNvSpPr txBox="1">
            <a:spLocks noChangeArrowheads="1"/>
          </p:cNvSpPr>
          <p:nvPr/>
        </p:nvSpPr>
        <p:spPr bwMode="auto">
          <a:xfrm>
            <a:off x="5286375" y="3214688"/>
            <a:ext cx="35718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b="1" dirty="0">
                <a:solidFill>
                  <a:srgbClr val="C00000"/>
                </a:solidFill>
                <a:latin typeface="Times New Roman" pitchFamily="18" charset="0"/>
                <a:cs typeface="Times New Roman" pitchFamily="18" charset="0"/>
              </a:rPr>
              <a:t>Снимок в рентгеновских лучах</a:t>
            </a:r>
          </a:p>
        </p:txBody>
      </p:sp>
      <p:pic>
        <p:nvPicPr>
          <p:cNvPr id="87047" name="Picture 7" descr="Ruka-rentgen"/>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572125" y="3714750"/>
            <a:ext cx="3333750"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7042"/>
                                        </p:tgtEl>
                                        <p:attrNameLst>
                                          <p:attrName>style.visibility</p:attrName>
                                        </p:attrNameLst>
                                      </p:cBhvr>
                                      <p:to>
                                        <p:strVal val="visible"/>
                                      </p:to>
                                    </p:set>
                                    <p:animEffect transition="in" filter="fade">
                                      <p:cBhvr>
                                        <p:cTn id="10" dur="2000"/>
                                        <p:tgtEl>
                                          <p:spTgt spid="870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7043"/>
                                        </p:tgtEl>
                                        <p:attrNameLst>
                                          <p:attrName>style.visibility</p:attrName>
                                        </p:attrNameLst>
                                      </p:cBhvr>
                                      <p:to>
                                        <p:strVal val="visible"/>
                                      </p:to>
                                    </p:set>
                                    <p:animEffect transition="in" filter="fade">
                                      <p:cBhvr>
                                        <p:cTn id="13" dur="2000"/>
                                        <p:tgtEl>
                                          <p:spTgt spid="87043"/>
                                        </p:tgtEl>
                                      </p:cBhvr>
                                    </p:animEffect>
                                  </p:childTnLst>
                                </p:cTn>
                              </p:par>
                              <p:par>
                                <p:cTn id="14" presetID="10" presetClass="entr" presetSubtype="0" fill="hold" nodeType="withEffect">
                                  <p:stCondLst>
                                    <p:cond delay="0"/>
                                  </p:stCondLst>
                                  <p:childTnLst>
                                    <p:set>
                                      <p:cBhvr>
                                        <p:cTn id="15" dur="1" fill="hold">
                                          <p:stCondLst>
                                            <p:cond delay="0"/>
                                          </p:stCondLst>
                                        </p:cTn>
                                        <p:tgtEl>
                                          <p:spTgt spid="87047"/>
                                        </p:tgtEl>
                                        <p:attrNameLst>
                                          <p:attrName>style.visibility</p:attrName>
                                        </p:attrNameLst>
                                      </p:cBhvr>
                                      <p:to>
                                        <p:strVal val="visible"/>
                                      </p:to>
                                    </p:set>
                                    <p:animEffect transition="in" filter="fade">
                                      <p:cBhvr>
                                        <p:cTn id="16" dur="2000"/>
                                        <p:tgtEl>
                                          <p:spTgt spid="870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805"/>
                                        </p:tgtEl>
                                        <p:attrNameLst>
                                          <p:attrName>style.visibility</p:attrName>
                                        </p:attrNameLst>
                                      </p:cBhvr>
                                      <p:to>
                                        <p:strVal val="visible"/>
                                      </p:to>
                                    </p:set>
                                    <p:animEffect transition="in" filter="fade">
                                      <p:cBhvr>
                                        <p:cTn id="19" dur="2000"/>
                                        <p:tgtEl>
                                          <p:spTgt spid="7680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6806"/>
                                        </p:tgtEl>
                                        <p:attrNameLst>
                                          <p:attrName>style.visibility</p:attrName>
                                        </p:attrNameLst>
                                      </p:cBhvr>
                                      <p:to>
                                        <p:strVal val="visible"/>
                                      </p:to>
                                    </p:set>
                                    <p:animEffect transition="in" filter="fade">
                                      <p:cBhvr>
                                        <p:cTn id="22" dur="2000"/>
                                        <p:tgtEl>
                                          <p:spTgt spid="7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p:bldP spid="87043" grpId="0"/>
      <p:bldP spid="76805" grpId="0"/>
      <p:bldP spid="7680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3"/>
          <p:cNvSpPr txBox="1">
            <a:spLocks noChangeArrowheads="1"/>
          </p:cNvSpPr>
          <p:nvPr/>
        </p:nvSpPr>
        <p:spPr bwMode="auto">
          <a:xfrm>
            <a:off x="142875" y="214313"/>
            <a:ext cx="88582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3600" b="1" dirty="0">
                <a:latin typeface="Times New Roman" pitchFamily="18" charset="0"/>
                <a:cs typeface="Times New Roman" pitchFamily="18" charset="0"/>
              </a:rPr>
              <a:t>Применение рентгеновского излучения</a:t>
            </a:r>
          </a:p>
        </p:txBody>
      </p:sp>
      <p:sp>
        <p:nvSpPr>
          <p:cNvPr id="88067" name="TextBox 2"/>
          <p:cNvSpPr txBox="1">
            <a:spLocks noChangeArrowheads="1"/>
          </p:cNvSpPr>
          <p:nvPr/>
        </p:nvSpPr>
        <p:spPr bwMode="auto">
          <a:xfrm>
            <a:off x="0" y="642938"/>
            <a:ext cx="9144000" cy="329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2800" b="1" dirty="0">
                <a:solidFill>
                  <a:srgbClr val="C00000"/>
                </a:solidFill>
                <a:latin typeface="Times New Roman" pitchFamily="18" charset="0"/>
                <a:cs typeface="Times New Roman" pitchFamily="18" charset="0"/>
              </a:rPr>
              <a:t>Наука и техника</a:t>
            </a:r>
          </a:p>
          <a:p>
            <a:pPr eaLnBrk="1" hangingPunct="1"/>
            <a:r>
              <a:rPr lang="ru-RU" sz="2000" b="1" dirty="0">
                <a:latin typeface="Times New Roman" pitchFamily="18" charset="0"/>
                <a:cs typeface="Times New Roman" pitchFamily="18" charset="0"/>
              </a:rPr>
              <a:t>  </a:t>
            </a:r>
            <a:r>
              <a:rPr lang="ru-RU" sz="2000" b="1" dirty="0">
                <a:solidFill>
                  <a:srgbClr val="C00000"/>
                </a:solidFill>
                <a:latin typeface="Times New Roman" pitchFamily="18" charset="0"/>
                <a:cs typeface="Times New Roman" pitchFamily="18" charset="0"/>
              </a:rPr>
              <a:t>Рентгеновский микроскоп: </a:t>
            </a:r>
            <a:r>
              <a:rPr lang="ru-RU" sz="2000" dirty="0">
                <a:latin typeface="Times New Roman" pitchFamily="18" charset="0"/>
                <a:cs typeface="Times New Roman" pitchFamily="18" charset="0"/>
              </a:rPr>
              <a:t>изучение биологических объектов(клетки, их составляющие и др.)</a:t>
            </a:r>
          </a:p>
          <a:p>
            <a:pPr eaLnBrk="1" hangingPunct="1"/>
            <a:r>
              <a:rPr lang="ru-RU" sz="2000" b="1" dirty="0">
                <a:solidFill>
                  <a:srgbClr val="C00000"/>
                </a:solidFill>
                <a:latin typeface="Times New Roman" pitchFamily="18" charset="0"/>
                <a:cs typeface="Times New Roman" pitchFamily="18" charset="0"/>
              </a:rPr>
              <a:t>  Рентгеноструктурный  анализ: </a:t>
            </a:r>
            <a:r>
              <a:rPr lang="ru-RU" sz="2000" dirty="0">
                <a:latin typeface="Times New Roman" pitchFamily="18" charset="0"/>
                <a:cs typeface="Times New Roman" pitchFamily="18" charset="0"/>
              </a:rPr>
              <a:t>определение дефектов в кристаллах, изучение структуры вещества</a:t>
            </a:r>
          </a:p>
          <a:p>
            <a:pPr eaLnBrk="1" hangingPunct="1"/>
            <a:r>
              <a:rPr lang="ru-RU" sz="2000" b="1" dirty="0">
                <a:latin typeface="Times New Roman" pitchFamily="18" charset="0"/>
                <a:cs typeface="Times New Roman" pitchFamily="18" charset="0"/>
              </a:rPr>
              <a:t>  </a:t>
            </a:r>
            <a:r>
              <a:rPr lang="ru-RU" sz="2000" b="1" dirty="0">
                <a:solidFill>
                  <a:srgbClr val="C00000"/>
                </a:solidFill>
                <a:latin typeface="Times New Roman" pitchFamily="18" charset="0"/>
                <a:cs typeface="Times New Roman" pitchFamily="18" charset="0"/>
              </a:rPr>
              <a:t>Рентгенодефектоскопия:</a:t>
            </a:r>
            <a:r>
              <a:rPr lang="ru-RU" sz="2000" b="1" dirty="0">
                <a:latin typeface="Times New Roman" pitchFamily="18" charset="0"/>
                <a:cs typeface="Times New Roman" pitchFamily="18" charset="0"/>
              </a:rPr>
              <a:t> </a:t>
            </a:r>
            <a:r>
              <a:rPr lang="ru-RU" sz="2000" dirty="0">
                <a:latin typeface="Times New Roman" pitchFamily="18" charset="0"/>
                <a:cs typeface="Times New Roman" pitchFamily="18" charset="0"/>
              </a:rPr>
              <a:t>определение </a:t>
            </a:r>
            <a:r>
              <a:rPr lang="ru-RU" sz="2000" dirty="0" err="1">
                <a:latin typeface="Times New Roman" pitchFamily="18" charset="0"/>
                <a:cs typeface="Times New Roman" pitchFamily="18" charset="0"/>
              </a:rPr>
              <a:t>трещин,раковин</a:t>
            </a:r>
            <a:r>
              <a:rPr lang="ru-RU" sz="2000" dirty="0">
                <a:latin typeface="Times New Roman" pitchFamily="18" charset="0"/>
                <a:cs typeface="Times New Roman" pitchFamily="18" charset="0"/>
              </a:rPr>
              <a:t>, толщины швов и др.</a:t>
            </a:r>
          </a:p>
          <a:p>
            <a:pPr eaLnBrk="1" hangingPunct="1"/>
            <a:r>
              <a:rPr lang="ru-RU" sz="2000" b="1" dirty="0">
                <a:solidFill>
                  <a:srgbClr val="C00000"/>
                </a:solidFill>
                <a:latin typeface="Times New Roman" pitchFamily="18" charset="0"/>
                <a:cs typeface="Times New Roman" pitchFamily="18" charset="0"/>
              </a:rPr>
              <a:t>  Рентгеновская спектроскопия: </a:t>
            </a:r>
            <a:r>
              <a:rPr lang="ru-RU" sz="2000" dirty="0">
                <a:latin typeface="Times New Roman" pitchFamily="18" charset="0"/>
                <a:cs typeface="Times New Roman" pitchFamily="18" charset="0"/>
              </a:rPr>
              <a:t>изучение строения и свойств атомов</a:t>
            </a:r>
          </a:p>
          <a:p>
            <a:pPr eaLnBrk="1" hangingPunct="1"/>
            <a:r>
              <a:rPr lang="ru-RU" sz="2000" b="1" dirty="0">
                <a:solidFill>
                  <a:srgbClr val="C00000"/>
                </a:solidFill>
                <a:latin typeface="Times New Roman" pitchFamily="18" charset="0"/>
                <a:cs typeface="Times New Roman" pitchFamily="18" charset="0"/>
              </a:rPr>
              <a:t>  Рентгеновская голография </a:t>
            </a:r>
            <a:r>
              <a:rPr lang="ru-RU" sz="2000" dirty="0">
                <a:latin typeface="Times New Roman" pitchFamily="18" charset="0"/>
                <a:cs typeface="Times New Roman" pitchFamily="18" charset="0"/>
              </a:rPr>
              <a:t>объектов</a:t>
            </a:r>
          </a:p>
          <a:p>
            <a:pPr eaLnBrk="1" hangingPunct="1"/>
            <a:r>
              <a:rPr lang="ru-RU" sz="2000" b="1" dirty="0">
                <a:solidFill>
                  <a:srgbClr val="C00000"/>
                </a:solidFill>
                <a:latin typeface="Times New Roman" pitchFamily="18" charset="0"/>
                <a:cs typeface="Times New Roman" pitchFamily="18" charset="0"/>
              </a:rPr>
              <a:t>  Рентгеновский телескоп: </a:t>
            </a:r>
            <a:r>
              <a:rPr lang="ru-RU" sz="2000" dirty="0">
                <a:latin typeface="Times New Roman" pitchFamily="18" charset="0"/>
                <a:cs typeface="Times New Roman" pitchFamily="18" charset="0"/>
              </a:rPr>
              <a:t>изучение </a:t>
            </a:r>
            <a:r>
              <a:rPr lang="ru-RU" sz="2000" dirty="0" err="1">
                <a:latin typeface="Times New Roman" pitchFamily="18" charset="0"/>
                <a:cs typeface="Times New Roman" pitchFamily="18" charset="0"/>
              </a:rPr>
              <a:t>звезд,определение</a:t>
            </a:r>
            <a:r>
              <a:rPr lang="ru-RU" sz="2000" dirty="0">
                <a:latin typeface="Times New Roman" pitchFamily="18" charset="0"/>
                <a:cs typeface="Times New Roman" pitchFamily="18" charset="0"/>
              </a:rPr>
              <a:t> их координат и др.</a:t>
            </a:r>
          </a:p>
          <a:p>
            <a:pPr eaLnBrk="1" hangingPunct="1"/>
            <a:endParaRPr lang="ru-RU" sz="2000" b="1" dirty="0">
              <a:latin typeface="Times New Roman" pitchFamily="18" charset="0"/>
              <a:cs typeface="Times New Roman" pitchFamily="18" charset="0"/>
            </a:endParaRPr>
          </a:p>
        </p:txBody>
      </p:sp>
      <p:pic>
        <p:nvPicPr>
          <p:cNvPr id="5" name="Picture 7" descr="radg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285750" y="3571875"/>
            <a:ext cx="1874838" cy="305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descr="RAP-2_L"/>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143500" y="3571875"/>
            <a:ext cx="3879850" cy="296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0" name="TextBox 6"/>
          <p:cNvSpPr txBox="1">
            <a:spLocks noChangeArrowheads="1"/>
          </p:cNvSpPr>
          <p:nvPr/>
        </p:nvSpPr>
        <p:spPr bwMode="auto">
          <a:xfrm>
            <a:off x="2286000" y="3929063"/>
            <a:ext cx="28575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2000" b="1" dirty="0">
                <a:solidFill>
                  <a:srgbClr val="002060"/>
                </a:solidFill>
                <a:latin typeface="Times New Roman" pitchFamily="18" charset="0"/>
                <a:cs typeface="Times New Roman" pitchFamily="18" charset="0"/>
              </a:rPr>
              <a:t>Аппараты для проведения рентгеноструктурного анализа вещества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fade">
                                      <p:cBhvr>
                                        <p:cTn id="7" dur="2000"/>
                                        <p:tgtEl>
                                          <p:spTgt spid="880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067"/>
                                        </p:tgtEl>
                                        <p:attrNameLst>
                                          <p:attrName>style.visibility</p:attrName>
                                        </p:attrNameLst>
                                      </p:cBhvr>
                                      <p:to>
                                        <p:strVal val="visible"/>
                                      </p:to>
                                    </p:set>
                                    <p:animEffect transition="in" filter="fade">
                                      <p:cBhvr>
                                        <p:cTn id="10" dur="2000"/>
                                        <p:tgtEl>
                                          <p:spTgt spid="8806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7830"/>
                                        </p:tgtEl>
                                        <p:attrNameLst>
                                          <p:attrName>style.visibility</p:attrName>
                                        </p:attrNameLst>
                                      </p:cBhvr>
                                      <p:to>
                                        <p:strVal val="visible"/>
                                      </p:to>
                                    </p:set>
                                    <p:animEffect transition="in" filter="fade">
                                      <p:cBhvr>
                                        <p:cTn id="16" dur="2000"/>
                                        <p:tgtEl>
                                          <p:spTgt spid="77830"/>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P spid="88067" grpId="0"/>
      <p:bldP spid="7783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ентген.avi">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rotWithShape="1">
          <a:blip r:embed="rId4" cstate="email"/>
          <a:srcRect l="75" t="-23" r="-75" b="23"/>
          <a:stretch/>
        </p:blipFill>
        <p:spPr>
          <a:xfrm>
            <a:off x="0" y="1"/>
            <a:ext cx="9144000" cy="6858000"/>
          </a:xfrm>
          <a:prstGeom prst="rect">
            <a:avLst/>
          </a:prstGeom>
        </p:spPr>
      </p:pic>
    </p:spTree>
    <p:extLst>
      <p:ext uri="{BB962C8B-B14F-4D97-AF65-F5344CB8AC3E}">
        <p14:creationId xmlns:p14="http://schemas.microsoft.com/office/powerpoint/2010/main" xmlns="" val="18481864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0825" y="1773238"/>
            <a:ext cx="8686800" cy="4525962"/>
          </a:xfrm>
        </p:spPr>
        <p:txBody>
          <a:bodyPr/>
          <a:lstStyle/>
          <a:p>
            <a:pPr algn="ctr">
              <a:buFont typeface="Wingdings 2" pitchFamily="18" charset="2"/>
              <a:buNone/>
            </a:pPr>
            <a:r>
              <a:rPr lang="ru-RU" sz="3600" smtClean="0">
                <a:latin typeface="Times New Roman" pitchFamily="18" charset="0"/>
                <a:cs typeface="Times New Roman" pitchFamily="18" charset="0"/>
              </a:rPr>
              <a:t> Длина волны — &lt; </a:t>
            </a:r>
            <a:r>
              <a:rPr lang="ru-RU" sz="3600" b="1" smtClean="0">
                <a:latin typeface="Times New Roman" pitchFamily="18" charset="0"/>
                <a:cs typeface="Times New Roman" pitchFamily="18" charset="0"/>
              </a:rPr>
              <a:t>5·10</a:t>
            </a:r>
            <a:r>
              <a:rPr lang="ru-RU" sz="3600" b="1" baseline="30000" smtClean="0">
                <a:latin typeface="Times New Roman" pitchFamily="18" charset="0"/>
                <a:cs typeface="Times New Roman" pitchFamily="18" charset="0"/>
              </a:rPr>
              <a:t>−3</a:t>
            </a:r>
            <a:r>
              <a:rPr lang="ru-RU" sz="3600" b="1" smtClean="0">
                <a:latin typeface="Times New Roman" pitchFamily="18" charset="0"/>
                <a:cs typeface="Times New Roman" pitchFamily="18" charset="0"/>
              </a:rPr>
              <a:t> нм </a:t>
            </a:r>
          </a:p>
        </p:txBody>
      </p:sp>
      <p:pic>
        <p:nvPicPr>
          <p:cNvPr id="78851" name="Рисунок 3" descr="Рисунок1.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2124075" y="3284538"/>
            <a:ext cx="5189538" cy="273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2" name="Прямоугольник 1"/>
          <p:cNvSpPr>
            <a:spLocks noChangeArrowheads="1"/>
          </p:cNvSpPr>
          <p:nvPr/>
        </p:nvSpPr>
        <p:spPr bwMode="auto">
          <a:xfrm>
            <a:off x="2381250" y="188913"/>
            <a:ext cx="435451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ru-RU" sz="4000" b="1">
                <a:solidFill>
                  <a:srgbClr val="C00000"/>
                </a:solidFill>
                <a:latin typeface="Times New Roman" pitchFamily="18" charset="0"/>
                <a:cs typeface="Times New Roman" pitchFamily="18" charset="0"/>
              </a:rPr>
              <a:t>Гамма -излучение</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9092"/>
                                        </p:tgtEl>
                                        <p:attrNameLst>
                                          <p:attrName>style.visibility</p:attrName>
                                        </p:attrNameLst>
                                      </p:cBhvr>
                                      <p:to>
                                        <p:strVal val="visible"/>
                                      </p:to>
                                    </p:set>
                                    <p:animEffect transition="in" filter="fade">
                                      <p:cBhvr>
                                        <p:cTn id="7" dur="2000"/>
                                        <p:tgtEl>
                                          <p:spTgt spid="8909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8851"/>
                                        </p:tgtEl>
                                        <p:attrNameLst>
                                          <p:attrName>style.visibility</p:attrName>
                                        </p:attrNameLst>
                                      </p:cBhvr>
                                      <p:to>
                                        <p:strVal val="visible"/>
                                      </p:to>
                                    </p:set>
                                    <p:animEffect transition="in" filter="fade">
                                      <p:cBhvr>
                                        <p:cTn id="13" dur="2000"/>
                                        <p:tgtEl>
                                          <p:spTgt spid="78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909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686800" cy="838200"/>
          </a:xfrm>
        </p:spPr>
        <p:txBody>
          <a:bodyPr/>
          <a:lstStyle/>
          <a:p>
            <a:r>
              <a:rPr lang="ru-RU" b="1" smtClean="0">
                <a:solidFill>
                  <a:srgbClr val="C00000"/>
                </a:solidFill>
                <a:latin typeface="Times New Roman" pitchFamily="18" charset="0"/>
                <a:cs typeface="Times New Roman" pitchFamily="18" charset="0"/>
              </a:rPr>
              <a:t>История открытия</a:t>
            </a:r>
          </a:p>
        </p:txBody>
      </p:sp>
      <p:sp>
        <p:nvSpPr>
          <p:cNvPr id="3" name="Содержимое 2"/>
          <p:cNvSpPr>
            <a:spLocks noGrp="1"/>
          </p:cNvSpPr>
          <p:nvPr>
            <p:ph idx="1"/>
          </p:nvPr>
        </p:nvSpPr>
        <p:spPr>
          <a:xfrm>
            <a:off x="2051050" y="1052513"/>
            <a:ext cx="6886575" cy="5184775"/>
          </a:xfrm>
        </p:spPr>
        <p:txBody>
          <a:bodyPr>
            <a:normAutofit fontScale="92500" lnSpcReduction="20000"/>
          </a:bodyPr>
          <a:lstStyle/>
          <a:p>
            <a:pPr fontAlgn="auto">
              <a:spcAft>
                <a:spcPts val="0"/>
              </a:spcAft>
              <a:buFont typeface="Wingdings 2" pitchFamily="18" charset="2"/>
              <a:buNone/>
              <a:defRPr/>
            </a:pPr>
            <a:r>
              <a:rPr lang="ru-RU" dirty="0" smtClean="0"/>
              <a:t>    </a:t>
            </a:r>
            <a:r>
              <a:rPr lang="ru-RU" dirty="0" smtClean="0">
                <a:latin typeface="Times New Roman" pitchFamily="18" charset="0"/>
                <a:cs typeface="Times New Roman" pitchFamily="18" charset="0"/>
              </a:rPr>
              <a:t>Гамма-излучение было открыто французским физиком Полем </a:t>
            </a:r>
            <a:r>
              <a:rPr lang="ru-RU" dirty="0" err="1" smtClean="0">
                <a:latin typeface="Times New Roman" pitchFamily="18" charset="0"/>
                <a:cs typeface="Times New Roman" pitchFamily="18" charset="0"/>
              </a:rPr>
              <a:t>Виллардом</a:t>
            </a:r>
            <a:r>
              <a:rPr lang="ru-RU" dirty="0" smtClean="0">
                <a:latin typeface="Times New Roman" pitchFamily="18" charset="0"/>
                <a:cs typeface="Times New Roman" pitchFamily="18" charset="0"/>
              </a:rPr>
              <a:t> в 1900 году при исследовании излучения радия.</a:t>
            </a:r>
          </a:p>
          <a:p>
            <a:pPr fontAlgn="auto">
              <a:spcAft>
                <a:spcPts val="0"/>
              </a:spcAft>
              <a:buFont typeface="Wingdings 2" pitchFamily="18" charset="2"/>
              <a:buNone/>
              <a:defRPr/>
            </a:pP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Гамма-кванты</a:t>
            </a:r>
            <a:r>
              <a:rPr lang="ru-RU" dirty="0" smtClean="0">
                <a:latin typeface="Times New Roman" pitchFamily="18" charset="0"/>
                <a:cs typeface="Times New Roman" pitchFamily="18" charset="0"/>
              </a:rPr>
              <a:t> сверхвысоких энергий рождаются при столкновении заряженных частиц, разогнанных мощными электромагнитными полями космических объектов или земных ускорителей элементарных частиц. В атмосфере они крушат ядра атомов, порождая каскады частиц, летящих с </a:t>
            </a:r>
            <a:r>
              <a:rPr lang="ru-RU" dirty="0" err="1" smtClean="0">
                <a:latin typeface="Times New Roman" pitchFamily="18" charset="0"/>
                <a:cs typeface="Times New Roman" pitchFamily="18" charset="0"/>
              </a:rPr>
              <a:t>околосветовой</a:t>
            </a:r>
            <a:r>
              <a:rPr lang="ru-RU" dirty="0" smtClean="0">
                <a:latin typeface="Times New Roman" pitchFamily="18" charset="0"/>
                <a:cs typeface="Times New Roman" pitchFamily="18" charset="0"/>
              </a:rPr>
              <a:t> скоростью. </a:t>
            </a:r>
            <a:endParaRPr lang="ru-RU" dirty="0">
              <a:latin typeface="Times New Roman" pitchFamily="18" charset="0"/>
              <a:cs typeface="Times New Roman" pitchFamily="18" charset="0"/>
            </a:endParaRPr>
          </a:p>
        </p:txBody>
      </p:sp>
      <p:pic>
        <p:nvPicPr>
          <p:cNvPr id="5" name="Рисунок 4" descr="Paul_Villard.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773238"/>
            <a:ext cx="2303463" cy="3135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116013" y="-387350"/>
            <a:ext cx="7369175" cy="1527175"/>
          </a:xfrm>
        </p:spPr>
        <p:txBody>
          <a:bodyPr/>
          <a:lstStyle/>
          <a:p>
            <a:r>
              <a:rPr lang="ru-RU" sz="4000" b="1" smtClean="0">
                <a:solidFill>
                  <a:srgbClr val="C00000"/>
                </a:solidFill>
                <a:latin typeface="Times New Roman" pitchFamily="18" charset="0"/>
                <a:cs typeface="Times New Roman" pitchFamily="18" charset="0"/>
              </a:rPr>
              <a:t>Источники гамма- излучения</a:t>
            </a:r>
          </a:p>
        </p:txBody>
      </p:sp>
      <p:sp>
        <p:nvSpPr>
          <p:cNvPr id="38915" name="Rectangle 3"/>
          <p:cNvSpPr>
            <a:spLocks noGrp="1" noChangeArrowheads="1"/>
          </p:cNvSpPr>
          <p:nvPr>
            <p:ph idx="1"/>
          </p:nvPr>
        </p:nvSpPr>
        <p:spPr>
          <a:xfrm>
            <a:off x="1331913" y="1125538"/>
            <a:ext cx="7056437" cy="3240087"/>
          </a:xfrm>
        </p:spPr>
        <p:txBody>
          <a:bodyPr>
            <a:normAutofit fontScale="92500" lnSpcReduction="20000"/>
          </a:bodyPr>
          <a:lstStyle/>
          <a:p>
            <a:pPr marL="0" indent="0" fontAlgn="auto">
              <a:spcAft>
                <a:spcPts val="0"/>
              </a:spcAft>
              <a:buNone/>
              <a:defRPr/>
            </a:pPr>
            <a:r>
              <a:rPr lang="ru-RU" dirty="0" smtClean="0">
                <a:latin typeface="Times New Roman" pitchFamily="18" charset="0"/>
                <a:cs typeface="Times New Roman" pitchFamily="18" charset="0"/>
              </a:rPr>
              <a:t>Атомные ядра, изменяющие энергетическое состояние</a:t>
            </a:r>
          </a:p>
          <a:p>
            <a:pPr marL="0" indent="0" fontAlgn="auto">
              <a:spcAft>
                <a:spcPts val="0"/>
              </a:spcAft>
              <a:buNone/>
              <a:defRPr/>
            </a:pPr>
            <a:r>
              <a:rPr lang="ru-RU" dirty="0" smtClean="0">
                <a:latin typeface="Times New Roman" pitchFamily="18" charset="0"/>
                <a:cs typeface="Times New Roman" pitchFamily="18" charset="0"/>
              </a:rPr>
              <a:t>Ускоренно движущиеся заряженные частицы</a:t>
            </a:r>
          </a:p>
          <a:p>
            <a:pPr marL="0" indent="0" fontAlgn="auto">
              <a:spcAft>
                <a:spcPts val="0"/>
              </a:spcAft>
              <a:buNone/>
              <a:defRPr/>
            </a:pPr>
            <a:r>
              <a:rPr lang="ru-RU" dirty="0" smtClean="0">
                <a:latin typeface="Times New Roman" pitchFamily="18" charset="0"/>
                <a:cs typeface="Times New Roman" pitchFamily="18" charset="0"/>
              </a:rPr>
              <a:t>Звезды, галактики</a:t>
            </a:r>
          </a:p>
          <a:p>
            <a:pPr marL="0" indent="0" fontAlgn="auto">
              <a:spcAft>
                <a:spcPts val="0"/>
              </a:spcAft>
              <a:buNone/>
              <a:defRPr/>
            </a:pPr>
            <a:r>
              <a:rPr lang="ru-RU" dirty="0" smtClean="0">
                <a:latin typeface="Times New Roman" pitchFamily="18" charset="0"/>
                <a:cs typeface="Times New Roman" pitchFamily="18" charset="0"/>
              </a:rPr>
              <a:t>Ядерные реакции, радиоактивный распад ядер</a:t>
            </a:r>
          </a:p>
        </p:txBody>
      </p:sp>
      <p:pic>
        <p:nvPicPr>
          <p:cNvPr id="72709" name="Picture 5" descr="Солнце в горах"/>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468313" y="4221163"/>
            <a:ext cx="3167062" cy="237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11" name="Picture 7" descr="Атомный взрыв"/>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689475" y="4203700"/>
            <a:ext cx="3914775" cy="239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15">
                                            <p:txEl>
                                              <p:pRg st="0" end="0"/>
                                            </p:txEl>
                                          </p:spTgt>
                                        </p:tgtEl>
                                        <p:attrNameLst>
                                          <p:attrName>style.visibility</p:attrName>
                                        </p:attrNameLst>
                                      </p:cBhvr>
                                      <p:to>
                                        <p:strVal val="visible"/>
                                      </p:to>
                                    </p:set>
                                    <p:animEffect transition="in" filter="fade">
                                      <p:cBhvr>
                                        <p:cTn id="10" dur="2000"/>
                                        <p:tgtEl>
                                          <p:spTgt spid="3891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Effect transition="in" filter="fade">
                                      <p:cBhvr>
                                        <p:cTn id="13" dur="2000"/>
                                        <p:tgtEl>
                                          <p:spTgt spid="3891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915">
                                            <p:txEl>
                                              <p:pRg st="2" end="2"/>
                                            </p:txEl>
                                          </p:spTgt>
                                        </p:tgtEl>
                                        <p:attrNameLst>
                                          <p:attrName>style.visibility</p:attrName>
                                        </p:attrNameLst>
                                      </p:cBhvr>
                                      <p:to>
                                        <p:strVal val="visible"/>
                                      </p:to>
                                    </p:set>
                                    <p:animEffect transition="in" filter="fade">
                                      <p:cBhvr>
                                        <p:cTn id="16" dur="2000"/>
                                        <p:tgtEl>
                                          <p:spTgt spid="3891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915">
                                            <p:txEl>
                                              <p:pRg st="3" end="3"/>
                                            </p:txEl>
                                          </p:spTgt>
                                        </p:tgtEl>
                                        <p:attrNameLst>
                                          <p:attrName>style.visibility</p:attrName>
                                        </p:attrNameLst>
                                      </p:cBhvr>
                                      <p:to>
                                        <p:strVal val="visible"/>
                                      </p:to>
                                    </p:set>
                                    <p:animEffect transition="in" filter="fade">
                                      <p:cBhvr>
                                        <p:cTn id="19" dur="2000"/>
                                        <p:tgtEl>
                                          <p:spTgt spid="38915">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2709"/>
                                        </p:tgtEl>
                                        <p:attrNameLst>
                                          <p:attrName>style.visibility</p:attrName>
                                        </p:attrNameLst>
                                      </p:cBhvr>
                                      <p:to>
                                        <p:strVal val="visible"/>
                                      </p:to>
                                    </p:set>
                                    <p:animEffect transition="in" filter="fade">
                                      <p:cBhvr>
                                        <p:cTn id="22" dur="2000"/>
                                        <p:tgtEl>
                                          <p:spTgt spid="72709"/>
                                        </p:tgtEl>
                                      </p:cBhvr>
                                    </p:animEffect>
                                  </p:childTnLst>
                                </p:cTn>
                              </p:par>
                              <p:par>
                                <p:cTn id="23" presetID="10" presetClass="entr" presetSubtype="0" fill="hold" nodeType="withEffect">
                                  <p:stCondLst>
                                    <p:cond delay="0"/>
                                  </p:stCondLst>
                                  <p:childTnLst>
                                    <p:set>
                                      <p:cBhvr>
                                        <p:cTn id="24" dur="1" fill="hold">
                                          <p:stCondLst>
                                            <p:cond delay="0"/>
                                          </p:stCondLst>
                                        </p:cTn>
                                        <p:tgtEl>
                                          <p:spTgt spid="72711"/>
                                        </p:tgtEl>
                                        <p:attrNameLst>
                                          <p:attrName>style.visibility</p:attrName>
                                        </p:attrNameLst>
                                      </p:cBhvr>
                                      <p:to>
                                        <p:strVal val="visible"/>
                                      </p:to>
                                    </p:set>
                                    <p:animEffect transition="in" filter="fade">
                                      <p:cBhvr>
                                        <p:cTn id="25" dur="2000"/>
                                        <p:tgtEl>
                                          <p:spTgt spid="72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79512" y="115888"/>
            <a:ext cx="8640960" cy="1527175"/>
          </a:xfrm>
        </p:spPr>
        <p:txBody>
          <a:bodyPr/>
          <a:lstStyle/>
          <a:p>
            <a:r>
              <a:rPr lang="ru-RU" b="1" dirty="0" smtClean="0">
                <a:solidFill>
                  <a:srgbClr val="C00000"/>
                </a:solidFill>
              </a:rPr>
              <a:t>Свойства гамма-излучения</a:t>
            </a:r>
          </a:p>
        </p:txBody>
      </p:sp>
      <p:sp>
        <p:nvSpPr>
          <p:cNvPr id="39939" name="Rectangle 3"/>
          <p:cNvSpPr>
            <a:spLocks noGrp="1" noChangeArrowheads="1"/>
          </p:cNvSpPr>
          <p:nvPr>
            <p:ph idx="1"/>
          </p:nvPr>
        </p:nvSpPr>
        <p:spPr>
          <a:xfrm>
            <a:off x="179513" y="1751012"/>
            <a:ext cx="5760639" cy="4918348"/>
          </a:xfrm>
        </p:spPr>
        <p:txBody>
          <a:bodyPr/>
          <a:lstStyle/>
          <a:p>
            <a:pPr marL="0" indent="0">
              <a:lnSpc>
                <a:spcPct val="90000"/>
              </a:lnSpc>
              <a:buNone/>
            </a:pPr>
            <a:r>
              <a:rPr lang="ru-RU" sz="3300" dirty="0" smtClean="0">
                <a:latin typeface="Times New Roman" pitchFamily="18" charset="0"/>
                <a:cs typeface="Times New Roman" pitchFamily="18" charset="0"/>
              </a:rPr>
              <a:t>Большая проникающая способность</a:t>
            </a:r>
          </a:p>
          <a:p>
            <a:pPr marL="0" indent="0">
              <a:lnSpc>
                <a:spcPct val="90000"/>
              </a:lnSpc>
              <a:buNone/>
            </a:pPr>
            <a:r>
              <a:rPr lang="ru-RU" sz="3300" dirty="0" smtClean="0">
                <a:latin typeface="Times New Roman" pitchFamily="18" charset="0"/>
                <a:cs typeface="Times New Roman" pitchFamily="18" charset="0"/>
              </a:rPr>
              <a:t>Высокая химическая активность</a:t>
            </a:r>
          </a:p>
          <a:p>
            <a:pPr marL="0" indent="0">
              <a:lnSpc>
                <a:spcPct val="90000"/>
              </a:lnSpc>
              <a:buNone/>
            </a:pPr>
            <a:r>
              <a:rPr lang="ru-RU" dirty="0" smtClean="0">
                <a:latin typeface="Times New Roman" pitchFamily="18" charset="0"/>
                <a:cs typeface="Times New Roman" pitchFamily="18" charset="0"/>
              </a:rPr>
              <a:t>Является ионизирующим, вызывает лучевую болезнь, лучевой ожог и злокачественные опухоли.</a:t>
            </a:r>
          </a:p>
          <a:p>
            <a:pPr marL="0" indent="0">
              <a:lnSpc>
                <a:spcPct val="90000"/>
              </a:lnSpc>
              <a:buNone/>
            </a:pPr>
            <a:r>
              <a:rPr lang="ru-RU" dirty="0" smtClean="0">
                <a:latin typeface="Times New Roman" pitchFamily="18" charset="0"/>
                <a:cs typeface="Times New Roman" pitchFamily="18" charset="0"/>
              </a:rPr>
              <a:t> Проявляет все свойства электромагнитных волн.</a:t>
            </a:r>
          </a:p>
          <a:p>
            <a:pPr marL="0" indent="0" algn="ctr">
              <a:lnSpc>
                <a:spcPct val="90000"/>
              </a:lnSpc>
              <a:buNone/>
            </a:pPr>
            <a:r>
              <a:rPr lang="ru-RU" dirty="0" smtClean="0">
                <a:latin typeface="Times New Roman" pitchFamily="18" charset="0"/>
                <a:cs typeface="Times New Roman" pitchFamily="18" charset="0"/>
              </a:rPr>
              <a:t> </a:t>
            </a:r>
          </a:p>
          <a:p>
            <a:pPr algn="ctr">
              <a:lnSpc>
                <a:spcPct val="90000"/>
              </a:lnSpc>
            </a:pPr>
            <a:endParaRPr lang="ru-RU" sz="2600" dirty="0" smtClean="0">
              <a:latin typeface="Times New Roman" pitchFamily="18" charset="0"/>
              <a:cs typeface="Times New Roman" pitchFamily="18" charset="0"/>
            </a:endParaRPr>
          </a:p>
        </p:txBody>
      </p:sp>
      <p:pic>
        <p:nvPicPr>
          <p:cNvPr id="81924" name="Picture 5" descr="Ядро гамма излучение"/>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5083540" y="1916832"/>
            <a:ext cx="3905431" cy="4464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2000"/>
                                        <p:tgtEl>
                                          <p:spTgt spid="399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939">
                                            <p:txEl>
                                              <p:pRg st="0" end="0"/>
                                            </p:txEl>
                                          </p:spTgt>
                                        </p:tgtEl>
                                        <p:attrNameLst>
                                          <p:attrName>style.visibility</p:attrName>
                                        </p:attrNameLst>
                                      </p:cBhvr>
                                      <p:to>
                                        <p:strVal val="visible"/>
                                      </p:to>
                                    </p:set>
                                    <p:animEffect transition="in" filter="fade">
                                      <p:cBhvr>
                                        <p:cTn id="10" dur="2000"/>
                                        <p:tgtEl>
                                          <p:spTgt spid="3993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Effect transition="in" filter="fade">
                                      <p:cBhvr>
                                        <p:cTn id="13" dur="2000"/>
                                        <p:tgtEl>
                                          <p:spTgt spid="3993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939">
                                            <p:txEl>
                                              <p:pRg st="2" end="2"/>
                                            </p:txEl>
                                          </p:spTgt>
                                        </p:tgtEl>
                                        <p:attrNameLst>
                                          <p:attrName>style.visibility</p:attrName>
                                        </p:attrNameLst>
                                      </p:cBhvr>
                                      <p:to>
                                        <p:strVal val="visible"/>
                                      </p:to>
                                    </p:set>
                                    <p:animEffect transition="in" filter="fade">
                                      <p:cBhvr>
                                        <p:cTn id="16" dur="2000"/>
                                        <p:tgtEl>
                                          <p:spTgt spid="39939">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939">
                                            <p:txEl>
                                              <p:pRg st="3" end="3"/>
                                            </p:txEl>
                                          </p:spTgt>
                                        </p:tgtEl>
                                        <p:attrNameLst>
                                          <p:attrName>style.visibility</p:attrName>
                                        </p:attrNameLst>
                                      </p:cBhvr>
                                      <p:to>
                                        <p:strVal val="visible"/>
                                      </p:to>
                                    </p:set>
                                    <p:animEffect transition="in" filter="fade">
                                      <p:cBhvr>
                                        <p:cTn id="19" dur="2000"/>
                                        <p:tgtEl>
                                          <p:spTgt spid="39939">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939">
                                            <p:txEl>
                                              <p:pRg st="4" end="4"/>
                                            </p:txEl>
                                          </p:spTgt>
                                        </p:tgtEl>
                                        <p:attrNameLst>
                                          <p:attrName>style.visibility</p:attrName>
                                        </p:attrNameLst>
                                      </p:cBhvr>
                                      <p:to>
                                        <p:strVal val="visible"/>
                                      </p:to>
                                    </p:set>
                                    <p:animEffect transition="in" filter="fade">
                                      <p:cBhvr>
                                        <p:cTn id="22" dur="2000"/>
                                        <p:tgtEl>
                                          <p:spTgt spid="39939">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1924"/>
                                        </p:tgtEl>
                                        <p:attrNameLst>
                                          <p:attrName>style.visibility</p:attrName>
                                        </p:attrNameLst>
                                      </p:cBhvr>
                                      <p:to>
                                        <p:strVal val="visible"/>
                                      </p:to>
                                    </p:set>
                                    <p:animEffect transition="in" filter="fade">
                                      <p:cBhvr>
                                        <p:cTn id="25" dur="20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950" y="188913"/>
            <a:ext cx="8686800" cy="838200"/>
          </a:xfrm>
        </p:spPr>
        <p:txBody>
          <a:bodyPr/>
          <a:lstStyle/>
          <a:p>
            <a:r>
              <a:rPr lang="ru-RU" b="1" smtClean="0">
                <a:solidFill>
                  <a:srgbClr val="C00000"/>
                </a:solidFill>
                <a:latin typeface="Times New Roman" pitchFamily="18" charset="0"/>
                <a:cs typeface="Times New Roman" pitchFamily="18" charset="0"/>
              </a:rPr>
              <a:t>Применение</a:t>
            </a:r>
          </a:p>
        </p:txBody>
      </p:sp>
      <p:sp>
        <p:nvSpPr>
          <p:cNvPr id="3" name="Содержимое 2"/>
          <p:cNvSpPr>
            <a:spLocks noGrp="1"/>
          </p:cNvSpPr>
          <p:nvPr>
            <p:ph idx="1"/>
          </p:nvPr>
        </p:nvSpPr>
        <p:spPr/>
        <p:txBody>
          <a:bodyPr>
            <a:normAutofit fontScale="77500" lnSpcReduction="20000"/>
          </a:bodyPr>
          <a:lstStyle/>
          <a:p>
            <a:pPr marL="0" indent="0" fontAlgn="auto">
              <a:spcAft>
                <a:spcPts val="0"/>
              </a:spcAft>
              <a:buNone/>
              <a:defRPr/>
            </a:pPr>
            <a:r>
              <a:rPr lang="ru-RU" dirty="0" smtClean="0">
                <a:latin typeface="Times New Roman" pitchFamily="18" charset="0"/>
                <a:cs typeface="Times New Roman" pitchFamily="18" charset="0"/>
              </a:rPr>
              <a:t>Гамма-дефектоскопия, контроль изделий просвечиванием </a:t>
            </a:r>
            <a:r>
              <a:rPr lang="ru-RU" dirty="0" err="1" smtClean="0">
                <a:latin typeface="Times New Roman" pitchFamily="18" charset="0"/>
                <a:cs typeface="Times New Roman" pitchFamily="18" charset="0"/>
              </a:rPr>
              <a:t>γ-лучами</a:t>
            </a:r>
            <a:r>
              <a:rPr lang="ru-RU" dirty="0" smtClean="0">
                <a:latin typeface="Times New Roman" pitchFamily="18" charset="0"/>
                <a:cs typeface="Times New Roman" pitchFamily="18" charset="0"/>
              </a:rPr>
              <a:t>.</a:t>
            </a:r>
          </a:p>
          <a:p>
            <a:pPr marL="0" indent="0" fontAlgn="auto">
              <a:spcAft>
                <a:spcPts val="0"/>
              </a:spcAft>
              <a:buNone/>
              <a:defRPr/>
            </a:pPr>
            <a:r>
              <a:rPr lang="ru-RU" dirty="0" smtClean="0">
                <a:latin typeface="Times New Roman" pitchFamily="18" charset="0"/>
                <a:cs typeface="Times New Roman" pitchFamily="18" charset="0"/>
              </a:rPr>
              <a:t>Консервирование пищевых продуктов.</a:t>
            </a:r>
          </a:p>
          <a:p>
            <a:pPr marL="0" indent="0" fontAlgn="auto">
              <a:spcAft>
                <a:spcPts val="0"/>
              </a:spcAft>
              <a:buNone/>
              <a:defRPr/>
            </a:pPr>
            <a:r>
              <a:rPr lang="ru-RU" dirty="0" smtClean="0">
                <a:latin typeface="Times New Roman" pitchFamily="18" charset="0"/>
                <a:cs typeface="Times New Roman" pitchFamily="18" charset="0"/>
              </a:rPr>
              <a:t>Стерилизация медицинских материалов и оборудования.</a:t>
            </a:r>
          </a:p>
          <a:p>
            <a:pPr marL="0" indent="0" fontAlgn="auto">
              <a:spcAft>
                <a:spcPts val="0"/>
              </a:spcAft>
              <a:buNone/>
              <a:defRPr/>
            </a:pPr>
            <a:r>
              <a:rPr lang="ru-RU" dirty="0" smtClean="0">
                <a:latin typeface="Times New Roman" pitchFamily="18" charset="0"/>
                <a:cs typeface="Times New Roman" pitchFamily="18" charset="0"/>
              </a:rPr>
              <a:t>Лучевая терапия.</a:t>
            </a:r>
          </a:p>
          <a:p>
            <a:pPr marL="0" indent="0" fontAlgn="auto">
              <a:spcAft>
                <a:spcPts val="0"/>
              </a:spcAft>
              <a:buNone/>
              <a:defRPr/>
            </a:pPr>
            <a:r>
              <a:rPr lang="ru-RU" dirty="0" smtClean="0">
                <a:latin typeface="Times New Roman" pitchFamily="18" charset="0"/>
                <a:cs typeface="Times New Roman" pitchFamily="18" charset="0"/>
              </a:rPr>
              <a:t>Уровнемеры.</a:t>
            </a:r>
          </a:p>
          <a:p>
            <a:pPr marL="0" indent="0" fontAlgn="auto">
              <a:spcAft>
                <a:spcPts val="0"/>
              </a:spcAft>
              <a:buNone/>
              <a:defRPr/>
            </a:pPr>
            <a:r>
              <a:rPr lang="ru-RU" dirty="0" smtClean="0">
                <a:latin typeface="Times New Roman" pitchFamily="18" charset="0"/>
                <a:cs typeface="Times New Roman" pitchFamily="18" charset="0"/>
              </a:rPr>
              <a:t>Гамма-каротаж в геологии.</a:t>
            </a:r>
          </a:p>
          <a:p>
            <a:pPr marL="0" indent="0" fontAlgn="auto">
              <a:spcAft>
                <a:spcPts val="0"/>
              </a:spcAft>
              <a:buNone/>
              <a:defRPr/>
            </a:pPr>
            <a:r>
              <a:rPr lang="ru-RU" dirty="0" smtClean="0">
                <a:latin typeface="Times New Roman" pitchFamily="18" charset="0"/>
                <a:cs typeface="Times New Roman" pitchFamily="18" charset="0"/>
              </a:rPr>
              <a:t>Гамма-высотомер, измерение расстояния до поверхности при приземлении спускаемых космических аппаратов.</a:t>
            </a:r>
          </a:p>
          <a:p>
            <a:pPr marL="0" indent="0" fontAlgn="auto">
              <a:spcAft>
                <a:spcPts val="0"/>
              </a:spcAft>
              <a:buNone/>
              <a:defRPr/>
            </a:pPr>
            <a:r>
              <a:rPr lang="ru-RU" dirty="0" smtClean="0">
                <a:latin typeface="Times New Roman" pitchFamily="18" charset="0"/>
                <a:cs typeface="Times New Roman" pitchFamily="18" charset="0"/>
              </a:rPr>
              <a:t>Гамма-стерилизация специй, зерна, рыбы, мяса и других продуктов для увеличения срока хранения.</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20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20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9"/>
          <p:cNvSpPr txBox="1">
            <a:spLocks noChangeArrowheads="1"/>
          </p:cNvSpPr>
          <p:nvPr/>
        </p:nvSpPr>
        <p:spPr bwMode="auto">
          <a:xfrm>
            <a:off x="214313" y="1071563"/>
            <a:ext cx="5286375"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sz="4000"/>
          </a:p>
          <a:p>
            <a:pPr eaLnBrk="1" hangingPunct="1"/>
            <a:r>
              <a:rPr lang="ru-RU" sz="3200"/>
              <a:t>Электрические колебания низкой частоты создаются генераторами в электрических сетях частотой 50 Гц, магнитными генераторами повышенной частоты до 200 Гц , а также в телефонных сетях частотой 5000 Гц.</a:t>
            </a:r>
          </a:p>
        </p:txBody>
      </p:sp>
      <p:pic>
        <p:nvPicPr>
          <p:cNvPr id="11267" name="Picture 4" descr="C:\Documents and Settings\2011\Рабочий стол\Шкала электромагнитных волн\Lep.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5929313" y="1928813"/>
            <a:ext cx="3071812" cy="409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Box 4"/>
          <p:cNvSpPr txBox="1">
            <a:spLocks noChangeArrowheads="1"/>
          </p:cNvSpPr>
          <p:nvPr/>
        </p:nvSpPr>
        <p:spPr bwMode="auto">
          <a:xfrm>
            <a:off x="0" y="357188"/>
            <a:ext cx="9144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4000" b="1" dirty="0">
                <a:solidFill>
                  <a:srgbClr val="C00000"/>
                </a:solidFill>
              </a:rPr>
              <a:t>Источники и приемники</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Effect transition="in" filter="fade">
                                      <p:cBhvr>
                                        <p:cTn id="7" dur="2000"/>
                                        <p:tgtEl>
                                          <p:spTgt spid="4099">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fade">
                                      <p:cBhvr>
                                        <p:cTn id="10" dur="2000"/>
                                        <p:tgtEl>
                                          <p:spTgt spid="11268"/>
                                        </p:tgtEl>
                                      </p:cBhvr>
                                    </p:animEffect>
                                  </p:childTnLst>
                                </p:cTn>
                              </p:par>
                              <p:par>
                                <p:cTn id="11" presetID="10" presetClass="entr" presetSubtype="0" fill="hold" nodeType="withEffect">
                                  <p:stCondLst>
                                    <p:cond delay="0"/>
                                  </p:stCondLst>
                                  <p:childTnLst>
                                    <p:set>
                                      <p:cBhvr>
                                        <p:cTn id="12" dur="1" fill="hold">
                                          <p:stCondLst>
                                            <p:cond delay="0"/>
                                          </p:stCondLst>
                                        </p:cTn>
                                        <p:tgtEl>
                                          <p:spTgt spid="11267"/>
                                        </p:tgtEl>
                                        <p:attrNameLst>
                                          <p:attrName>style.visibility</p:attrName>
                                        </p:attrNameLst>
                                      </p:cBhvr>
                                      <p:to>
                                        <p:strVal val="visible"/>
                                      </p:to>
                                    </p:set>
                                    <p:animEffect transition="in" filter="fade">
                                      <p:cBhvr>
                                        <p:cTn id="13" dur="2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388" y="977900"/>
            <a:ext cx="8715375" cy="5763468"/>
          </a:xfrm>
        </p:spPr>
        <p:txBody>
          <a:bodyPr rtlCol="0">
            <a:normAutofit fontScale="92500" lnSpcReduction="20000"/>
          </a:bodyPr>
          <a:lstStyle/>
          <a:p>
            <a:pPr fontAlgn="auto">
              <a:spcAft>
                <a:spcPts val="0"/>
              </a:spcAft>
              <a:buFont typeface="Arial" pitchFamily="34" charset="0"/>
              <a:buNone/>
              <a:defRPr/>
            </a:pPr>
            <a:r>
              <a:rPr lang="ru-RU" dirty="0" smtClean="0"/>
              <a:t>Различные виды электромагнитных излучений имеют ряд общих свойств , что позволяет рассматривать их как составные части единой шкалы электромагнитных излучений.</a:t>
            </a:r>
          </a:p>
          <a:p>
            <a:pPr fontAlgn="auto">
              <a:spcAft>
                <a:spcPts val="0"/>
              </a:spcAft>
              <a:buFont typeface="Arial" pitchFamily="34" charset="0"/>
              <a:buNone/>
              <a:defRPr/>
            </a:pPr>
            <a:r>
              <a:rPr lang="ru-RU" dirty="0" smtClean="0"/>
              <a:t>Принципиального различия между отдельными излучениями нет. Все они представляют собой электромагнитные волны , порождаемые заряженными частицами. Обнаруживаются электромагнитные волны,</a:t>
            </a:r>
          </a:p>
          <a:p>
            <a:pPr fontAlgn="auto">
              <a:spcAft>
                <a:spcPts val="0"/>
              </a:spcAft>
              <a:buFont typeface="Arial" pitchFamily="34" charset="0"/>
              <a:buNone/>
              <a:defRPr/>
            </a:pPr>
            <a:r>
              <a:rPr lang="ru-RU" dirty="0" smtClean="0"/>
              <a:t>в конечном счете, по их действию на заряженные частицы. В вакууме излучение любой длины волны распространяется со скоростью 300 000 км/с.Границы между отдельными областями шкалы излучений весьма условны.</a:t>
            </a:r>
          </a:p>
        </p:txBody>
      </p:sp>
      <p:sp>
        <p:nvSpPr>
          <p:cNvPr id="94211" name="TextBox 1"/>
          <p:cNvSpPr txBox="1">
            <a:spLocks noChangeArrowheads="1"/>
          </p:cNvSpPr>
          <p:nvPr/>
        </p:nvSpPr>
        <p:spPr bwMode="auto">
          <a:xfrm>
            <a:off x="1258888" y="404813"/>
            <a:ext cx="54006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3600" b="1">
                <a:solidFill>
                  <a:srgbClr val="C00000"/>
                </a:solidFill>
                <a:latin typeface="Times New Roman" pitchFamily="18" charset="0"/>
                <a:cs typeface="Times New Roman" pitchFamily="18" charset="0"/>
              </a:rPr>
              <a:t>Выводы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4211"/>
                                        </p:tgtEl>
                                        <p:attrNameLst>
                                          <p:attrName>style.visibility</p:attrName>
                                        </p:attrNameLst>
                                      </p:cBhvr>
                                      <p:to>
                                        <p:strVal val="visible"/>
                                      </p:to>
                                    </p:set>
                                    <p:animEffect transition="in" filter="fade">
                                      <p:cBhvr>
                                        <p:cTn id="16" dur="20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421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50" y="214313"/>
            <a:ext cx="8572500" cy="6310312"/>
          </a:xfrm>
        </p:spPr>
        <p:txBody>
          <a:bodyPr rtlCol="0">
            <a:normAutofit fontScale="92500" lnSpcReduction="20000"/>
          </a:bodyPr>
          <a:lstStyle/>
          <a:p>
            <a:pPr algn="ctr" fontAlgn="auto">
              <a:spcAft>
                <a:spcPts val="0"/>
              </a:spcAft>
              <a:buFont typeface="Arial" pitchFamily="34" charset="0"/>
              <a:buNone/>
              <a:defRPr/>
            </a:pPr>
            <a:r>
              <a:rPr lang="ru-RU" sz="3500" b="1" dirty="0" smtClean="0">
                <a:solidFill>
                  <a:srgbClr val="C00000"/>
                </a:solidFill>
                <a:latin typeface="Times New Roman" pitchFamily="18" charset="0"/>
                <a:cs typeface="Times New Roman" pitchFamily="18" charset="0"/>
              </a:rPr>
              <a:t>Существуют ли четкие границы между отдельными диапазонами?</a:t>
            </a:r>
          </a:p>
          <a:p>
            <a:pPr algn="just" fontAlgn="auto">
              <a:spcAft>
                <a:spcPts val="0"/>
              </a:spcAft>
              <a:buFont typeface="Arial" pitchFamily="34" charset="0"/>
              <a:buNone/>
              <a:defRPr/>
            </a:pPr>
            <a:r>
              <a:rPr lang="ru-RU" dirty="0" smtClean="0"/>
              <a:t>Нет. Между отдельными видами излучений нет принципиального отличия .Работы Левитской,  Вологдина и др. показали, излучения граничных частот могут быть получены двумя способами</a:t>
            </a:r>
            <a:r>
              <a:rPr lang="en-US" dirty="0" smtClean="0"/>
              <a:t>:</a:t>
            </a:r>
            <a:r>
              <a:rPr lang="ru-RU" dirty="0" smtClean="0"/>
              <a:t> и как низкочастотные и как высокочастотные, да и свойства их сходны.</a:t>
            </a:r>
          </a:p>
          <a:p>
            <a:pPr algn="just" fontAlgn="auto">
              <a:spcAft>
                <a:spcPts val="0"/>
              </a:spcAft>
              <a:buFont typeface="Arial" pitchFamily="34" charset="0"/>
              <a:buNone/>
              <a:defRPr/>
            </a:pPr>
            <a:r>
              <a:rPr lang="ru-RU" dirty="0" smtClean="0"/>
              <a:t>  Всё говорит об условности границ между отдельными областями спектра /шкалы/электромагнитных </a:t>
            </a:r>
            <a:r>
              <a:rPr lang="ru-RU" dirty="0" err="1" smtClean="0"/>
              <a:t>излучений,но</a:t>
            </a:r>
            <a:r>
              <a:rPr lang="ru-RU" dirty="0" smtClean="0"/>
              <a:t> каждый вид излучения имеет своё характерное свойство, обусловленное частотой излучения.</a:t>
            </a:r>
            <a:br>
              <a:rPr lang="ru-RU" dirty="0" smtClean="0"/>
            </a:br>
            <a:endParaRPr lang="ru-RU"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50" y="214313"/>
            <a:ext cx="8643938" cy="6429375"/>
          </a:xfrm>
        </p:spPr>
        <p:txBody>
          <a:bodyPr rtlCol="0">
            <a:normAutofit/>
          </a:bodyPr>
          <a:lstStyle/>
          <a:p>
            <a:pPr algn="ctr" fontAlgn="auto">
              <a:spcAft>
                <a:spcPts val="0"/>
              </a:spcAft>
              <a:buFont typeface="Arial" pitchFamily="34" charset="0"/>
              <a:buNone/>
              <a:defRPr/>
            </a:pPr>
            <a:r>
              <a:rPr lang="ru-RU" b="1" dirty="0" smtClean="0">
                <a:solidFill>
                  <a:srgbClr val="C00000"/>
                </a:solidFill>
                <a:latin typeface="Times New Roman" pitchFamily="18" charset="0"/>
                <a:cs typeface="Times New Roman" pitchFamily="18" charset="0"/>
              </a:rPr>
              <a:t>Кончается ли шкала электромагнитных излучений с длиной волны </a:t>
            </a:r>
            <a:r>
              <a:rPr lang="el-GR" b="1" dirty="0" smtClean="0">
                <a:solidFill>
                  <a:srgbClr val="C00000"/>
                </a:solidFill>
                <a:latin typeface="Times New Roman" pitchFamily="18" charset="0"/>
                <a:cs typeface="Times New Roman" pitchFamily="18" charset="0"/>
              </a:rPr>
              <a:t>λ</a:t>
            </a:r>
            <a:r>
              <a:rPr lang="ru-RU" b="1" dirty="0" smtClean="0">
                <a:solidFill>
                  <a:srgbClr val="C00000"/>
                </a:solidFill>
                <a:latin typeface="Times New Roman" pitchFamily="18" charset="0"/>
                <a:cs typeface="Times New Roman" pitchFamily="18" charset="0"/>
              </a:rPr>
              <a:t>=10-13см?</a:t>
            </a:r>
          </a:p>
          <a:p>
            <a:pPr fontAlgn="auto">
              <a:spcAft>
                <a:spcPts val="0"/>
              </a:spcAft>
              <a:buFont typeface="Arial" pitchFamily="34" charset="0"/>
              <a:buNone/>
              <a:defRPr/>
            </a:pPr>
            <a:r>
              <a:rPr lang="ru-RU" dirty="0" smtClean="0">
                <a:solidFill>
                  <a:schemeClr val="accent2">
                    <a:lumMod val="50000"/>
                  </a:schemeClr>
                </a:solidFill>
              </a:rPr>
              <a:t>Шкала не имеет границ, ибо нет пределов познания природы. Ученые, безусловно, найдут еще методы получения еще более коротких волн.</a:t>
            </a:r>
          </a:p>
          <a:p>
            <a:pPr fontAlgn="auto">
              <a:spcAft>
                <a:spcPts val="0"/>
              </a:spcAft>
              <a:buFont typeface="Arial" pitchFamily="34" charset="0"/>
              <a:buNone/>
              <a:defRPr/>
            </a:pPr>
            <a:r>
              <a:rPr lang="ru-RU" dirty="0" smtClean="0"/>
              <a:t>Пройдем по свойствам волн, начиная с радиоволн.</a:t>
            </a:r>
          </a:p>
          <a:p>
            <a:pPr fontAlgn="auto">
              <a:spcAft>
                <a:spcPts val="0"/>
              </a:spcAft>
              <a:buFont typeface="Arial" pitchFamily="34" charset="0"/>
              <a:buNone/>
              <a:defRPr/>
            </a:pPr>
            <a:r>
              <a:rPr lang="ru-RU" dirty="0" smtClean="0"/>
              <a:t>Инфракрасное излучение обладает тепловыми свойствами .</a:t>
            </a:r>
          </a:p>
          <a:p>
            <a:pPr fontAlgn="auto">
              <a:spcAft>
                <a:spcPts val="0"/>
              </a:spcAft>
              <a:buFont typeface="Arial" pitchFamily="34" charset="0"/>
              <a:buNone/>
              <a:defRPr/>
            </a:pPr>
            <a:r>
              <a:rPr lang="ru-RU" dirty="0" smtClean="0"/>
              <a:t>С помощью видимого излучения  человек познаёт окружающий мир.</a:t>
            </a:r>
          </a:p>
          <a:p>
            <a:pPr fontAlgn="auto">
              <a:spcAft>
                <a:spcPts val="0"/>
              </a:spcAft>
              <a:buFont typeface="Arial" pitchFamily="34" charset="0"/>
              <a:buNone/>
              <a:defRPr/>
            </a:pPr>
            <a:endParaRPr lang="ru-RU"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313" y="214313"/>
            <a:ext cx="8472487" cy="5911850"/>
          </a:xfrm>
        </p:spPr>
        <p:txBody>
          <a:bodyPr rtlCol="0">
            <a:normAutofit lnSpcReduction="10000"/>
          </a:bodyPr>
          <a:lstStyle/>
          <a:p>
            <a:pPr fontAlgn="auto">
              <a:spcAft>
                <a:spcPts val="0"/>
              </a:spcAft>
              <a:buFont typeface="Arial" pitchFamily="34" charset="0"/>
              <a:buNone/>
              <a:defRPr/>
            </a:pPr>
            <a:r>
              <a:rPr lang="ru-RU" dirty="0" smtClean="0"/>
              <a:t>Ультрафиолетовое излучение обладает бактерицидными и ионизирующими свойствами . </a:t>
            </a:r>
          </a:p>
          <a:p>
            <a:pPr fontAlgn="auto">
              <a:spcAft>
                <a:spcPts val="0"/>
              </a:spcAft>
              <a:buFont typeface="Arial" pitchFamily="34" charset="0"/>
              <a:buNone/>
              <a:defRPr/>
            </a:pPr>
            <a:r>
              <a:rPr lang="ru-RU" dirty="0" smtClean="0"/>
              <a:t>Рентгеновы лучи обладают большой проникающей способностью и биологической активностью .</a:t>
            </a:r>
          </a:p>
          <a:p>
            <a:pPr fontAlgn="auto">
              <a:spcAft>
                <a:spcPts val="0"/>
              </a:spcAft>
              <a:buFont typeface="Arial" pitchFamily="34" charset="0"/>
              <a:buNone/>
              <a:defRPr/>
            </a:pPr>
            <a:r>
              <a:rPr lang="ru-RU" dirty="0" smtClean="0"/>
              <a:t>Гамма – лучи обладают еще более проникающей  способностью и биологической активностью.</a:t>
            </a:r>
          </a:p>
          <a:p>
            <a:pPr fontAlgn="auto">
              <a:spcAft>
                <a:spcPts val="0"/>
              </a:spcAft>
              <a:buFont typeface="Arial" pitchFamily="34" charset="0"/>
              <a:buNone/>
              <a:defRPr/>
            </a:pPr>
            <a:r>
              <a:rPr lang="ru-RU" b="1" dirty="0" smtClean="0">
                <a:solidFill>
                  <a:srgbClr val="C00000"/>
                </a:solidFill>
                <a:latin typeface="Times New Roman" pitchFamily="18" charset="0"/>
                <a:cs typeface="Times New Roman" pitchFamily="18" charset="0"/>
              </a:rPr>
              <a:t>Вывод 1 Количественные характеристики волн: длина и частота определяют их качество.</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50" y="428625"/>
            <a:ext cx="8472488" cy="5983288"/>
          </a:xfrm>
        </p:spPr>
        <p:txBody>
          <a:bodyPr rtlCol="0">
            <a:normAutofit fontScale="92500"/>
          </a:bodyPr>
          <a:lstStyle/>
          <a:p>
            <a:pPr fontAlgn="auto">
              <a:spcAft>
                <a:spcPts val="0"/>
              </a:spcAft>
              <a:buFont typeface="Arial" pitchFamily="34" charset="0"/>
              <a:buNone/>
              <a:defRPr/>
            </a:pPr>
            <a:r>
              <a:rPr lang="ru-RU" dirty="0" smtClean="0"/>
              <a:t>Пройдем снова по свойствам волн слева направо. При этом переходе (длина волны уменьшается, а частота увеличивается) нарастают квантовые свойства, а уменьшаются волновые.</a:t>
            </a:r>
          </a:p>
          <a:p>
            <a:pPr fontAlgn="auto">
              <a:spcAft>
                <a:spcPts val="0"/>
              </a:spcAft>
              <a:buFont typeface="Arial" pitchFamily="34" charset="0"/>
              <a:buNone/>
              <a:defRPr/>
            </a:pPr>
            <a:r>
              <a:rPr lang="ru-RU" b="1" dirty="0" smtClean="0">
                <a:solidFill>
                  <a:srgbClr val="C00000"/>
                </a:solidFill>
                <a:latin typeface="Times New Roman" pitchFamily="18" charset="0"/>
                <a:cs typeface="Times New Roman" pitchFamily="18" charset="0"/>
              </a:rPr>
              <a:t>Вывод 2.Все излучения объединяют, казалось бы, противоположные свойства: волновые и квантовые.</a:t>
            </a:r>
          </a:p>
          <a:p>
            <a:pPr fontAlgn="auto">
              <a:spcAft>
                <a:spcPts val="0"/>
              </a:spcAft>
              <a:buFont typeface="Arial" pitchFamily="34" charset="0"/>
              <a:buNone/>
              <a:defRPr/>
            </a:pPr>
            <a:r>
              <a:rPr lang="ru-RU" b="1" dirty="0" smtClean="0">
                <a:solidFill>
                  <a:srgbClr val="C00000"/>
                </a:solidFill>
                <a:latin typeface="Times New Roman" pitchFamily="18" charset="0"/>
                <a:cs typeface="Times New Roman" pitchFamily="18" charset="0"/>
              </a:rPr>
              <a:t>Здесь четко выражен дуализм в природе, единство и борьба двух противоположностей </a:t>
            </a:r>
          </a:p>
          <a:p>
            <a:pPr fontAlgn="auto">
              <a:spcAft>
                <a:spcPts val="0"/>
              </a:spcAft>
              <a:buFont typeface="Arial" pitchFamily="34" charset="0"/>
              <a:buNone/>
              <a:defRPr/>
            </a:pPr>
            <a:r>
              <a:rPr lang="ru-RU" b="1" dirty="0" smtClean="0">
                <a:solidFill>
                  <a:srgbClr val="C00000"/>
                </a:solidFill>
                <a:latin typeface="Times New Roman" pitchFamily="18" charset="0"/>
                <a:cs typeface="Times New Roman" pitchFamily="18" charset="0"/>
              </a:rPr>
              <a:t>(чем короче длина волны, тем четче выражены квантовые свойства).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3"/>
          <p:cNvSpPr txBox="1">
            <a:spLocks noChangeArrowheads="1"/>
          </p:cNvSpPr>
          <p:nvPr/>
        </p:nvSpPr>
        <p:spPr bwMode="auto">
          <a:xfrm>
            <a:off x="285750" y="981075"/>
            <a:ext cx="85725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3600" dirty="0">
                <a:latin typeface="Times New Roman" pitchFamily="18" charset="0"/>
                <a:cs typeface="Times New Roman" pitchFamily="18" charset="0"/>
              </a:rPr>
              <a:t>Задание на дом:</a:t>
            </a:r>
          </a:p>
          <a:p>
            <a:pPr eaLnBrk="1" hangingPunct="1"/>
            <a:r>
              <a:rPr lang="ru-RU" sz="3600" dirty="0">
                <a:latin typeface="Times New Roman" pitchFamily="18" charset="0"/>
                <a:cs typeface="Times New Roman" pitchFamily="18" charset="0"/>
              </a:rPr>
              <a:t> 1.записи в тетрадях, дополнить записи.</a:t>
            </a:r>
          </a:p>
          <a:p>
            <a:pPr eaLnBrk="1" hangingPunct="1"/>
            <a:r>
              <a:rPr lang="ru-RU" sz="3600" dirty="0">
                <a:latin typeface="Times New Roman" pitchFamily="18" charset="0"/>
                <a:cs typeface="Times New Roman" pitchFamily="18" charset="0"/>
              </a:rPr>
              <a:t> 2.§84-86 Г.Я. </a:t>
            </a:r>
            <a:r>
              <a:rPr lang="ru-RU" sz="3600" dirty="0" err="1">
                <a:latin typeface="Times New Roman" pitchFamily="18" charset="0"/>
                <a:cs typeface="Times New Roman" pitchFamily="18" charset="0"/>
              </a:rPr>
              <a:t>Мякишев</a:t>
            </a:r>
            <a:r>
              <a:rPr lang="ru-RU" sz="3600" dirty="0">
                <a:latin typeface="Times New Roman" pitchFamily="18" charset="0"/>
                <a:cs typeface="Times New Roman" pitchFamily="18" charset="0"/>
              </a:rPr>
              <a:t> Б.Б. </a:t>
            </a:r>
            <a:r>
              <a:rPr lang="ru-RU" sz="3600" dirty="0" err="1">
                <a:latin typeface="Times New Roman" pitchFamily="18" charset="0"/>
                <a:cs typeface="Times New Roman" pitchFamily="18" charset="0"/>
              </a:rPr>
              <a:t>Буховцев</a:t>
            </a:r>
            <a:r>
              <a:rPr lang="ru-RU" sz="3600" dirty="0">
                <a:latin typeface="Times New Roman" pitchFamily="18" charset="0"/>
                <a:cs typeface="Times New Roman" pitchFamily="18" charset="0"/>
              </a:rPr>
              <a:t>  В.М. </a:t>
            </a:r>
            <a:r>
              <a:rPr lang="ru-RU" sz="3600" dirty="0" err="1" smtClean="0">
                <a:latin typeface="Times New Roman" pitchFamily="18" charset="0"/>
                <a:cs typeface="Times New Roman" pitchFamily="18" charset="0"/>
              </a:rPr>
              <a:t>Чаругин</a:t>
            </a:r>
            <a:r>
              <a:rPr lang="ru-RU" sz="3600" smtClean="0">
                <a:latin typeface="Times New Roman" pitchFamily="18" charset="0"/>
                <a:cs typeface="Times New Roman" pitchFamily="18" charset="0"/>
              </a:rPr>
              <a:t> 2010год.</a:t>
            </a:r>
            <a:endParaRPr lang="ru-RU" sz="360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330"/>
                                        </p:tgtEl>
                                        <p:attrNameLst>
                                          <p:attrName>style.visibility</p:attrName>
                                        </p:attrNameLst>
                                      </p:cBhvr>
                                      <p:to>
                                        <p:strVal val="visible"/>
                                      </p:to>
                                    </p:set>
                                    <p:animEffect transition="in" filter="fade">
                                      <p:cBhvr>
                                        <p:cTn id="7" dur="20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9"/>
          <p:cNvSpPr txBox="1">
            <a:spLocks noChangeArrowheads="1"/>
          </p:cNvSpPr>
          <p:nvPr/>
        </p:nvSpPr>
        <p:spPr bwMode="auto">
          <a:xfrm>
            <a:off x="214313" y="928688"/>
            <a:ext cx="5286375" cy="5016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sz="4000" dirty="0"/>
          </a:p>
          <a:p>
            <a:pPr eaLnBrk="1" hangingPunct="1"/>
            <a:r>
              <a:rPr lang="ru-RU" sz="2800" dirty="0">
                <a:latin typeface="Times New Roman" pitchFamily="18" charset="0"/>
                <a:cs typeface="Times New Roman" pitchFamily="18" charset="0"/>
              </a:rPr>
              <a:t>Электромагнитные волны более </a:t>
            </a:r>
            <a:r>
              <a:rPr lang="ru-RU" sz="2800" dirty="0" smtClean="0">
                <a:latin typeface="Times New Roman" pitchFamily="18" charset="0"/>
                <a:cs typeface="Times New Roman" pitchFamily="18" charset="0"/>
              </a:rPr>
              <a:t>10км называют </a:t>
            </a:r>
            <a:r>
              <a:rPr lang="ru-RU" sz="2800" dirty="0">
                <a:latin typeface="Times New Roman" pitchFamily="18" charset="0"/>
                <a:cs typeface="Times New Roman" pitchFamily="18" charset="0"/>
              </a:rPr>
              <a:t>низкочастотными колебаниями. С помощью колебательного контура можно получить электромагнитные волны. Это доказывает, что резкой границы между НЧ и РВ нет. НЧ волны генерируются электрическими машинами и колебательными </a:t>
            </a:r>
            <a:r>
              <a:rPr lang="ru-RU" sz="2800" dirty="0" smtClean="0">
                <a:latin typeface="Times New Roman" pitchFamily="18" charset="0"/>
                <a:cs typeface="Times New Roman" pitchFamily="18" charset="0"/>
              </a:rPr>
              <a:t>контурами.</a:t>
            </a:r>
            <a:endParaRPr lang="ru-RU" sz="2800" dirty="0">
              <a:latin typeface="Times New Roman" pitchFamily="18" charset="0"/>
              <a:cs typeface="Times New Roman" pitchFamily="18" charset="0"/>
            </a:endParaRPr>
          </a:p>
        </p:txBody>
      </p:sp>
      <p:pic>
        <p:nvPicPr>
          <p:cNvPr id="24579" name="Picture 4" descr="C:\Documents and Settings\2011\Рабочий стол\Шкала электромагнитных волн\Lep.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5929313" y="1928813"/>
            <a:ext cx="3071812" cy="409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0" name="TextBox 4"/>
          <p:cNvSpPr txBox="1">
            <a:spLocks noChangeArrowheads="1"/>
          </p:cNvSpPr>
          <p:nvPr/>
        </p:nvSpPr>
        <p:spPr bwMode="auto">
          <a:xfrm>
            <a:off x="0" y="357188"/>
            <a:ext cx="9144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4000" b="1">
                <a:solidFill>
                  <a:srgbClr val="C00000"/>
                </a:solidFill>
              </a:rPr>
              <a:t>Источники и приемники</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2000"/>
                                        <p:tgtEl>
                                          <p:spTgt spid="245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578"/>
                                        </p:tgtEl>
                                        <p:attrNameLst>
                                          <p:attrName>style.visibility</p:attrName>
                                        </p:attrNameLst>
                                      </p:cBhvr>
                                      <p:to>
                                        <p:strVal val="visible"/>
                                      </p:to>
                                    </p:set>
                                    <p:animEffect transition="in" filter="fade">
                                      <p:cBhvr>
                                        <p:cTn id="10" dur="2000"/>
                                        <p:tgtEl>
                                          <p:spTgt spid="24578"/>
                                        </p:tgtEl>
                                      </p:cBhvr>
                                    </p:animEffect>
                                  </p:childTnLst>
                                </p:cTn>
                              </p:par>
                              <p:par>
                                <p:cTn id="11" presetID="10" presetClass="entr" presetSubtype="0" fill="hold" nodeType="withEffect">
                                  <p:stCondLst>
                                    <p:cond delay="0"/>
                                  </p:stCondLst>
                                  <p:childTnLst>
                                    <p:set>
                                      <p:cBhvr>
                                        <p:cTn id="12" dur="1" fill="hold">
                                          <p:stCondLst>
                                            <p:cond delay="0"/>
                                          </p:stCondLst>
                                        </p:cTn>
                                        <p:tgtEl>
                                          <p:spTgt spid="24579"/>
                                        </p:tgtEl>
                                        <p:attrNameLst>
                                          <p:attrName>style.visibility</p:attrName>
                                        </p:attrNameLst>
                                      </p:cBhvr>
                                      <p:to>
                                        <p:strVal val="visible"/>
                                      </p:to>
                                    </p:set>
                                    <p:animEffect transition="in" filter="fade">
                                      <p:cBhvr>
                                        <p:cTn id="13" dur="20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80" grpId="0"/>
    </p:bldLst>
  </p:timing>
</p:sld>
</file>

<file path=ppt/theme/theme1.xml><?xml version="1.0" encoding="utf-8"?>
<a:theme xmlns:a="http://schemas.openxmlformats.org/drawingml/2006/main" name="1_Оформление по умолчанию">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1_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Оформление по умолчанию">
  <a:themeElements>
    <a:clrScheme name="2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B13</Template>
  <TotalTime>3078</TotalTime>
  <Words>3128</Words>
  <Application>Microsoft Office PowerPoint</Application>
  <PresentationFormat>Экран (4:3)</PresentationFormat>
  <Paragraphs>413</Paragraphs>
  <Slides>85</Slides>
  <Notes>11</Notes>
  <HiddenSlides>0</HiddenSlides>
  <MMClips>1</MMClips>
  <ScaleCrop>false</ScaleCrop>
  <HeadingPairs>
    <vt:vector size="6" baseType="variant">
      <vt:variant>
        <vt:lpstr>Тема</vt:lpstr>
      </vt:variant>
      <vt:variant>
        <vt:i4>2</vt:i4>
      </vt:variant>
      <vt:variant>
        <vt:lpstr>Внедренные серверы OLE</vt:lpstr>
      </vt:variant>
      <vt:variant>
        <vt:i4>1</vt:i4>
      </vt:variant>
      <vt:variant>
        <vt:lpstr>Заголовки слайдов</vt:lpstr>
      </vt:variant>
      <vt:variant>
        <vt:i4>85</vt:i4>
      </vt:variant>
    </vt:vector>
  </HeadingPairs>
  <TitlesOfParts>
    <vt:vector size="88" baseType="lpstr">
      <vt:lpstr>1_Оформление по умолчанию</vt:lpstr>
      <vt:lpstr>2_Оформление по умолчанию</vt:lpstr>
      <vt:lpstr>Презентация</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История открытия</vt:lpstr>
      <vt:lpstr>История открытия</vt:lpstr>
      <vt:lpstr>Источники и приёмники</vt:lpstr>
      <vt:lpstr>Слайд 17</vt:lpstr>
      <vt:lpstr>Свойства радиоволн:</vt:lpstr>
      <vt:lpstr>Распределение радиоволн по диапазонам</vt:lpstr>
      <vt:lpstr>Влияние на здоровье человека</vt:lpstr>
      <vt:lpstr>  Далеко не последнюю роль могут играть средства индивидуальной защиты на основе текстильных материалов.    Многие зарубежные фирмы создали ткани, позволяющие эффективно защищать организм человека от большинства видов электромагнитного излучения. </vt:lpstr>
      <vt:lpstr>Применение радиоволн</vt:lpstr>
      <vt:lpstr>Применение радиоволн</vt:lpstr>
      <vt:lpstr>Инфракрасное излучение</vt:lpstr>
      <vt:lpstr>История открытия</vt:lpstr>
      <vt:lpstr>Источники инфракрасного излучения</vt:lpstr>
      <vt:lpstr>Приемники инфракрасного излучения </vt:lpstr>
      <vt:lpstr>Свойства </vt:lpstr>
      <vt:lpstr>Применение ИК излучения</vt:lpstr>
      <vt:lpstr>Применение ИК излучения</vt:lpstr>
      <vt:lpstr>Применение ИК излучения</vt:lpstr>
      <vt:lpstr>Применение ИК излучения</vt:lpstr>
      <vt:lpstr>Применение ИК излучения</vt:lpstr>
      <vt:lpstr>Применение ИК излучения</vt:lpstr>
      <vt:lpstr>Применение ИК излучения</vt:lpstr>
      <vt:lpstr>Применение ики излучения</vt:lpstr>
      <vt:lpstr>Применение ИК излучения</vt:lpstr>
      <vt:lpstr>Слайд 38</vt:lpstr>
      <vt:lpstr>История открытия</vt:lpstr>
      <vt:lpstr>История открытия</vt:lpstr>
      <vt:lpstr>Источники излучения</vt:lpstr>
      <vt:lpstr>Слайд 42</vt:lpstr>
      <vt:lpstr>Слайд 43</vt:lpstr>
      <vt:lpstr>Слайд 44</vt:lpstr>
      <vt:lpstr>Слайд 45</vt:lpstr>
      <vt:lpstr>Слайд 46</vt:lpstr>
      <vt:lpstr>Слайд 47</vt:lpstr>
      <vt:lpstr>Слайд 48</vt:lpstr>
      <vt:lpstr>Слайд 49</vt:lpstr>
      <vt:lpstr>Слайд 50</vt:lpstr>
      <vt:lpstr>Лазерное излучение</vt:lpstr>
      <vt:lpstr>Слайд 52</vt:lpstr>
      <vt:lpstr>Слайд 53</vt:lpstr>
      <vt:lpstr>Телескопы</vt:lpstr>
      <vt:lpstr>Слайд 55</vt:lpstr>
      <vt:lpstr>Слайд 56</vt:lpstr>
      <vt:lpstr>Слайд 57</vt:lpstr>
      <vt:lpstr>Слайд 58</vt:lpstr>
      <vt:lpstr>                                                                            УФИ в малых дозах:</vt:lpstr>
      <vt:lpstr>Слайд 60</vt:lpstr>
      <vt:lpstr>Слайд 61</vt:lpstr>
      <vt:lpstr>Слайд 62</vt:lpstr>
      <vt:lpstr>Слайд 63</vt:lpstr>
      <vt:lpstr>Источники рентгеновского излучения</vt:lpstr>
      <vt:lpstr>Слайд 65</vt:lpstr>
      <vt:lpstr>Слайд 66</vt:lpstr>
      <vt:lpstr>Слайд 67</vt:lpstr>
      <vt:lpstr>Слайд 68</vt:lpstr>
      <vt:lpstr>Влияние на здоровье человека</vt:lpstr>
      <vt:lpstr>Способы защиты от отрицательного воздействия рентгеновского излучения</vt:lpstr>
      <vt:lpstr>Слайд 71</vt:lpstr>
      <vt:lpstr>Слайд 72</vt:lpstr>
      <vt:lpstr>Слайд 73</vt:lpstr>
      <vt:lpstr>Слайд 74</vt:lpstr>
      <vt:lpstr>Слайд 75</vt:lpstr>
      <vt:lpstr>История открытия</vt:lpstr>
      <vt:lpstr>Источники гамма- излучения</vt:lpstr>
      <vt:lpstr>Свойства гамма-излучения</vt:lpstr>
      <vt:lpstr>Применение</vt:lpstr>
      <vt:lpstr>Слайд 80</vt:lpstr>
      <vt:lpstr>Слайд 81</vt:lpstr>
      <vt:lpstr>Слайд 82</vt:lpstr>
      <vt:lpstr>Слайд 83</vt:lpstr>
      <vt:lpstr>Слайд 84</vt:lpstr>
      <vt:lpstr>Слайд 85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2011</dc:creator>
  <cp:lastModifiedBy>Roman</cp:lastModifiedBy>
  <cp:revision>421</cp:revision>
  <dcterms:created xsi:type="dcterms:W3CDTF">2012-11-28T08:03:58Z</dcterms:created>
  <dcterms:modified xsi:type="dcterms:W3CDTF">2014-03-05T22:36:46Z</dcterms:modified>
</cp:coreProperties>
</file>