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0" r:id="rId6"/>
    <p:sldId id="263" r:id="rId7"/>
    <p:sldId id="284" r:id="rId8"/>
    <p:sldId id="264" r:id="rId9"/>
    <p:sldId id="265" r:id="rId10"/>
    <p:sldId id="267" r:id="rId11"/>
    <p:sldId id="266" r:id="rId12"/>
    <p:sldId id="269" r:id="rId13"/>
    <p:sldId id="285" r:id="rId14"/>
    <p:sldId id="268" r:id="rId15"/>
    <p:sldId id="270" r:id="rId16"/>
    <p:sldId id="276" r:id="rId17"/>
    <p:sldId id="272" r:id="rId18"/>
    <p:sldId id="275" r:id="rId19"/>
    <p:sldId id="277" r:id="rId20"/>
    <p:sldId id="280" r:id="rId21"/>
    <p:sldId id="281" r:id="rId22"/>
    <p:sldId id="283" r:id="rId23"/>
    <p:sldId id="27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8" autoAdjust="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11A8-7E9A-4AD1-8B0B-789BC339EB18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EAB4A-41C0-44FF-82BD-1479F833D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11A8-7E9A-4AD1-8B0B-789BC339EB18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EAB4A-41C0-44FF-82BD-1479F833D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11A8-7E9A-4AD1-8B0B-789BC339EB18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EAB4A-41C0-44FF-82BD-1479F833D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11A8-7E9A-4AD1-8B0B-789BC339EB18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EAB4A-41C0-44FF-82BD-1479F833D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11A8-7E9A-4AD1-8B0B-789BC339EB18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EAB4A-41C0-44FF-82BD-1479F833D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11A8-7E9A-4AD1-8B0B-789BC339EB18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EAB4A-41C0-44FF-82BD-1479F833D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11A8-7E9A-4AD1-8B0B-789BC339EB18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EAB4A-41C0-44FF-82BD-1479F833D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11A8-7E9A-4AD1-8B0B-789BC339EB18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EAB4A-41C0-44FF-82BD-1479F833D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11A8-7E9A-4AD1-8B0B-789BC339EB18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EAB4A-41C0-44FF-82BD-1479F833D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11A8-7E9A-4AD1-8B0B-789BC339EB18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EAB4A-41C0-44FF-82BD-1479F833D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11A8-7E9A-4AD1-8B0B-789BC339EB18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EAB4A-41C0-44FF-82BD-1479F833D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911A8-7E9A-4AD1-8B0B-789BC339EB18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EAB4A-41C0-44FF-82BD-1479F833D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Оксид серы(</a:t>
            </a:r>
            <a:r>
              <a:rPr lang="en-US" b="1" dirty="0"/>
              <a:t>VI</a:t>
            </a:r>
            <a:r>
              <a:rPr lang="ru-RU" b="1" dirty="0"/>
              <a:t>). Серная кислота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95936" y="4221088"/>
            <a:ext cx="4680520" cy="1417712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Гафарова </a:t>
            </a:r>
            <a:r>
              <a:rPr lang="ru-RU" dirty="0" err="1" smtClean="0"/>
              <a:t>Алфинур</a:t>
            </a:r>
            <a:r>
              <a:rPr lang="ru-RU" dirty="0" smtClean="0"/>
              <a:t> </a:t>
            </a:r>
            <a:r>
              <a:rPr lang="ru-RU" dirty="0" err="1" smtClean="0"/>
              <a:t>Замилевна</a:t>
            </a:r>
            <a:r>
              <a:rPr lang="ru-RU" dirty="0" smtClean="0"/>
              <a:t>,</a:t>
            </a:r>
          </a:p>
          <a:p>
            <a:r>
              <a:rPr lang="ru-RU" dirty="0" smtClean="0"/>
              <a:t>учитель химии МБОУ «</a:t>
            </a:r>
            <a:r>
              <a:rPr lang="ru-RU" dirty="0" err="1" smtClean="0"/>
              <a:t>Елховская</a:t>
            </a:r>
            <a:r>
              <a:rPr lang="ru-RU" dirty="0" smtClean="0"/>
              <a:t> СОШ» </a:t>
            </a:r>
            <a:r>
              <a:rPr lang="ru-RU" dirty="0" err="1" smtClean="0"/>
              <a:t>Альметьевского</a:t>
            </a:r>
            <a:r>
              <a:rPr lang="ru-RU" dirty="0" smtClean="0"/>
              <a:t> муниципального района Республики Татарстан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4" descr="img016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260648"/>
            <a:ext cx="1656184" cy="129614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83568" y="1772816"/>
            <a:ext cx="80648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Кислоту вливать малыми порциями в воду, а не наоборот!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87824" y="692696"/>
            <a:ext cx="53285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>
                <a:solidFill>
                  <a:srgbClr val="FF0000"/>
                </a:solidFill>
              </a:rPr>
              <a:t>Помните!</a:t>
            </a:r>
            <a:endParaRPr lang="ru-RU" sz="5400" dirty="0">
              <a:solidFill>
                <a:srgbClr val="FF0000"/>
              </a:solidFill>
            </a:endParaRPr>
          </a:p>
        </p:txBody>
      </p:sp>
      <p:pic>
        <p:nvPicPr>
          <p:cNvPr id="23555" name="Picture 3" descr="img0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534538"/>
            <a:ext cx="8280920" cy="3846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Admin\Pictures\0016-016-Polnyj-protsess-proizvodstva-H2SO4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87350"/>
            <a:ext cx="9144000" cy="7245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Химические свойства кислот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1. Изменяют окраску индикатора.</a:t>
            </a:r>
          </a:p>
          <a:p>
            <a:r>
              <a:rPr lang="ru-RU" dirty="0"/>
              <a:t>2.Реагируют с металлами в ряду активности до 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ru-RU" dirty="0"/>
              <a:t>   </a:t>
            </a:r>
            <a:endParaRPr lang="ru-RU" dirty="0" smtClean="0"/>
          </a:p>
          <a:p>
            <a:r>
              <a:rPr lang="ru-RU" dirty="0" smtClean="0"/>
              <a:t>(</a:t>
            </a:r>
            <a:r>
              <a:rPr lang="ru-RU" dirty="0" err="1"/>
              <a:t>искл</a:t>
            </a:r>
            <a:r>
              <a:rPr lang="ru-RU" dirty="0"/>
              <a:t>. </a:t>
            </a:r>
            <a:r>
              <a:rPr lang="en-US" dirty="0"/>
              <a:t>HNO</a:t>
            </a:r>
            <a:r>
              <a:rPr lang="ru-RU" baseline="-25000" dirty="0"/>
              <a:t>3</a:t>
            </a:r>
            <a:r>
              <a:rPr lang="ru-RU" dirty="0"/>
              <a:t> –азотная кислота)    </a:t>
            </a:r>
          </a:p>
          <a:p>
            <a:r>
              <a:rPr lang="ru-RU" dirty="0" err="1"/>
              <a:t>Ме</a:t>
            </a:r>
            <a:r>
              <a:rPr lang="ru-RU" dirty="0"/>
              <a:t> + КИСЛОТА =СОЛЬ +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ru-RU" dirty="0"/>
              <a:t>↑          </a:t>
            </a:r>
            <a:r>
              <a:rPr lang="ru-RU" i="1" dirty="0"/>
              <a:t>(р. замещения)</a:t>
            </a:r>
            <a:endParaRPr lang="ru-RU" dirty="0"/>
          </a:p>
          <a:p>
            <a:r>
              <a:rPr lang="ru-RU" dirty="0"/>
              <a:t>3. С основными (</a:t>
            </a:r>
            <a:r>
              <a:rPr lang="ru-RU" dirty="0" err="1"/>
              <a:t>амфотерными</a:t>
            </a:r>
            <a:r>
              <a:rPr lang="ru-RU" dirty="0"/>
              <a:t>) </a:t>
            </a:r>
            <a:r>
              <a:rPr lang="ru-RU" dirty="0" smtClean="0"/>
              <a:t>оксидами</a:t>
            </a:r>
            <a:endParaRPr lang="ru-RU" dirty="0"/>
          </a:p>
          <a:p>
            <a:r>
              <a:rPr lang="ru-RU" dirty="0" err="1"/>
              <a:t>Ме</a:t>
            </a:r>
            <a:r>
              <a:rPr lang="ru-RU" baseline="-25000" dirty="0" err="1"/>
              <a:t>х</a:t>
            </a:r>
            <a:r>
              <a:rPr lang="ru-RU" dirty="0" err="1"/>
              <a:t>О</a:t>
            </a:r>
            <a:r>
              <a:rPr lang="ru-RU" baseline="-25000" dirty="0" err="1"/>
              <a:t>у</a:t>
            </a:r>
            <a:r>
              <a:rPr lang="ru-RU" baseline="-25000" dirty="0"/>
              <a:t> </a:t>
            </a:r>
            <a:r>
              <a:rPr lang="ru-RU" dirty="0"/>
              <a:t>+  КИСЛОТА= СОЛЬ + Н</a:t>
            </a:r>
            <a:r>
              <a:rPr lang="ru-RU" baseline="-25000" dirty="0"/>
              <a:t>2</a:t>
            </a:r>
            <a:r>
              <a:rPr lang="ru-RU" dirty="0"/>
              <a:t>О     </a:t>
            </a:r>
            <a:r>
              <a:rPr lang="ru-RU" i="1" dirty="0"/>
              <a:t>(р. обмена)</a:t>
            </a:r>
            <a:endParaRPr lang="ru-RU" dirty="0"/>
          </a:p>
          <a:p>
            <a:r>
              <a:rPr lang="ru-RU" dirty="0"/>
              <a:t>4. Реагируют с основаниями  – </a:t>
            </a:r>
            <a:r>
              <a:rPr lang="ru-RU" dirty="0" smtClean="0"/>
              <a:t>реакция нейтрализации</a:t>
            </a:r>
            <a:endParaRPr lang="ru-RU" dirty="0"/>
          </a:p>
          <a:p>
            <a:r>
              <a:rPr lang="ru-RU" dirty="0"/>
              <a:t> КИСЛОТА  + ОСНОВАНИЕ= СОЛЬ+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O</a:t>
            </a:r>
            <a:r>
              <a:rPr lang="ru-RU" dirty="0"/>
              <a:t>    </a:t>
            </a:r>
            <a:r>
              <a:rPr lang="ru-RU" i="1" dirty="0"/>
              <a:t>( р. обмена)</a:t>
            </a:r>
            <a:endParaRPr lang="ru-RU" dirty="0"/>
          </a:p>
          <a:p>
            <a:r>
              <a:rPr lang="ru-RU" dirty="0"/>
              <a:t>5. Реагируют с солями слабых, летучих кислот - если образуется соль, выпадающая в осадок или выделяется газ:</a:t>
            </a:r>
            <a:r>
              <a:rPr lang="en-US" dirty="0"/>
              <a:t>  </a:t>
            </a:r>
            <a:r>
              <a:rPr lang="ru-RU" i="1" dirty="0"/>
              <a:t>( р. обмена)</a:t>
            </a:r>
            <a:endParaRPr lang="ru-RU" dirty="0"/>
          </a:p>
          <a:p>
            <a:r>
              <a:rPr lang="en-US" dirty="0"/>
              <a:t> </a:t>
            </a:r>
            <a:r>
              <a:rPr lang="ru-RU" dirty="0" smtClean="0"/>
              <a:t>Сила </a:t>
            </a:r>
            <a:r>
              <a:rPr lang="ru-RU" dirty="0"/>
              <a:t>кислот убывает в ряду:</a:t>
            </a:r>
          </a:p>
          <a:p>
            <a:r>
              <a:rPr lang="en-US" dirty="0"/>
              <a:t>HI &gt; HClO</a:t>
            </a:r>
            <a:r>
              <a:rPr lang="en-US" baseline="-25000" dirty="0"/>
              <a:t>4</a:t>
            </a:r>
            <a:r>
              <a:rPr lang="en-US" dirty="0"/>
              <a:t> &gt; </a:t>
            </a:r>
            <a:r>
              <a:rPr lang="en-US" dirty="0" err="1"/>
              <a:t>HBr</a:t>
            </a:r>
            <a:r>
              <a:rPr lang="en-US" dirty="0"/>
              <a:t> &gt; </a:t>
            </a:r>
            <a:r>
              <a:rPr lang="en-US" dirty="0" err="1"/>
              <a:t>HCl</a:t>
            </a:r>
            <a:r>
              <a:rPr lang="en-US" dirty="0"/>
              <a:t> &gt; 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 &gt; HNO</a:t>
            </a:r>
            <a:r>
              <a:rPr lang="en-US" baseline="-25000" dirty="0"/>
              <a:t>3</a:t>
            </a:r>
            <a:r>
              <a:rPr lang="en-US" dirty="0"/>
              <a:t> &gt; HMnO</a:t>
            </a:r>
            <a:r>
              <a:rPr lang="en-US" baseline="-25000" dirty="0"/>
              <a:t>4</a:t>
            </a:r>
            <a:r>
              <a:rPr lang="en-US" dirty="0"/>
              <a:t> &gt; 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3</a:t>
            </a:r>
            <a:r>
              <a:rPr lang="en-US" dirty="0"/>
              <a:t> &gt; H</a:t>
            </a:r>
            <a:r>
              <a:rPr lang="en-US" baseline="-25000" dirty="0"/>
              <a:t>3</a:t>
            </a:r>
            <a:r>
              <a:rPr lang="en-US" dirty="0"/>
              <a:t>PO</a:t>
            </a:r>
            <a:r>
              <a:rPr lang="en-US" baseline="-25000" dirty="0"/>
              <a:t>4</a:t>
            </a:r>
            <a:r>
              <a:rPr lang="en-US" dirty="0"/>
              <a:t> &gt; HF &gt; HNO</a:t>
            </a:r>
            <a:r>
              <a:rPr lang="en-US" baseline="-25000" dirty="0"/>
              <a:t>2</a:t>
            </a:r>
            <a:r>
              <a:rPr lang="en-US" dirty="0"/>
              <a:t> &gt;H</a:t>
            </a:r>
            <a:r>
              <a:rPr lang="en-US" baseline="-25000" dirty="0"/>
              <a:t>2</a:t>
            </a:r>
            <a:r>
              <a:rPr lang="en-US" dirty="0"/>
              <a:t>CO</a:t>
            </a:r>
            <a:r>
              <a:rPr lang="en-US" baseline="-25000" dirty="0"/>
              <a:t>3</a:t>
            </a:r>
            <a:r>
              <a:rPr lang="en-US" dirty="0"/>
              <a:t> &gt; H</a:t>
            </a:r>
            <a:r>
              <a:rPr lang="en-US" baseline="-25000" dirty="0"/>
              <a:t>2</a:t>
            </a:r>
            <a:r>
              <a:rPr lang="en-US" dirty="0"/>
              <a:t>S &gt; H</a:t>
            </a:r>
            <a:r>
              <a:rPr lang="en-US" baseline="-25000" dirty="0"/>
              <a:t>2</a:t>
            </a:r>
            <a:r>
              <a:rPr lang="en-US" dirty="0"/>
              <a:t>SiO</a:t>
            </a:r>
            <a:r>
              <a:rPr lang="en-US" baseline="-25000" dirty="0"/>
              <a:t>3</a:t>
            </a:r>
            <a:r>
              <a:rPr lang="en-US" dirty="0"/>
              <a:t> .</a:t>
            </a:r>
            <a:endParaRPr lang="ru-RU" dirty="0"/>
          </a:p>
          <a:p>
            <a:r>
              <a:rPr lang="ru-RU" i="1" dirty="0"/>
              <a:t>Каждая предыдущая кислота может вытеснить из соли </a:t>
            </a:r>
            <a:r>
              <a:rPr lang="ru-RU" i="1" dirty="0" smtClean="0"/>
              <a:t>последующую</a:t>
            </a:r>
          </a:p>
          <a:p>
            <a:pPr lvl="0"/>
            <a:r>
              <a:rPr lang="ru-RU" dirty="0"/>
              <a:t>Однако если Н</a:t>
            </a:r>
            <a:r>
              <a:rPr lang="ru-RU" baseline="-25000" dirty="0"/>
              <a:t>2</a:t>
            </a:r>
            <a:r>
              <a:rPr lang="ru-RU" dirty="0"/>
              <a:t>SO</a:t>
            </a:r>
            <a:r>
              <a:rPr lang="ru-RU" baseline="-25000" dirty="0"/>
              <a:t>4</a:t>
            </a:r>
            <a:r>
              <a:rPr lang="ru-RU" dirty="0"/>
              <a:t> добавляется к </a:t>
            </a:r>
            <a:r>
              <a:rPr lang="ru-RU" i="1" dirty="0"/>
              <a:t>растворам солей</a:t>
            </a:r>
            <a:r>
              <a:rPr lang="ru-RU" u="sng" dirty="0"/>
              <a:t>,</a:t>
            </a:r>
            <a:r>
              <a:rPr lang="ru-RU" dirty="0"/>
              <a:t> то вытеснения кислот не происходит.</a:t>
            </a:r>
          </a:p>
          <a:p>
            <a:r>
              <a:rPr lang="ru-RU" dirty="0" smtClean="0"/>
              <a:t>6</a:t>
            </a:r>
            <a:r>
              <a:rPr lang="ru-RU" dirty="0"/>
              <a:t>. Разложение кислородсодержащих кислот при нагревании  </a:t>
            </a:r>
          </a:p>
          <a:p>
            <a:r>
              <a:rPr lang="ru-RU" dirty="0"/>
              <a:t>( </a:t>
            </a:r>
            <a:r>
              <a:rPr lang="ru-RU" dirty="0" err="1"/>
              <a:t>искл</a:t>
            </a:r>
            <a:r>
              <a:rPr lang="ru-RU" dirty="0"/>
              <a:t>.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SO</a:t>
            </a:r>
            <a:r>
              <a:rPr lang="ru-RU" baseline="-25000" dirty="0"/>
              <a:t>4</a:t>
            </a:r>
            <a:r>
              <a:rPr lang="ru-RU" dirty="0"/>
              <a:t> ; </a:t>
            </a:r>
            <a:r>
              <a:rPr lang="en-US" dirty="0"/>
              <a:t>H</a:t>
            </a:r>
            <a:r>
              <a:rPr lang="ru-RU" baseline="-25000" dirty="0"/>
              <a:t>3</a:t>
            </a:r>
            <a:r>
              <a:rPr lang="en-US" dirty="0"/>
              <a:t>PO</a:t>
            </a:r>
            <a:r>
              <a:rPr lang="ru-RU" baseline="-25000" dirty="0"/>
              <a:t>4</a:t>
            </a:r>
            <a:r>
              <a:rPr lang="ru-RU" dirty="0"/>
              <a:t> )</a:t>
            </a:r>
          </a:p>
          <a:p>
            <a:r>
              <a:rPr lang="ru-RU" dirty="0"/>
              <a:t> КИСЛОТА = КИСЛОТНЫЙ ОКСИД + ВОДА       </a:t>
            </a:r>
            <a:r>
              <a:rPr lang="ru-RU" i="1" dirty="0"/>
              <a:t>(р. разложения )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Напишите уравнения реакций: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Серная кислота + магний</a:t>
            </a:r>
            <a:endParaRPr lang="ru-RU" dirty="0"/>
          </a:p>
          <a:p>
            <a:r>
              <a:rPr lang="ru-RU" dirty="0"/>
              <a:t>Серная </a:t>
            </a:r>
            <a:r>
              <a:rPr lang="ru-RU" dirty="0" smtClean="0"/>
              <a:t>кислота + оксид </a:t>
            </a:r>
            <a:r>
              <a:rPr lang="ru-RU" dirty="0"/>
              <a:t>цинка</a:t>
            </a:r>
          </a:p>
          <a:p>
            <a:r>
              <a:rPr lang="ru-RU" dirty="0"/>
              <a:t>Серная </a:t>
            </a:r>
            <a:r>
              <a:rPr lang="ru-RU" dirty="0" smtClean="0"/>
              <a:t>кислота + </a:t>
            </a:r>
            <a:r>
              <a:rPr lang="ru-RU" dirty="0" err="1" smtClean="0"/>
              <a:t>гидроксид</a:t>
            </a:r>
            <a:r>
              <a:rPr lang="ru-RU" dirty="0" smtClean="0"/>
              <a:t> </a:t>
            </a:r>
            <a:r>
              <a:rPr lang="ru-RU" dirty="0"/>
              <a:t>меди(II)</a:t>
            </a:r>
          </a:p>
          <a:p>
            <a:r>
              <a:rPr lang="ru-RU" dirty="0"/>
              <a:t>Серная </a:t>
            </a:r>
            <a:r>
              <a:rPr lang="ru-RU" dirty="0" smtClean="0"/>
              <a:t>кислота + карбонат калия</a:t>
            </a:r>
          </a:p>
          <a:p>
            <a:r>
              <a:rPr lang="ru-RU" dirty="0" smtClean="0"/>
              <a:t>Серная кислота +  хлорид бария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Химические свойства разбавленной серной кислоты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H</a:t>
            </a:r>
            <a:r>
              <a:rPr lang="ru-RU" baseline="-25000" dirty="0" smtClean="0"/>
              <a:t>2</a:t>
            </a:r>
            <a:r>
              <a:rPr lang="ru-RU" dirty="0" smtClean="0"/>
              <a:t>SO</a:t>
            </a:r>
            <a:r>
              <a:rPr lang="ru-RU" baseline="-25000" dirty="0" smtClean="0"/>
              <a:t>4</a:t>
            </a:r>
            <a:r>
              <a:rPr lang="ru-RU" dirty="0"/>
              <a:t> - сильная двухосновная кислота, водный раствор изменяет окраску индикаторов (лакмус и универсальный индикатор краснеют)</a:t>
            </a:r>
          </a:p>
          <a:p>
            <a:r>
              <a:rPr lang="ru-RU" b="1" i="1" dirty="0"/>
              <a:t>1) Диссоциация протекает ступенчато:</a:t>
            </a:r>
            <a:endParaRPr lang="ru-RU" dirty="0"/>
          </a:p>
          <a:p>
            <a:r>
              <a:rPr lang="ru-RU" dirty="0"/>
              <a:t>H</a:t>
            </a:r>
            <a:r>
              <a:rPr lang="ru-RU" baseline="-25000" dirty="0"/>
              <a:t>2</a:t>
            </a:r>
            <a:r>
              <a:rPr lang="ru-RU" dirty="0"/>
              <a:t>SO</a:t>
            </a:r>
            <a:r>
              <a:rPr lang="ru-RU" baseline="-25000" dirty="0"/>
              <a:t>4</a:t>
            </a:r>
            <a:r>
              <a:rPr lang="ru-RU" dirty="0"/>
              <a:t>→ H</a:t>
            </a:r>
            <a:r>
              <a:rPr lang="ru-RU" baseline="30000" dirty="0"/>
              <a:t>+ </a:t>
            </a:r>
            <a:r>
              <a:rPr lang="ru-RU" dirty="0"/>
              <a:t>+ HSO</a:t>
            </a:r>
            <a:r>
              <a:rPr lang="ru-RU" baseline="-25000" dirty="0"/>
              <a:t>4</a:t>
            </a:r>
            <a:r>
              <a:rPr lang="ru-RU" baseline="30000" dirty="0"/>
              <a:t>-</a:t>
            </a:r>
            <a:r>
              <a:rPr lang="ru-RU" dirty="0"/>
              <a:t> (первая ступень, образуется гидросульфат – ион)</a:t>
            </a:r>
          </a:p>
          <a:p>
            <a:r>
              <a:rPr lang="ru-RU" dirty="0"/>
              <a:t>HSO</a:t>
            </a:r>
            <a:r>
              <a:rPr lang="ru-RU" baseline="-25000" dirty="0"/>
              <a:t>4</a:t>
            </a:r>
            <a:r>
              <a:rPr lang="ru-RU" baseline="30000" dirty="0"/>
              <a:t>-</a:t>
            </a:r>
            <a:r>
              <a:rPr lang="ru-RU" dirty="0"/>
              <a:t> → H</a:t>
            </a:r>
            <a:r>
              <a:rPr lang="ru-RU" baseline="30000" dirty="0"/>
              <a:t>+ </a:t>
            </a:r>
            <a:r>
              <a:rPr lang="ru-RU" dirty="0"/>
              <a:t>+ SO</a:t>
            </a:r>
            <a:r>
              <a:rPr lang="ru-RU" baseline="-25000" dirty="0"/>
              <a:t>4</a:t>
            </a:r>
            <a:r>
              <a:rPr lang="ru-RU" baseline="30000" dirty="0"/>
              <a:t>2-</a:t>
            </a:r>
            <a:r>
              <a:rPr lang="ru-RU" dirty="0"/>
              <a:t>  (вторая ступень, образуется сульфат – ион)</a:t>
            </a:r>
          </a:p>
          <a:p>
            <a:r>
              <a:rPr lang="ru-RU" dirty="0"/>
              <a:t>H</a:t>
            </a:r>
            <a:r>
              <a:rPr lang="ru-RU" baseline="-25000" dirty="0"/>
              <a:t>2</a:t>
            </a:r>
            <a:r>
              <a:rPr lang="ru-RU" dirty="0"/>
              <a:t>SO</a:t>
            </a:r>
            <a:r>
              <a:rPr lang="ru-RU" baseline="-25000" dirty="0"/>
              <a:t>4</a:t>
            </a:r>
            <a:r>
              <a:rPr lang="ru-RU" dirty="0"/>
              <a:t> образует два ряда солей - средние (сульфаты) и кислые (гидросульфаты)</a:t>
            </a:r>
          </a:p>
          <a:p>
            <a:r>
              <a:rPr lang="ru-RU" b="1" i="1" dirty="0"/>
              <a:t>2)     Взаимодействие с металлами: </a:t>
            </a:r>
            <a:endParaRPr lang="ru-RU" dirty="0"/>
          </a:p>
          <a:p>
            <a:r>
              <a:rPr lang="ru-RU" dirty="0"/>
              <a:t>Разбавленная серная кислота растворяет только металлы, стоящие в ряду напряжений левее водорода:</a:t>
            </a:r>
          </a:p>
          <a:p>
            <a:r>
              <a:rPr lang="ru-RU" dirty="0" smtClean="0"/>
              <a:t>М</a:t>
            </a:r>
            <a:r>
              <a:rPr lang="en-US" dirty="0" smtClean="0"/>
              <a:t>g</a:t>
            </a:r>
            <a:r>
              <a:rPr lang="ru-RU" baseline="30000" dirty="0" smtClean="0"/>
              <a:t>0</a:t>
            </a:r>
            <a:r>
              <a:rPr lang="ru-RU" dirty="0"/>
              <a:t> + H</a:t>
            </a:r>
            <a:r>
              <a:rPr lang="ru-RU" baseline="-25000" dirty="0"/>
              <a:t>2</a:t>
            </a:r>
            <a:r>
              <a:rPr lang="ru-RU" baseline="30000" dirty="0"/>
              <a:t>+1</a:t>
            </a:r>
            <a:r>
              <a:rPr lang="ru-RU" dirty="0"/>
              <a:t>SO</a:t>
            </a:r>
            <a:r>
              <a:rPr lang="ru-RU" baseline="-25000" dirty="0"/>
              <a:t>4</a:t>
            </a:r>
            <a:r>
              <a:rPr lang="ru-RU" dirty="0"/>
              <a:t>(</a:t>
            </a:r>
            <a:r>
              <a:rPr lang="ru-RU" dirty="0" err="1"/>
              <a:t>разб</a:t>
            </a:r>
            <a:r>
              <a:rPr lang="ru-RU" dirty="0"/>
              <a:t>) → </a:t>
            </a:r>
            <a:r>
              <a:rPr lang="en-US" dirty="0" smtClean="0"/>
              <a:t>Mg</a:t>
            </a:r>
            <a:r>
              <a:rPr lang="ru-RU" baseline="30000" dirty="0" smtClean="0"/>
              <a:t>+2</a:t>
            </a:r>
            <a:r>
              <a:rPr lang="ru-RU" dirty="0" smtClean="0"/>
              <a:t>SO</a:t>
            </a:r>
            <a:r>
              <a:rPr lang="ru-RU" baseline="-25000" dirty="0" smtClean="0"/>
              <a:t>4</a:t>
            </a:r>
            <a:r>
              <a:rPr lang="ru-RU" dirty="0"/>
              <a:t> + H</a:t>
            </a:r>
            <a:r>
              <a:rPr lang="ru-RU" baseline="-25000" dirty="0"/>
              <a:t>2</a:t>
            </a:r>
            <a:r>
              <a:rPr lang="ru-RU" baseline="30000" dirty="0"/>
              <a:t>0</a:t>
            </a:r>
            <a:r>
              <a:rPr lang="ru-RU" dirty="0"/>
              <a:t>↑ </a:t>
            </a:r>
          </a:p>
          <a:p>
            <a:r>
              <a:rPr lang="en-US" dirty="0" smtClean="0"/>
              <a:t>Mg</a:t>
            </a:r>
            <a:r>
              <a:rPr lang="ru-RU" baseline="30000" dirty="0" smtClean="0"/>
              <a:t>0</a:t>
            </a:r>
            <a:r>
              <a:rPr lang="ru-RU" dirty="0"/>
              <a:t> + 2H</a:t>
            </a:r>
            <a:r>
              <a:rPr lang="ru-RU" baseline="30000" dirty="0"/>
              <a:t>+</a:t>
            </a:r>
            <a:r>
              <a:rPr lang="ru-RU" dirty="0"/>
              <a:t> → </a:t>
            </a:r>
            <a:r>
              <a:rPr lang="en-US" dirty="0" smtClean="0"/>
              <a:t>Mg</a:t>
            </a:r>
            <a:r>
              <a:rPr lang="ru-RU" baseline="30000" dirty="0" smtClean="0"/>
              <a:t>2</a:t>
            </a:r>
            <a:r>
              <a:rPr lang="ru-RU" baseline="30000" dirty="0"/>
              <a:t>+</a:t>
            </a:r>
            <a:r>
              <a:rPr lang="ru-RU" dirty="0"/>
              <a:t> + H</a:t>
            </a:r>
            <a:r>
              <a:rPr lang="ru-RU" baseline="-25000" dirty="0"/>
              <a:t>2</a:t>
            </a:r>
            <a:r>
              <a:rPr lang="ru-RU" baseline="30000" dirty="0"/>
              <a:t>0</a:t>
            </a:r>
            <a:r>
              <a:rPr lang="ru-RU" dirty="0"/>
              <a:t>↑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0649"/>
            <a:ext cx="8496944" cy="800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i="1" dirty="0" smtClean="0"/>
              <a:t>3)     Взаимодействие с основными и </a:t>
            </a:r>
            <a:r>
              <a:rPr lang="ru-RU" sz="2200" b="1" i="1" dirty="0" err="1" smtClean="0"/>
              <a:t>амфотерными</a:t>
            </a:r>
            <a:r>
              <a:rPr lang="ru-RU" sz="2200" b="1" i="1" dirty="0" smtClean="0"/>
              <a:t>  оксидами:</a:t>
            </a:r>
            <a:endParaRPr lang="ru-RU" sz="2200" dirty="0" smtClean="0"/>
          </a:p>
          <a:p>
            <a:pPr algn="ctr"/>
            <a:r>
              <a:rPr lang="en-US" sz="2200" dirty="0" smtClean="0"/>
              <a:t>Zn</a:t>
            </a:r>
            <a:r>
              <a:rPr lang="ru-RU" sz="2200" dirty="0" smtClean="0"/>
              <a:t>O + H</a:t>
            </a:r>
            <a:r>
              <a:rPr lang="ru-RU" sz="2200" baseline="-25000" dirty="0" smtClean="0"/>
              <a:t>2</a:t>
            </a:r>
            <a:r>
              <a:rPr lang="ru-RU" sz="2200" dirty="0" smtClean="0"/>
              <a:t>SO</a:t>
            </a:r>
            <a:r>
              <a:rPr lang="ru-RU" sz="2200" baseline="-25000" dirty="0" smtClean="0"/>
              <a:t>4</a:t>
            </a:r>
            <a:r>
              <a:rPr lang="ru-RU" sz="2200" dirty="0" smtClean="0"/>
              <a:t> → </a:t>
            </a:r>
            <a:r>
              <a:rPr lang="en-US" sz="2200" dirty="0" smtClean="0"/>
              <a:t>Zn</a:t>
            </a:r>
            <a:r>
              <a:rPr lang="ru-RU" sz="2200" dirty="0" smtClean="0"/>
              <a:t>SO</a:t>
            </a:r>
            <a:r>
              <a:rPr lang="ru-RU" sz="2200" baseline="-25000" dirty="0" smtClean="0"/>
              <a:t>4</a:t>
            </a:r>
            <a:r>
              <a:rPr lang="ru-RU" sz="2200" dirty="0" smtClean="0"/>
              <a:t> + H</a:t>
            </a:r>
            <a:r>
              <a:rPr lang="ru-RU" sz="2200" baseline="-25000" dirty="0" smtClean="0"/>
              <a:t>2</a:t>
            </a:r>
            <a:r>
              <a:rPr lang="ru-RU" sz="2200" dirty="0" smtClean="0"/>
              <a:t>O</a:t>
            </a:r>
          </a:p>
          <a:p>
            <a:pPr algn="ctr"/>
            <a:r>
              <a:rPr lang="en-US" sz="2200" dirty="0" smtClean="0"/>
              <a:t>Zn</a:t>
            </a:r>
            <a:r>
              <a:rPr lang="ru-RU" sz="2200" dirty="0" smtClean="0"/>
              <a:t>O + 2H</a:t>
            </a:r>
            <a:r>
              <a:rPr lang="ru-RU" sz="2200" baseline="30000" dirty="0" smtClean="0"/>
              <a:t>+ </a:t>
            </a:r>
            <a:r>
              <a:rPr lang="ru-RU" sz="2200" dirty="0" smtClean="0"/>
              <a:t>→ </a:t>
            </a:r>
            <a:r>
              <a:rPr lang="en-US" sz="2200" dirty="0" smtClean="0"/>
              <a:t>Zn</a:t>
            </a:r>
            <a:r>
              <a:rPr lang="ru-RU" sz="2200" baseline="30000" dirty="0" smtClean="0"/>
              <a:t>2+ </a:t>
            </a:r>
            <a:r>
              <a:rPr lang="ru-RU" sz="2200" dirty="0" smtClean="0"/>
              <a:t>+ H</a:t>
            </a:r>
            <a:r>
              <a:rPr lang="ru-RU" sz="2200" baseline="-25000" dirty="0" smtClean="0"/>
              <a:t>2</a:t>
            </a:r>
            <a:r>
              <a:rPr lang="ru-RU" sz="2200" dirty="0" smtClean="0"/>
              <a:t>O</a:t>
            </a:r>
          </a:p>
          <a:p>
            <a:r>
              <a:rPr lang="ru-RU" sz="2200" b="1" i="1" dirty="0" smtClean="0"/>
              <a:t>4)     Взаимодействие с основаниями:</a:t>
            </a:r>
            <a:endParaRPr lang="ru-RU" sz="2200" dirty="0" smtClean="0"/>
          </a:p>
          <a:p>
            <a:r>
              <a:rPr lang="ru-RU" sz="2200" dirty="0" smtClean="0"/>
              <a:t>        H</a:t>
            </a:r>
            <a:r>
              <a:rPr lang="ru-RU" sz="2200" baseline="-25000" dirty="0" smtClean="0"/>
              <a:t>2</a:t>
            </a:r>
            <a:r>
              <a:rPr lang="ru-RU" sz="2200" dirty="0" smtClean="0"/>
              <a:t>SO</a:t>
            </a:r>
            <a:r>
              <a:rPr lang="ru-RU" sz="2200" baseline="-25000" dirty="0" smtClean="0"/>
              <a:t>4</a:t>
            </a:r>
            <a:r>
              <a:rPr lang="ru-RU" sz="2200" dirty="0" smtClean="0"/>
              <a:t> + 2NaOH → Na</a:t>
            </a:r>
            <a:r>
              <a:rPr lang="ru-RU" sz="2200" baseline="-25000" dirty="0" smtClean="0"/>
              <a:t>2</a:t>
            </a:r>
            <a:r>
              <a:rPr lang="ru-RU" sz="2200" dirty="0" smtClean="0"/>
              <a:t>SO</a:t>
            </a:r>
            <a:r>
              <a:rPr lang="ru-RU" sz="2200" baseline="-25000" dirty="0" smtClean="0"/>
              <a:t>4</a:t>
            </a:r>
            <a:r>
              <a:rPr lang="ru-RU" sz="2200" dirty="0" smtClean="0"/>
              <a:t> + 2H</a:t>
            </a:r>
            <a:r>
              <a:rPr lang="ru-RU" sz="2200" baseline="-25000" dirty="0" smtClean="0"/>
              <a:t>2</a:t>
            </a:r>
            <a:r>
              <a:rPr lang="ru-RU" sz="2200" dirty="0" smtClean="0"/>
              <a:t>O (реакция нейтрализации)</a:t>
            </a:r>
          </a:p>
          <a:p>
            <a:r>
              <a:rPr lang="ru-RU" sz="2200" dirty="0" smtClean="0"/>
              <a:t>          H</a:t>
            </a:r>
            <a:r>
              <a:rPr lang="ru-RU" sz="2200" baseline="30000" dirty="0" smtClean="0"/>
              <a:t>+ </a:t>
            </a:r>
            <a:r>
              <a:rPr lang="ru-RU" sz="2200" dirty="0" smtClean="0"/>
              <a:t>+ OH</a:t>
            </a:r>
            <a:r>
              <a:rPr lang="ru-RU" sz="2200" baseline="30000" dirty="0" smtClean="0"/>
              <a:t>- </a:t>
            </a:r>
            <a:r>
              <a:rPr lang="ru-RU" sz="2200" dirty="0" smtClean="0"/>
              <a:t>→ H</a:t>
            </a:r>
            <a:r>
              <a:rPr lang="ru-RU" sz="2200" baseline="-25000" dirty="0" smtClean="0"/>
              <a:t>2</a:t>
            </a:r>
            <a:r>
              <a:rPr lang="ru-RU" sz="2200" dirty="0" smtClean="0"/>
              <a:t>O</a:t>
            </a:r>
          </a:p>
          <a:p>
            <a:r>
              <a:rPr lang="ru-RU" sz="2200" i="1" dirty="0" smtClean="0"/>
              <a:t>Если кислота в избытке, то образуется кислая соль:</a:t>
            </a:r>
            <a:endParaRPr lang="ru-RU" sz="2200" dirty="0" smtClean="0"/>
          </a:p>
          <a:p>
            <a:r>
              <a:rPr lang="ru-RU" sz="2200" i="1" dirty="0" smtClean="0"/>
              <a:t>       H</a:t>
            </a:r>
            <a:r>
              <a:rPr lang="ru-RU" sz="2200" i="1" baseline="-25000" dirty="0" smtClean="0"/>
              <a:t>2</a:t>
            </a:r>
            <a:r>
              <a:rPr lang="ru-RU" sz="2200" i="1" dirty="0" smtClean="0"/>
              <a:t>SO</a:t>
            </a:r>
            <a:r>
              <a:rPr lang="ru-RU" sz="2200" i="1" baseline="-25000" dirty="0" smtClean="0"/>
              <a:t>4</a:t>
            </a:r>
            <a:r>
              <a:rPr lang="ru-RU" sz="2200" i="1" dirty="0" smtClean="0"/>
              <a:t> + </a:t>
            </a:r>
            <a:r>
              <a:rPr lang="ru-RU" sz="2200" i="1" dirty="0" err="1" smtClean="0"/>
              <a:t>NaOH</a:t>
            </a:r>
            <a:r>
              <a:rPr lang="ru-RU" sz="2200" i="1" dirty="0" smtClean="0"/>
              <a:t> → NaНSO</a:t>
            </a:r>
            <a:r>
              <a:rPr lang="ru-RU" sz="2200" i="1" baseline="-25000" dirty="0" smtClean="0"/>
              <a:t>4</a:t>
            </a:r>
            <a:r>
              <a:rPr lang="ru-RU" sz="2200" i="1" dirty="0" smtClean="0"/>
              <a:t> + H</a:t>
            </a:r>
            <a:r>
              <a:rPr lang="ru-RU" sz="2200" i="1" baseline="-25000" dirty="0" smtClean="0"/>
              <a:t>2</a:t>
            </a:r>
            <a:r>
              <a:rPr lang="ru-RU" sz="2200" i="1" dirty="0" smtClean="0"/>
              <a:t>O</a:t>
            </a:r>
            <a:endParaRPr lang="ru-RU" sz="2200" dirty="0" smtClean="0"/>
          </a:p>
          <a:p>
            <a:r>
              <a:rPr lang="ru-RU" sz="2200" dirty="0" smtClean="0"/>
              <a:t>       H</a:t>
            </a:r>
            <a:r>
              <a:rPr lang="ru-RU" sz="2200" baseline="-25000" dirty="0" smtClean="0"/>
              <a:t>2</a:t>
            </a:r>
            <a:r>
              <a:rPr lang="ru-RU" sz="2200" dirty="0" smtClean="0"/>
              <a:t>SO</a:t>
            </a:r>
            <a:r>
              <a:rPr lang="ru-RU" sz="2200" baseline="-25000" dirty="0" smtClean="0"/>
              <a:t>4</a:t>
            </a:r>
            <a:r>
              <a:rPr lang="ru-RU" sz="2200" dirty="0" smtClean="0"/>
              <a:t> + </a:t>
            </a:r>
            <a:r>
              <a:rPr lang="ru-RU" sz="2200" dirty="0" err="1" smtClean="0"/>
              <a:t>Cu</a:t>
            </a:r>
            <a:r>
              <a:rPr lang="ru-RU" sz="2200" dirty="0" smtClean="0"/>
              <a:t>(OH)</a:t>
            </a:r>
            <a:r>
              <a:rPr lang="ru-RU" sz="2200" baseline="-25000" dirty="0" smtClean="0"/>
              <a:t>2</a:t>
            </a:r>
            <a:r>
              <a:rPr lang="ru-RU" sz="2200" dirty="0" smtClean="0"/>
              <a:t> → CuSO</a:t>
            </a:r>
            <a:r>
              <a:rPr lang="ru-RU" sz="2200" baseline="-25000" dirty="0" smtClean="0"/>
              <a:t>4</a:t>
            </a:r>
            <a:r>
              <a:rPr lang="ru-RU" sz="2200" dirty="0" smtClean="0"/>
              <a:t> + 2H</a:t>
            </a:r>
            <a:r>
              <a:rPr lang="ru-RU" sz="2200" baseline="-25000" dirty="0" smtClean="0"/>
              <a:t>2</a:t>
            </a:r>
            <a:r>
              <a:rPr lang="ru-RU" sz="2200" dirty="0" smtClean="0"/>
              <a:t>O</a:t>
            </a:r>
          </a:p>
          <a:p>
            <a:r>
              <a:rPr lang="ru-RU" sz="2200" dirty="0" smtClean="0"/>
              <a:t>          2H</a:t>
            </a:r>
            <a:r>
              <a:rPr lang="ru-RU" sz="2200" baseline="30000" dirty="0" smtClean="0"/>
              <a:t>+ </a:t>
            </a:r>
            <a:r>
              <a:rPr lang="ru-RU" sz="2200" dirty="0" smtClean="0"/>
              <a:t>+ </a:t>
            </a:r>
            <a:r>
              <a:rPr lang="ru-RU" sz="2200" dirty="0" err="1" smtClean="0"/>
              <a:t>Cu</a:t>
            </a:r>
            <a:r>
              <a:rPr lang="ru-RU" sz="2200" dirty="0" smtClean="0"/>
              <a:t>(OH)</a:t>
            </a:r>
            <a:r>
              <a:rPr lang="ru-RU" sz="2200" baseline="-25000" dirty="0" smtClean="0"/>
              <a:t>2</a:t>
            </a:r>
            <a:r>
              <a:rPr lang="ru-RU" sz="2200" dirty="0" smtClean="0"/>
              <a:t> → Cu</a:t>
            </a:r>
            <a:r>
              <a:rPr lang="ru-RU" sz="2200" baseline="30000" dirty="0" smtClean="0"/>
              <a:t>2+ </a:t>
            </a:r>
            <a:r>
              <a:rPr lang="ru-RU" sz="2200" dirty="0" smtClean="0"/>
              <a:t>+ 2H</a:t>
            </a:r>
            <a:r>
              <a:rPr lang="ru-RU" sz="2200" baseline="-25000" dirty="0" smtClean="0"/>
              <a:t>2</a:t>
            </a:r>
            <a:r>
              <a:rPr lang="ru-RU" sz="2200" dirty="0" smtClean="0"/>
              <a:t>O </a:t>
            </a:r>
          </a:p>
          <a:p>
            <a:r>
              <a:rPr lang="ru-RU" sz="2200" b="1" i="1" dirty="0" smtClean="0"/>
              <a:t>5)     Обменные реакции с солями: </a:t>
            </a:r>
          </a:p>
          <a:p>
            <a:r>
              <a:rPr lang="ru-RU" sz="2200" b="1" i="1" dirty="0" smtClean="0"/>
              <a:t>  </a:t>
            </a:r>
            <a:r>
              <a:rPr lang="ru-RU" sz="2200" i="1" u="sng" dirty="0" smtClean="0"/>
              <a:t>образование газа -</a:t>
            </a:r>
            <a:r>
              <a:rPr lang="ru-RU" sz="2200" u="sng" dirty="0" smtClean="0"/>
              <a:t> </a:t>
            </a:r>
            <a:r>
              <a:rPr lang="ru-RU" sz="2200" dirty="0" smtClean="0"/>
              <a:t> </a:t>
            </a:r>
            <a:r>
              <a:rPr lang="ru-RU" sz="2200" i="1" dirty="0" smtClean="0"/>
              <a:t>как сильная нелетучая кислота серная вытесняет из солей другие менее сильные кислоты, например, угольную</a:t>
            </a:r>
            <a:endParaRPr lang="ru-RU" sz="2200" dirty="0" smtClean="0"/>
          </a:p>
          <a:p>
            <a:r>
              <a:rPr lang="en-US" sz="2200" dirty="0" smtClean="0"/>
              <a:t>K</a:t>
            </a:r>
            <a:r>
              <a:rPr lang="ru-RU" sz="2200" baseline="-25000" dirty="0" smtClean="0"/>
              <a:t>2</a:t>
            </a:r>
            <a:r>
              <a:rPr lang="ru-RU" sz="2200" dirty="0" smtClean="0"/>
              <a:t>CO</a:t>
            </a:r>
            <a:r>
              <a:rPr lang="ru-RU" sz="2200" baseline="-25000" dirty="0" smtClean="0"/>
              <a:t>3</a:t>
            </a:r>
            <a:r>
              <a:rPr lang="ru-RU" sz="2200" dirty="0" smtClean="0"/>
              <a:t> + H</a:t>
            </a:r>
            <a:r>
              <a:rPr lang="ru-RU" sz="2200" baseline="-25000" dirty="0" smtClean="0"/>
              <a:t>2</a:t>
            </a:r>
            <a:r>
              <a:rPr lang="ru-RU" sz="2200" dirty="0" smtClean="0"/>
              <a:t>SO</a:t>
            </a:r>
            <a:r>
              <a:rPr lang="ru-RU" sz="2200" baseline="-25000" dirty="0" smtClean="0"/>
              <a:t>4</a:t>
            </a:r>
            <a:r>
              <a:rPr lang="ru-RU" sz="2200" dirty="0" smtClean="0"/>
              <a:t> → </a:t>
            </a:r>
            <a:r>
              <a:rPr lang="en-US" sz="2200" dirty="0" smtClean="0"/>
              <a:t>K</a:t>
            </a:r>
            <a:r>
              <a:rPr lang="ru-RU" sz="2200" baseline="-25000" dirty="0" smtClean="0"/>
              <a:t>2</a:t>
            </a:r>
            <a:r>
              <a:rPr lang="ru-RU" sz="2200" dirty="0" smtClean="0"/>
              <a:t>SO</a:t>
            </a:r>
            <a:r>
              <a:rPr lang="ru-RU" sz="2200" baseline="-25000" dirty="0" smtClean="0"/>
              <a:t>4</a:t>
            </a:r>
            <a:r>
              <a:rPr lang="ru-RU" sz="2200" dirty="0" smtClean="0"/>
              <a:t> + H</a:t>
            </a:r>
            <a:r>
              <a:rPr lang="ru-RU" sz="2200" baseline="-25000" dirty="0" smtClean="0"/>
              <a:t>2</a:t>
            </a:r>
            <a:r>
              <a:rPr lang="ru-RU" sz="2200" dirty="0" smtClean="0"/>
              <a:t>O + CO</a:t>
            </a:r>
            <a:r>
              <a:rPr lang="ru-RU" sz="2200" baseline="-25000" dirty="0" smtClean="0"/>
              <a:t>2</a:t>
            </a:r>
            <a:r>
              <a:rPr lang="ru-RU" sz="2200" dirty="0" smtClean="0"/>
              <a:t>↑</a:t>
            </a:r>
          </a:p>
          <a:p>
            <a:r>
              <a:rPr lang="ru-RU" sz="2200" dirty="0" smtClean="0"/>
              <a:t>CO</a:t>
            </a:r>
            <a:r>
              <a:rPr lang="ru-RU" sz="2200" baseline="-25000" dirty="0" smtClean="0"/>
              <a:t>3</a:t>
            </a:r>
            <a:r>
              <a:rPr lang="ru-RU" sz="2200" baseline="30000" dirty="0" smtClean="0"/>
              <a:t>2</a:t>
            </a:r>
            <a:r>
              <a:rPr lang="en-US" sz="2200" baseline="30000" dirty="0" smtClean="0"/>
              <a:t>-</a:t>
            </a:r>
            <a:r>
              <a:rPr lang="ru-RU" sz="2200" dirty="0" smtClean="0"/>
              <a:t> + 2H</a:t>
            </a:r>
            <a:r>
              <a:rPr lang="ru-RU" sz="2200" baseline="30000" dirty="0" smtClean="0"/>
              <a:t>+ </a:t>
            </a:r>
            <a:r>
              <a:rPr lang="ru-RU" sz="2200" dirty="0" smtClean="0"/>
              <a:t>→ H</a:t>
            </a:r>
            <a:r>
              <a:rPr lang="ru-RU" sz="2200" baseline="-25000" dirty="0" smtClean="0"/>
              <a:t>2</a:t>
            </a:r>
            <a:r>
              <a:rPr lang="ru-RU" sz="2200" dirty="0" smtClean="0"/>
              <a:t>O + CO</a:t>
            </a:r>
            <a:r>
              <a:rPr lang="ru-RU" sz="2200" baseline="-25000" dirty="0" smtClean="0"/>
              <a:t>2</a:t>
            </a:r>
            <a:r>
              <a:rPr lang="ru-RU" sz="2200" dirty="0" smtClean="0"/>
              <a:t>↑</a:t>
            </a:r>
          </a:p>
          <a:p>
            <a:pPr lvl="0"/>
            <a:r>
              <a:rPr lang="ru-RU" sz="2200" i="1" u="sng" dirty="0" smtClean="0"/>
              <a:t>образование осадка</a:t>
            </a:r>
            <a:endParaRPr lang="ru-RU" sz="2200" dirty="0" smtClean="0"/>
          </a:p>
          <a:p>
            <a:r>
              <a:rPr lang="ru-RU" sz="2200" dirty="0" smtClean="0"/>
              <a:t>BaCl</a:t>
            </a:r>
            <a:r>
              <a:rPr lang="ru-RU" sz="2200" baseline="-25000" dirty="0" smtClean="0"/>
              <a:t>2</a:t>
            </a:r>
            <a:r>
              <a:rPr lang="ru-RU" sz="2200" dirty="0" smtClean="0"/>
              <a:t> + H</a:t>
            </a:r>
            <a:r>
              <a:rPr lang="ru-RU" sz="2200" baseline="-25000" dirty="0" smtClean="0"/>
              <a:t>2</a:t>
            </a:r>
            <a:r>
              <a:rPr lang="ru-RU" sz="2200" dirty="0" smtClean="0"/>
              <a:t>SO</a:t>
            </a:r>
            <a:r>
              <a:rPr lang="ru-RU" sz="2200" baseline="-25000" dirty="0" smtClean="0"/>
              <a:t>4</a:t>
            </a:r>
            <a:r>
              <a:rPr lang="ru-RU" sz="2200" dirty="0" smtClean="0"/>
              <a:t> → BaSO</a:t>
            </a:r>
            <a:r>
              <a:rPr lang="ru-RU" sz="2200" baseline="-25000" dirty="0" smtClean="0"/>
              <a:t>4</a:t>
            </a:r>
            <a:r>
              <a:rPr lang="ru-RU" sz="2200" dirty="0" smtClean="0"/>
              <a:t>↓ + 2HCl</a:t>
            </a:r>
          </a:p>
          <a:p>
            <a:r>
              <a:rPr lang="ru-RU" sz="2200" dirty="0" smtClean="0"/>
              <a:t>Ba</a:t>
            </a:r>
            <a:r>
              <a:rPr lang="ru-RU" sz="2200" baseline="30000" dirty="0" smtClean="0"/>
              <a:t>2+ </a:t>
            </a:r>
            <a:r>
              <a:rPr lang="ru-RU" sz="2200" dirty="0" smtClean="0"/>
              <a:t>+ SO</a:t>
            </a:r>
            <a:r>
              <a:rPr lang="ru-RU" sz="2200" baseline="-25000" dirty="0" smtClean="0"/>
              <a:t>4</a:t>
            </a:r>
            <a:r>
              <a:rPr lang="ru-RU" sz="2200" baseline="30000" dirty="0" smtClean="0"/>
              <a:t>2-</a:t>
            </a:r>
            <a:r>
              <a:rPr lang="ru-RU" sz="2200" dirty="0" smtClean="0"/>
              <a:t> → BaSO</a:t>
            </a:r>
            <a:r>
              <a:rPr lang="ru-RU" sz="2200" baseline="-25000" dirty="0" smtClean="0"/>
              <a:t>4</a:t>
            </a:r>
            <a:r>
              <a:rPr lang="ru-RU" sz="2200" dirty="0" smtClean="0"/>
              <a:t>↓ 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u="sng" dirty="0" smtClean="0"/>
              <a:t/>
            </a:r>
            <a:br>
              <a:rPr lang="ru-RU" b="1" i="1" u="sng" dirty="0" smtClean="0"/>
            </a:br>
            <a:r>
              <a:rPr lang="ru-RU" b="1" i="1" u="sng" dirty="0" smtClean="0"/>
              <a:t>Качественная реакция на сульфат-ион: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Образование белого осадка BaSO</a:t>
            </a:r>
            <a:r>
              <a:rPr lang="ru-RU" b="1" i="1" baseline="-25000" dirty="0" smtClean="0"/>
              <a:t>4</a:t>
            </a:r>
            <a:r>
              <a:rPr lang="ru-RU" b="1" i="1" dirty="0" smtClean="0"/>
              <a:t> (нерастворимого в кислотах) используется для идентификации серной кислоты и растворимых сульфатов.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4149080"/>
            <a:ext cx="79928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/>
              <a:t>Ва</a:t>
            </a:r>
            <a:r>
              <a:rPr lang="ru-RU" sz="6000" baseline="30000" dirty="0"/>
              <a:t>2+</a:t>
            </a:r>
            <a:r>
              <a:rPr lang="ru-RU" sz="6000" dirty="0"/>
              <a:t> + </a:t>
            </a:r>
            <a:r>
              <a:rPr lang="en-US" sz="6000" dirty="0"/>
              <a:t>SO</a:t>
            </a:r>
            <a:r>
              <a:rPr lang="en-US" sz="6000" baseline="-25000" dirty="0"/>
              <a:t>4</a:t>
            </a:r>
            <a:r>
              <a:rPr lang="en-US" sz="6000" baseline="30000" dirty="0"/>
              <a:t>2-</a:t>
            </a:r>
            <a:r>
              <a:rPr lang="en-US" sz="6000" dirty="0"/>
              <a:t> = </a:t>
            </a:r>
            <a:r>
              <a:rPr lang="ru-RU" sz="6000" dirty="0" err="1"/>
              <a:t>Ва</a:t>
            </a:r>
            <a:r>
              <a:rPr lang="en-US" sz="6000" dirty="0"/>
              <a:t>S</a:t>
            </a:r>
            <a:r>
              <a:rPr lang="ru-RU" sz="6000" dirty="0"/>
              <a:t>О</a:t>
            </a:r>
            <a:r>
              <a:rPr lang="ru-RU" sz="6000" baseline="-25000" dirty="0"/>
              <a:t>4</a:t>
            </a:r>
            <a:r>
              <a:rPr lang="ru-RU" sz="6000" dirty="0"/>
              <a:t>↓.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Окислительные свойства Концентрированной серной кислоты</a:t>
            </a:r>
            <a:endParaRPr lang="ru-RU" dirty="0"/>
          </a:p>
        </p:txBody>
      </p:sp>
      <p:pic>
        <p:nvPicPr>
          <p:cNvPr id="25602" name="Picture 2" descr="C:\Users\Admin\Pictures\file31_html_m5f84986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012" y="1628800"/>
            <a:ext cx="8147444" cy="2855087"/>
          </a:xfrm>
          <a:prstGeom prst="rect">
            <a:avLst/>
          </a:prstGeom>
          <a:noFill/>
        </p:spPr>
      </p:pic>
      <p:pic>
        <p:nvPicPr>
          <p:cNvPr id="25603" name="Picture 3" descr="C:\Users\Admin\Pictures\Image414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653136"/>
            <a:ext cx="8208912" cy="19442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Значение серной кислоты.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smtClean="0"/>
              <a:t>Серная </a:t>
            </a:r>
            <a:r>
              <a:rPr lang="ru-RU" b="1" dirty="0"/>
              <a:t>кислота является важнейшим продуктом основной химической промышленности, занимающейся производством неорганических кислот, щелочей, солей минеральных удобрений и хлора.</a:t>
            </a:r>
          </a:p>
          <a:p>
            <a:r>
              <a:rPr lang="ru-RU" b="1" dirty="0"/>
              <a:t>По разнообразию применения серная кислота занимает первое место среди кислот</a:t>
            </a:r>
            <a:r>
              <a:rPr lang="ru-RU" dirty="0"/>
              <a:t>. Наибольшее количество ее расходуется для получения фосфорных и азотных удобрений. Будучи нелетучей кислотой, серная кислота используется для получения других кислот — соляной, плавиковой, фосфорной, уксусной и т. д. Много ее идет для очистки нефтепродуктов — бензина, керосина и смазочных масел — от вредных примесей. В машиностроении серной кислотой очищают поверхность металла от оксидов перед покрытием (никелированием, хромированием и др.). Серная кислота применяется в производстве взрывчатых веществ, искусственного волокна, красителей, пластмасс и многих других. Ее употребляют для заливки аккумуляторов. В сельском хозяйстве она используется для борьбы с сорняками (гербицид).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/>
              <a:t>Соли серной кислоты.</a:t>
            </a:r>
            <a:r>
              <a:rPr lang="ru-RU" b="1" dirty="0"/>
              <a:t> </a:t>
            </a:r>
            <a:endParaRPr lang="ru-RU" dirty="0"/>
          </a:p>
        </p:txBody>
      </p:sp>
      <p:pic>
        <p:nvPicPr>
          <p:cNvPr id="4" name="Содержимое 3" descr="гипс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3717032"/>
            <a:ext cx="4032448" cy="1584176"/>
          </a:xfrm>
        </p:spPr>
      </p:pic>
      <p:sp>
        <p:nvSpPr>
          <p:cNvPr id="27650" name="AutoShape 2" descr="https://sites.google.com/site/himulacom/_/rsrc/1315460264123/zvonok-na-urok/9-klass---vtoroj-god-obucenia/urok-no20-oksid-sery-vi-sernaa-kislota-i-eee-soli/%D0%B6%D0%B5%D0%BB%D0%B5%D0%B7%D0%BD%D1%8B%D0%B9%20%D0%BA%D1%83%D0%BF%D0%BE%D1%80%D0%BE%D1%81.jpg?height=149&amp;width=20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7651" name="Picture 3" descr="C:\Users\Admin\Pictures\глауберова соль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32656"/>
            <a:ext cx="1905000" cy="1714500"/>
          </a:xfrm>
          <a:prstGeom prst="rect">
            <a:avLst/>
          </a:prstGeom>
          <a:noFill/>
        </p:spPr>
      </p:pic>
      <p:pic>
        <p:nvPicPr>
          <p:cNvPr id="27652" name="Picture 4" descr="C:\Users\Admin\Pictures\железный купорос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5438775"/>
            <a:ext cx="4199731" cy="1419225"/>
          </a:xfrm>
          <a:prstGeom prst="rect">
            <a:avLst/>
          </a:prstGeom>
          <a:noFill/>
        </p:spPr>
      </p:pic>
      <p:pic>
        <p:nvPicPr>
          <p:cNvPr id="27653" name="Picture 5" descr="C:\Users\Admin\Pictures\медный купорос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32240" y="620688"/>
            <a:ext cx="1857375" cy="1895475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4499992" y="4005064"/>
            <a:ext cx="44827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/>
              <a:t>Железный купорос</a:t>
            </a:r>
            <a:r>
              <a:rPr lang="ru-RU" b="1" dirty="0"/>
              <a:t> FеSО</a:t>
            </a:r>
            <a:r>
              <a:rPr lang="ru-RU" b="1" baseline="-25000" dirty="0"/>
              <a:t>4</a:t>
            </a:r>
            <a:r>
              <a:rPr lang="ru-RU" b="1" dirty="0"/>
              <a:t>•7Н</a:t>
            </a:r>
            <a:r>
              <a:rPr lang="ru-RU" b="1" baseline="-25000" dirty="0"/>
              <a:t>2</a:t>
            </a:r>
            <a:r>
              <a:rPr lang="ru-RU" b="1" dirty="0"/>
              <a:t>O</a:t>
            </a:r>
            <a:r>
              <a:rPr lang="ru-RU" dirty="0"/>
              <a:t> </a:t>
            </a:r>
            <a:r>
              <a:rPr lang="ru-RU" i="1" dirty="0"/>
              <a:t>применяли раньше для лечения чесотки, гельминтоза и опухолей желез, в настоящее время используют для борьбы с сельскохозяйственными вредителями.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72000" y="285293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/>
              <a:t>Медный купорос</a:t>
            </a:r>
            <a:r>
              <a:rPr lang="ru-RU" b="1" dirty="0"/>
              <a:t> CuSO</a:t>
            </a:r>
            <a:r>
              <a:rPr lang="ru-RU" b="1" baseline="-25000" dirty="0"/>
              <a:t>4</a:t>
            </a:r>
            <a:r>
              <a:rPr lang="ru-RU" b="1" dirty="0"/>
              <a:t>•5Н</a:t>
            </a:r>
            <a:r>
              <a:rPr lang="ru-RU" b="1" baseline="-25000" dirty="0"/>
              <a:t>2</a:t>
            </a:r>
            <a:r>
              <a:rPr lang="ru-RU" b="1" dirty="0"/>
              <a:t>O</a:t>
            </a:r>
            <a:r>
              <a:rPr lang="ru-RU" dirty="0"/>
              <a:t> </a:t>
            </a:r>
            <a:r>
              <a:rPr lang="ru-RU" i="1" dirty="0"/>
              <a:t>широко используют в сельском хозяйстве для борьбы с вредителями растений.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1988840"/>
            <a:ext cx="457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/>
              <a:t>«Глауберова соль»</a:t>
            </a:r>
            <a:r>
              <a:rPr lang="ru-RU" b="1" dirty="0"/>
              <a:t> (мирабилит) Nа</a:t>
            </a:r>
            <a:r>
              <a:rPr lang="ru-RU" b="1" baseline="-25000" dirty="0"/>
              <a:t>2</a:t>
            </a:r>
            <a:r>
              <a:rPr lang="ru-RU" b="1" dirty="0"/>
              <a:t>SO</a:t>
            </a:r>
            <a:r>
              <a:rPr lang="ru-RU" b="1" baseline="-25000" dirty="0"/>
              <a:t>4</a:t>
            </a:r>
            <a:r>
              <a:rPr lang="ru-RU" b="1" dirty="0"/>
              <a:t>•10Н</a:t>
            </a:r>
            <a:r>
              <a:rPr lang="ru-RU" b="1" baseline="-25000" dirty="0"/>
              <a:t>2</a:t>
            </a:r>
            <a:r>
              <a:rPr lang="ru-RU" b="1" dirty="0"/>
              <a:t>O</a:t>
            </a:r>
            <a:r>
              <a:rPr lang="ru-RU" b="1" i="1" dirty="0"/>
              <a:t> </a:t>
            </a:r>
            <a:r>
              <a:rPr lang="ru-RU" i="1" dirty="0"/>
              <a:t>была получена немецким химиком  И. Р. </a:t>
            </a:r>
            <a:r>
              <a:rPr lang="ru-RU" i="1" dirty="0" err="1"/>
              <a:t>Глаубером</a:t>
            </a:r>
            <a:r>
              <a:rPr lang="ru-RU" i="1" dirty="0"/>
              <a:t> при действии серной кислоты на хлорид натрия, в медицине ее используют как слабительное средство.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538067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/>
              <a:t>Гипс</a:t>
            </a:r>
            <a:r>
              <a:rPr lang="ru-RU" b="1" dirty="0"/>
              <a:t> СаSO</a:t>
            </a:r>
            <a:r>
              <a:rPr lang="ru-RU" b="1" baseline="-25000" dirty="0"/>
              <a:t>4</a:t>
            </a:r>
            <a:r>
              <a:rPr lang="ru-RU" b="1" dirty="0"/>
              <a:t>•2Н</a:t>
            </a:r>
            <a:r>
              <a:rPr lang="ru-RU" b="1" baseline="-25000" dirty="0"/>
              <a:t>2</a:t>
            </a:r>
            <a:r>
              <a:rPr lang="ru-RU" b="1" dirty="0"/>
              <a:t>O</a:t>
            </a:r>
            <a:r>
              <a:rPr lang="ru-RU" dirty="0"/>
              <a:t> </a:t>
            </a:r>
            <a:r>
              <a:rPr lang="ru-RU" i="1" dirty="0"/>
              <a:t>находит широкое применение в строительном деле, в медицинской практике для накладывания гипсовых повязок, для изготовления гипсовых скульптур.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Выполните превращение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6600" dirty="0" err="1" smtClean="0"/>
              <a:t>CuS</a:t>
            </a:r>
            <a:r>
              <a:rPr lang="ru-RU" sz="6600" dirty="0" smtClean="0"/>
              <a:t>—</a:t>
            </a:r>
            <a:r>
              <a:rPr lang="en-US" sz="6600" dirty="0" smtClean="0"/>
              <a:t>H</a:t>
            </a:r>
            <a:r>
              <a:rPr lang="ru-RU" sz="6600" baseline="-25000" dirty="0" smtClean="0"/>
              <a:t>2</a:t>
            </a:r>
            <a:r>
              <a:rPr lang="en-US" sz="6600" dirty="0" smtClean="0"/>
              <a:t>S</a:t>
            </a:r>
            <a:r>
              <a:rPr lang="ru-RU" sz="6600" dirty="0" smtClean="0"/>
              <a:t>—</a:t>
            </a:r>
            <a:r>
              <a:rPr lang="en-US" sz="6600" dirty="0" smtClean="0"/>
              <a:t>SO</a:t>
            </a:r>
            <a:r>
              <a:rPr lang="ru-RU" sz="6600" baseline="-25000" dirty="0" smtClean="0"/>
              <a:t>2</a:t>
            </a:r>
            <a:r>
              <a:rPr lang="ru-RU" sz="6600" dirty="0" smtClean="0"/>
              <a:t>—</a:t>
            </a:r>
            <a:r>
              <a:rPr lang="en-US" sz="6600" dirty="0" smtClean="0"/>
              <a:t>SO</a:t>
            </a:r>
            <a:r>
              <a:rPr lang="ru-RU" sz="6600" baseline="-25000" dirty="0" smtClean="0"/>
              <a:t>3</a:t>
            </a:r>
            <a:endParaRPr lang="ru-RU" sz="6600" dirty="0" smtClean="0"/>
          </a:p>
          <a:p>
            <a:endParaRPr lang="ru-RU" dirty="0" smtClean="0"/>
          </a:p>
          <a:p>
            <a:r>
              <a:rPr lang="ru-RU" dirty="0" smtClean="0"/>
              <a:t>Рассчитайте  степени окисления серы в соединениях.</a:t>
            </a:r>
          </a:p>
          <a:p>
            <a:endParaRPr lang="ru-RU" dirty="0" smtClean="0"/>
          </a:p>
          <a:p>
            <a:r>
              <a:rPr lang="ru-RU" dirty="0" smtClean="0"/>
              <a:t> Назовите вещества.</a:t>
            </a:r>
          </a:p>
          <a:p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2195736" y="1988840"/>
            <a:ext cx="28803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4283968" y="1988840"/>
            <a:ext cx="28803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6300192" y="1916832"/>
            <a:ext cx="28803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Токсическое действие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r>
              <a:rPr lang="ru-RU" dirty="0"/>
              <a:t>Серная кислота и олеум — очень едкие вещества. Они поражают кожу, слизистые оболочки, дыхательные пути (вызывают </a:t>
            </a:r>
            <a:r>
              <a:rPr lang="ru-RU" dirty="0" smtClean="0"/>
              <a:t>химические ожоги). </a:t>
            </a:r>
            <a:r>
              <a:rPr lang="ru-RU" dirty="0"/>
              <a:t>При вдыхании паров этих веществ они вызывают затруднение дыхания, кашель, нередко — </a:t>
            </a:r>
            <a:r>
              <a:rPr lang="ru-RU" dirty="0" smtClean="0"/>
              <a:t> ларингит, трахеит,  бронхит  и</a:t>
            </a:r>
            <a:r>
              <a:rPr lang="ru-RU" dirty="0"/>
              <a:t> т. </a:t>
            </a:r>
            <a:r>
              <a:rPr lang="ru-RU" dirty="0" smtClean="0"/>
              <a:t>д.</a:t>
            </a:r>
          </a:p>
          <a:p>
            <a:r>
              <a:rPr lang="ru-RU" dirty="0"/>
              <a:t> </a:t>
            </a:r>
            <a:r>
              <a:rPr lang="ru-RU" dirty="0" smtClean="0"/>
              <a:t>Аэрозоль </a:t>
            </a:r>
            <a:r>
              <a:rPr lang="ru-RU" dirty="0"/>
              <a:t>серной кислоты может образовываться в атмосфере в результате выбросов химических и металлургических производств, содержащих оксиды </a:t>
            </a:r>
            <a:r>
              <a:rPr lang="ru-RU" dirty="0" smtClean="0"/>
              <a:t>серы, </a:t>
            </a:r>
            <a:r>
              <a:rPr lang="ru-RU" dirty="0"/>
              <a:t>и выпадать в </a:t>
            </a:r>
            <a:r>
              <a:rPr lang="ru-RU" dirty="0" smtClean="0"/>
              <a:t>виде кислотных дождей. </a:t>
            </a:r>
          </a:p>
          <a:p>
            <a:r>
              <a:rPr lang="ru-RU" dirty="0" smtClean="0"/>
              <a:t>При наличии в атмосфере аэрозоля H</a:t>
            </a:r>
            <a:r>
              <a:rPr lang="ru-RU" baseline="-25000" dirty="0" smtClean="0"/>
              <a:t>2</a:t>
            </a:r>
            <a:r>
              <a:rPr lang="ru-RU" dirty="0" smtClean="0"/>
              <a:t>SO</a:t>
            </a:r>
            <a:r>
              <a:rPr lang="ru-RU" baseline="-25000" dirty="0" smtClean="0"/>
              <a:t>4</a:t>
            </a:r>
            <a:r>
              <a:rPr lang="ru-RU" dirty="0" smtClean="0"/>
              <a:t>, при выпадении кислотных дождей листовые пластинки растений, произрастающих в 1—2 км от предприятия, обычно бывают густо усеяны мелкими некротическими пятнами, образовавшимися в местах оседания капель.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79512" y="332656"/>
            <a:ext cx="8640960" cy="6192688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Охрана окружающей среды.</a:t>
            </a:r>
            <a:r>
              <a:rPr lang="ru-RU" dirty="0" smtClean="0"/>
              <a:t> Охране окружающей среды в нашей стране уделяется большое внимание. На сернокислотных заводах предотвратить загрязнение окружающей среды удается путем герметизации аппаратуры, применением газоочистительных установок. </a:t>
            </a:r>
          </a:p>
          <a:p>
            <a:r>
              <a:rPr lang="ru-RU" dirty="0" smtClean="0"/>
              <a:t>Если произошло отравление газами, пострадавшего следует вынести на свежий воздух или использовать воздух, обогащенный кислородом, и дать для приема внутрь разбавленный раствор питьевой соды NaНСО</a:t>
            </a:r>
            <a:r>
              <a:rPr lang="ru-RU" baseline="-25000" dirty="0" smtClean="0"/>
              <a:t>3</a:t>
            </a:r>
            <a:r>
              <a:rPr lang="ru-RU" dirty="0" smtClean="0"/>
              <a:t>.</a:t>
            </a:r>
          </a:p>
          <a:p>
            <a:r>
              <a:rPr lang="ru-RU" dirty="0" smtClean="0"/>
              <a:t>Если все же серная кислота попадет на тело, то места кожных поражений следует немедленно обмыть большим количеством воды, продолжительность обмывания 10—15 мин. </a:t>
            </a:r>
          </a:p>
          <a:p>
            <a:r>
              <a:rPr lang="ru-RU" dirty="0" smtClean="0"/>
              <a:t>Избегать применения щелочных растворов, которые при реакции с H</a:t>
            </a:r>
            <a:r>
              <a:rPr lang="ru-RU" baseline="-25000" dirty="0" smtClean="0"/>
              <a:t>2</a:t>
            </a:r>
            <a:r>
              <a:rPr lang="ru-RU" dirty="0" smtClean="0"/>
              <a:t>SO</a:t>
            </a:r>
            <a:r>
              <a:rPr lang="ru-RU" baseline="-25000" dirty="0" smtClean="0"/>
              <a:t>4</a:t>
            </a:r>
            <a:r>
              <a:rPr lang="ru-RU" dirty="0" smtClean="0"/>
              <a:t> выделяют тепло и могут </a:t>
            </a:r>
            <a:r>
              <a:rPr lang="ru-RU" dirty="0" smtClean="0"/>
              <a:t>усугубить </a:t>
            </a:r>
            <a:r>
              <a:rPr lang="ru-RU" dirty="0" smtClean="0"/>
              <a:t>тяжесть поражения.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Осуществите превращения по схеме: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600" dirty="0" smtClean="0"/>
              <a:t>S—SO</a:t>
            </a:r>
            <a:r>
              <a:rPr lang="en-US" sz="3600" baseline="-25000" dirty="0" smtClean="0"/>
              <a:t>2</a:t>
            </a:r>
            <a:r>
              <a:rPr lang="en-US" sz="3600" dirty="0" smtClean="0"/>
              <a:t>—SO</a:t>
            </a:r>
            <a:r>
              <a:rPr lang="en-US" sz="3600" baseline="-25000" dirty="0" smtClean="0"/>
              <a:t>3</a:t>
            </a:r>
            <a:r>
              <a:rPr lang="en-US" sz="3600" dirty="0" smtClean="0"/>
              <a:t>—H</a:t>
            </a:r>
            <a:r>
              <a:rPr lang="en-US" sz="3600" baseline="-25000" dirty="0" smtClean="0"/>
              <a:t>2</a:t>
            </a:r>
            <a:r>
              <a:rPr lang="en-US" sz="3600" dirty="0" smtClean="0"/>
              <a:t>SO</a:t>
            </a:r>
            <a:r>
              <a:rPr lang="en-US" sz="3600" baseline="-25000" dirty="0" smtClean="0"/>
              <a:t>4</a:t>
            </a:r>
            <a:r>
              <a:rPr lang="en-US" sz="3600" dirty="0" smtClean="0"/>
              <a:t>-- Na</a:t>
            </a:r>
            <a:r>
              <a:rPr lang="en-US" sz="3600" baseline="-25000" dirty="0" smtClean="0"/>
              <a:t>2</a:t>
            </a:r>
            <a:r>
              <a:rPr lang="en-US" sz="3600" dirty="0" smtClean="0"/>
              <a:t>SO</a:t>
            </a:r>
            <a:r>
              <a:rPr lang="en-US" sz="3600" baseline="-25000" dirty="0" smtClean="0"/>
              <a:t>4</a:t>
            </a:r>
            <a:endParaRPr lang="ru-RU" sz="3600" dirty="0" smtClean="0"/>
          </a:p>
          <a:p>
            <a:endParaRPr lang="en-US" sz="3600" dirty="0" smtClean="0"/>
          </a:p>
          <a:p>
            <a:r>
              <a:rPr lang="en-US" sz="3600" dirty="0" smtClean="0"/>
              <a:t>Zn – ZnSO</a:t>
            </a:r>
            <a:r>
              <a:rPr lang="en-US" sz="3600" baseline="-25000" dirty="0" smtClean="0"/>
              <a:t>4</a:t>
            </a:r>
            <a:r>
              <a:rPr lang="en-US" sz="3600" dirty="0" smtClean="0"/>
              <a:t>– Zn(OH)</a:t>
            </a:r>
            <a:r>
              <a:rPr lang="en-US" sz="3600" baseline="-25000" dirty="0" smtClean="0"/>
              <a:t> 2</a:t>
            </a:r>
            <a:r>
              <a:rPr lang="en-US" sz="3600" dirty="0" smtClean="0"/>
              <a:t>—ZnSO</a:t>
            </a:r>
            <a:r>
              <a:rPr lang="en-US" sz="3600" baseline="-25000" dirty="0" smtClean="0"/>
              <a:t>4</a:t>
            </a:r>
            <a:r>
              <a:rPr lang="en-US" sz="3600" dirty="0" smtClean="0"/>
              <a:t>—BaSO</a:t>
            </a:r>
            <a:r>
              <a:rPr lang="en-US" sz="3600" baseline="-25000" dirty="0" smtClean="0"/>
              <a:t>4</a:t>
            </a:r>
            <a:endParaRPr lang="en-US" sz="3600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Блок-схема: данные 13"/>
          <p:cNvSpPr/>
          <p:nvPr/>
        </p:nvSpPr>
        <p:spPr>
          <a:xfrm>
            <a:off x="251520" y="260648"/>
            <a:ext cx="4824536" cy="3456384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Домашнее задание.</a:t>
            </a:r>
            <a:r>
              <a:rPr lang="tt-RU" dirty="0"/>
              <a:t> §13, упражнение  №2 на странице 38 и закончить </a:t>
            </a:r>
            <a:r>
              <a:rPr lang="ru-RU" dirty="0"/>
              <a:t>составление уравнений реакций в ионном и сокращенном ионном виде (лаб.работа №6). </a:t>
            </a:r>
          </a:p>
        </p:txBody>
      </p:sp>
      <p:sp>
        <p:nvSpPr>
          <p:cNvPr id="16" name="Багетная рамка 15"/>
          <p:cNvSpPr/>
          <p:nvPr/>
        </p:nvSpPr>
        <p:spPr>
          <a:xfrm>
            <a:off x="5220072" y="4149080"/>
            <a:ext cx="3456384" cy="205052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dirty="0" smtClean="0"/>
              <a:t>Спасибо  за урок.</a:t>
            </a:r>
          </a:p>
          <a:p>
            <a:pPr algn="ctr">
              <a:buNone/>
            </a:pPr>
            <a:r>
              <a:rPr lang="ru-RU" dirty="0" smtClean="0"/>
              <a:t>Урок окончен.</a:t>
            </a:r>
          </a:p>
        </p:txBody>
      </p:sp>
      <p:pic>
        <p:nvPicPr>
          <p:cNvPr id="33798" name="Picture 6" descr="C:\Users\Admin\Pictures\factor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260648"/>
            <a:ext cx="3718247" cy="3600400"/>
          </a:xfrm>
          <a:prstGeom prst="rect">
            <a:avLst/>
          </a:prstGeom>
          <a:noFill/>
        </p:spPr>
      </p:pic>
      <p:pic>
        <p:nvPicPr>
          <p:cNvPr id="33799" name="Picture 7" descr="C:\Users\Admin\Pictures\500px-Hazard_C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933056"/>
            <a:ext cx="3990274" cy="253394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539552" y="332656"/>
            <a:ext cx="3499048" cy="5793507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/>
              <a:t>Тема урока:</a:t>
            </a:r>
          </a:p>
          <a:p>
            <a:pPr>
              <a:buNone/>
            </a:pPr>
            <a:r>
              <a:rPr lang="ru-RU" b="1" dirty="0" smtClean="0"/>
              <a:t>Оксид серы(</a:t>
            </a:r>
            <a:r>
              <a:rPr lang="en-US" b="1" dirty="0" smtClean="0"/>
              <a:t>VI</a:t>
            </a:r>
            <a:r>
              <a:rPr lang="ru-RU" b="1" dirty="0" smtClean="0"/>
              <a:t>). Серная кислота</a:t>
            </a:r>
          </a:p>
          <a:p>
            <a:pPr algn="ctr">
              <a:buNone/>
            </a:pPr>
            <a:r>
              <a:rPr lang="ru-RU" b="1" dirty="0" smtClean="0"/>
              <a:t>Цель урока:</a:t>
            </a:r>
          </a:p>
          <a:p>
            <a:r>
              <a:rPr lang="ru-RU" dirty="0"/>
              <a:t>Рассмотрение свойств и способов получения оксида серы (VI) и серной кислоты.</a:t>
            </a:r>
          </a:p>
          <a:p>
            <a:r>
              <a:rPr lang="ru-RU" dirty="0" smtClean="0"/>
              <a:t>Повторение</a:t>
            </a:r>
            <a:r>
              <a:rPr lang="ru-RU" dirty="0"/>
              <a:t>, углубление и закрепление знаний </a:t>
            </a:r>
            <a:r>
              <a:rPr lang="ru-RU" dirty="0" smtClean="0"/>
              <a:t>о </a:t>
            </a:r>
            <a:r>
              <a:rPr lang="ru-RU" dirty="0"/>
              <a:t>свойствах кислотных оксидов и кислот</a:t>
            </a:r>
          </a:p>
        </p:txBody>
      </p:sp>
      <p:pic>
        <p:nvPicPr>
          <p:cNvPr id="1026" name="Picture 2" descr="C:\Users\Admin\Pictures\616px-Sulfur-trioxide-3D-vdW.pn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7" y="620689"/>
            <a:ext cx="1512168" cy="2016224"/>
          </a:xfrm>
          <a:prstGeom prst="rect">
            <a:avLst/>
          </a:prstGeom>
          <a:noFill/>
        </p:spPr>
      </p:pic>
      <p:pic>
        <p:nvPicPr>
          <p:cNvPr id="1027" name="Picture 3" descr="C:\Users\Admin\Pictures\200px-Sulfur-trioxide-2D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476672"/>
            <a:ext cx="1905000" cy="2020044"/>
          </a:xfrm>
          <a:prstGeom prst="rect">
            <a:avLst/>
          </a:prstGeom>
          <a:noFill/>
        </p:spPr>
      </p:pic>
      <p:pic>
        <p:nvPicPr>
          <p:cNvPr id="1028" name="Picture 4" descr="C:\Users\Admin\Pictures\200px-Sulfuric-acid-2D-dimensions.sv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3356992"/>
            <a:ext cx="1905000" cy="2130921"/>
          </a:xfrm>
          <a:prstGeom prst="rect">
            <a:avLst/>
          </a:prstGeom>
          <a:noFill/>
        </p:spPr>
      </p:pic>
      <p:pic>
        <p:nvPicPr>
          <p:cNvPr id="1029" name="Picture 5" descr="C:\Users\Admin\Pictures\200px-Sulfuric-acid-3D-vdW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20272" y="3140968"/>
            <a:ext cx="1905000" cy="2430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Оксид серы (VI)(Серный ангидрид)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молекулярная формула </a:t>
            </a:r>
            <a:r>
              <a:rPr lang="en-US" sz="5400" dirty="0" smtClean="0"/>
              <a:t>S</a:t>
            </a:r>
            <a:r>
              <a:rPr lang="ru-RU" sz="5400" dirty="0" smtClean="0"/>
              <a:t>О</a:t>
            </a:r>
            <a:r>
              <a:rPr lang="ru-RU" sz="5400" baseline="-25000" dirty="0" smtClean="0"/>
              <a:t>3</a:t>
            </a:r>
          </a:p>
          <a:p>
            <a:r>
              <a:rPr lang="ru-RU" dirty="0" smtClean="0"/>
              <a:t> степень окисления серы (+6). </a:t>
            </a:r>
          </a:p>
          <a:p>
            <a:r>
              <a:rPr lang="ru-RU" sz="2800" dirty="0" smtClean="0"/>
              <a:t>Ковалентная полярная связь</a:t>
            </a:r>
          </a:p>
          <a:p>
            <a:r>
              <a:rPr lang="ru-RU" sz="2800" dirty="0" smtClean="0"/>
              <a:t>Молекулярная кристаллическая решетка</a:t>
            </a:r>
          </a:p>
          <a:p>
            <a:endParaRPr lang="ru-RU" dirty="0"/>
          </a:p>
        </p:txBody>
      </p:sp>
      <p:pic>
        <p:nvPicPr>
          <p:cNvPr id="7" name="Picture 3" descr="C:\Users\Admin\Pictures\200px-Sulfur-trioxide-2D.svg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2060848"/>
            <a:ext cx="2808312" cy="4104456"/>
          </a:xfrm>
          <a:prstGeom prst="rect">
            <a:avLst/>
          </a:prstGeom>
          <a:noFill/>
        </p:spPr>
      </p:pic>
      <p:pic>
        <p:nvPicPr>
          <p:cNvPr id="8" name="Picture 2" descr="C:\Users\Admin\Pictures\616px-Sulfur-trioxide-3D-vdW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772816"/>
            <a:ext cx="1512168" cy="201622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Оксид серы (VI) SО</a:t>
            </a:r>
            <a:r>
              <a:rPr lang="ru-RU" baseline="-25000" dirty="0"/>
              <a:t>3</a:t>
            </a:r>
            <a:r>
              <a:rPr lang="ru-RU" dirty="0"/>
              <a:t> - ангидрид серной кислоты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 бесцветная жидкость при комнатной температуре, затвердевающая уже при 17°С </a:t>
            </a:r>
            <a:r>
              <a:rPr lang="ru-RU" dirty="0"/>
              <a:t>в твердую кристаллическую массу. </a:t>
            </a:r>
            <a:endParaRPr lang="ru-RU" dirty="0" smtClean="0"/>
          </a:p>
          <a:p>
            <a:r>
              <a:rPr lang="ru-RU" dirty="0" smtClean="0"/>
              <a:t>На </a:t>
            </a:r>
            <a:r>
              <a:rPr lang="ru-RU" dirty="0"/>
              <a:t>воздухе "дымит", сильно поглощает влагу (хранят в запаянных сосудах</a:t>
            </a:r>
            <a:r>
              <a:rPr lang="ru-RU" dirty="0" smtClean="0"/>
              <a:t>)</a:t>
            </a:r>
            <a:r>
              <a:rPr lang="ru-RU" dirty="0"/>
              <a:t> SO</a:t>
            </a:r>
            <a:r>
              <a:rPr lang="ru-RU" baseline="-25000" dirty="0"/>
              <a:t>3</a:t>
            </a:r>
            <a:r>
              <a:rPr lang="ru-RU" dirty="0"/>
              <a:t> + H</a:t>
            </a:r>
            <a:r>
              <a:rPr lang="ru-RU" baseline="-25000" dirty="0"/>
              <a:t>2</a:t>
            </a:r>
            <a:r>
              <a:rPr lang="ru-RU" dirty="0"/>
              <a:t>O → H</a:t>
            </a:r>
            <a:r>
              <a:rPr lang="ru-RU" baseline="-25000" dirty="0"/>
              <a:t>2</a:t>
            </a:r>
            <a:r>
              <a:rPr lang="ru-RU" dirty="0"/>
              <a:t>SO</a:t>
            </a:r>
            <a:r>
              <a:rPr lang="ru-RU" baseline="-25000" dirty="0"/>
              <a:t>4</a:t>
            </a:r>
            <a:endParaRPr lang="ru-RU" dirty="0"/>
          </a:p>
          <a:p>
            <a:r>
              <a:rPr lang="ru-RU" dirty="0"/>
              <a:t>SO</a:t>
            </a:r>
            <a:r>
              <a:rPr lang="ru-RU" baseline="-25000" dirty="0"/>
              <a:t>3</a:t>
            </a:r>
            <a:r>
              <a:rPr lang="ru-RU" dirty="0"/>
              <a:t> хорошо растворяется в 100%-ной серной кислоте, этот раствор называется олеумом. </a:t>
            </a:r>
          </a:p>
          <a:p>
            <a:pPr>
              <a:buNone/>
            </a:pPr>
            <a:r>
              <a:rPr lang="ru-RU" dirty="0" smtClean="0"/>
              <a:t>      </a:t>
            </a:r>
            <a:r>
              <a:rPr lang="ru-RU" dirty="0"/>
              <a:t>(</a:t>
            </a:r>
            <a:r>
              <a:rPr lang="ru-RU" dirty="0" err="1"/>
              <a:t>T</a:t>
            </a:r>
            <a:r>
              <a:rPr lang="ru-RU" baseline="-25000" dirty="0" err="1"/>
              <a:t>пл</a:t>
            </a:r>
            <a:r>
              <a:rPr lang="ru-RU" dirty="0"/>
              <a:t> = 16,8 °С; </a:t>
            </a:r>
            <a:r>
              <a:rPr lang="ru-RU" dirty="0" err="1"/>
              <a:t>T</a:t>
            </a:r>
            <a:r>
              <a:rPr lang="ru-RU" baseline="-25000" dirty="0" err="1"/>
              <a:t>кип</a:t>
            </a:r>
            <a:r>
              <a:rPr lang="ru-RU" dirty="0"/>
              <a:t> = 45°С).</a:t>
            </a:r>
          </a:p>
          <a:p>
            <a:r>
              <a:rPr lang="ru-RU" dirty="0"/>
              <a:t>SО</a:t>
            </a:r>
            <a:r>
              <a:rPr lang="ru-RU" baseline="-25000" dirty="0"/>
              <a:t>3</a:t>
            </a:r>
            <a:r>
              <a:rPr lang="ru-RU" dirty="0"/>
              <a:t> получают окислением SО</a:t>
            </a:r>
            <a:r>
              <a:rPr lang="ru-RU" baseline="-25000" dirty="0"/>
              <a:t>2</a:t>
            </a:r>
            <a:r>
              <a:rPr lang="ru-RU" dirty="0"/>
              <a:t> только в </a:t>
            </a:r>
            <a:r>
              <a:rPr lang="ru-RU" dirty="0" smtClean="0"/>
              <a:t>присутствии</a:t>
            </a:r>
            <a:r>
              <a:rPr lang="ru-RU" dirty="0"/>
              <a:t> </a:t>
            </a:r>
            <a:r>
              <a:rPr lang="ru-RU" dirty="0" smtClean="0"/>
              <a:t>катализатора</a:t>
            </a:r>
            <a:r>
              <a:rPr lang="ru-RU" dirty="0"/>
              <a:t> (</a:t>
            </a:r>
            <a:r>
              <a:rPr lang="ru-RU" dirty="0" err="1"/>
              <a:t>Рt</a:t>
            </a:r>
            <a:r>
              <a:rPr lang="ru-RU" dirty="0"/>
              <a:t> или \/</a:t>
            </a:r>
            <a:r>
              <a:rPr lang="ru-RU" baseline="-25000" dirty="0"/>
              <a:t>2</a:t>
            </a:r>
            <a:r>
              <a:rPr lang="ru-RU" dirty="0"/>
              <a:t>О</a:t>
            </a:r>
            <a:r>
              <a:rPr lang="ru-RU" baseline="-25000" dirty="0"/>
              <a:t>5</a:t>
            </a:r>
            <a:r>
              <a:rPr lang="ru-RU" dirty="0"/>
              <a:t>) </a:t>
            </a:r>
            <a:r>
              <a:rPr lang="ru-RU" dirty="0" smtClean="0"/>
              <a:t>и </a:t>
            </a:r>
            <a:r>
              <a:rPr lang="ru-RU" dirty="0"/>
              <a:t> высоком </a:t>
            </a:r>
            <a:r>
              <a:rPr lang="ru-RU" dirty="0" smtClean="0"/>
              <a:t>давлении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</a:t>
            </a:r>
            <a:r>
              <a:rPr lang="ru-RU" dirty="0" err="1" smtClean="0"/>
              <a:t>t</a:t>
            </a:r>
            <a:r>
              <a:rPr lang="ru-RU" baseline="30000" dirty="0" err="1" smtClean="0"/>
              <a:t>o</a:t>
            </a:r>
            <a:r>
              <a:rPr lang="ru-RU" dirty="0"/>
              <a:t> </a:t>
            </a:r>
          </a:p>
          <a:p>
            <a:r>
              <a:rPr lang="ru-RU" dirty="0"/>
              <a:t> 2SO</a:t>
            </a:r>
            <a:r>
              <a:rPr lang="ru-RU" baseline="-25000" dirty="0"/>
              <a:t>2</a:t>
            </a:r>
            <a:r>
              <a:rPr lang="ru-RU" dirty="0"/>
              <a:t> + O</a:t>
            </a:r>
            <a:r>
              <a:rPr lang="ru-RU" baseline="-25000" dirty="0"/>
              <a:t>2</a:t>
            </a:r>
            <a:r>
              <a:rPr lang="ru-RU" dirty="0"/>
              <a:t>  </a:t>
            </a:r>
            <a:r>
              <a:rPr lang="ru-RU" dirty="0" smtClean="0"/>
              <a:t>→</a:t>
            </a:r>
            <a:r>
              <a:rPr lang="ru-RU" dirty="0"/>
              <a:t>  </a:t>
            </a:r>
            <a:r>
              <a:rPr lang="ru-RU" dirty="0" smtClean="0"/>
              <a:t>2SO</a:t>
            </a:r>
            <a:r>
              <a:rPr lang="ru-RU" baseline="-25000" dirty="0" smtClean="0"/>
              <a:t>3</a:t>
            </a:r>
            <a:r>
              <a:rPr lang="ru-RU" dirty="0" smtClean="0"/>
              <a:t>+ Q</a:t>
            </a:r>
          </a:p>
          <a:p>
            <a:r>
              <a:rPr lang="ru-RU" dirty="0"/>
              <a:t>Оксид серы (VI) используют для производства серной кислоты. Наибольшее значение имеет контактный способ получения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Химические </a:t>
            </a:r>
            <a:r>
              <a:rPr lang="ru-RU" dirty="0"/>
              <a:t>свойства кислотных оксидов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 </a:t>
            </a:r>
          </a:p>
          <a:p>
            <a:r>
              <a:rPr lang="ru-RU" b="1" dirty="0"/>
              <a:t>ХИМИЧЕСКИЕ СВОЙСТВА КИСЛОТНЫХ ОКСИДОВ</a:t>
            </a:r>
            <a:endParaRPr lang="ru-RU" dirty="0"/>
          </a:p>
          <a:p>
            <a:r>
              <a:rPr lang="ru-RU" dirty="0"/>
              <a:t> </a:t>
            </a:r>
          </a:p>
          <a:p>
            <a:r>
              <a:rPr lang="ru-RU" b="1" dirty="0"/>
              <a:t>1. </a:t>
            </a:r>
            <a:r>
              <a:rPr lang="ru-RU" b="1" dirty="0" smtClean="0"/>
              <a:t>Кислотный оксид +</a:t>
            </a:r>
            <a:r>
              <a:rPr lang="ru-RU" b="1" dirty="0" err="1" smtClean="0"/>
              <a:t>Вода=</a:t>
            </a:r>
            <a:r>
              <a:rPr lang="ru-RU" b="1" dirty="0" smtClean="0"/>
              <a:t> Кислота</a:t>
            </a:r>
            <a:r>
              <a:rPr lang="ru-RU" b="1" dirty="0"/>
              <a:t>                     (р. соединения)</a:t>
            </a:r>
            <a:endParaRPr lang="ru-RU" dirty="0"/>
          </a:p>
          <a:p>
            <a:r>
              <a:rPr lang="ru-RU" dirty="0"/>
              <a:t>С</a:t>
            </a:r>
            <a:r>
              <a:rPr lang="en-US" dirty="0"/>
              <a:t>O</a:t>
            </a:r>
            <a:r>
              <a:rPr lang="ru-RU" baseline="-25000" dirty="0"/>
              <a:t>2 </a:t>
            </a:r>
            <a:r>
              <a:rPr lang="ru-RU" dirty="0"/>
              <a:t>+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O</a:t>
            </a:r>
            <a:r>
              <a:rPr lang="ru-RU" dirty="0"/>
              <a:t> =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CO</a:t>
            </a:r>
            <a:r>
              <a:rPr lang="ru-RU" baseline="-25000" dirty="0"/>
              <a:t>3</a:t>
            </a:r>
            <a:r>
              <a:rPr lang="ru-RU" dirty="0"/>
              <a:t>,      </a:t>
            </a:r>
            <a:r>
              <a:rPr lang="en-US" dirty="0" err="1"/>
              <a:t>SiO</a:t>
            </a:r>
            <a:r>
              <a:rPr lang="ru-RU" baseline="-25000" dirty="0"/>
              <a:t>2</a:t>
            </a:r>
            <a:r>
              <a:rPr lang="ru-RU" dirty="0"/>
              <a:t> – не реагирует</a:t>
            </a:r>
          </a:p>
          <a:p>
            <a:r>
              <a:rPr lang="ru-RU" dirty="0"/>
              <a:t> </a:t>
            </a:r>
          </a:p>
          <a:p>
            <a:r>
              <a:rPr lang="ru-RU" b="1" dirty="0"/>
              <a:t>2. Кислотный оксид + Основание = Соль + Н</a:t>
            </a:r>
            <a:r>
              <a:rPr lang="ru-RU" b="1" baseline="-25000" dirty="0"/>
              <a:t>2</a:t>
            </a:r>
            <a:r>
              <a:rPr lang="ru-RU" b="1" dirty="0"/>
              <a:t>О      (р. обмена)</a:t>
            </a:r>
            <a:endParaRPr lang="ru-RU" dirty="0"/>
          </a:p>
          <a:p>
            <a:r>
              <a:rPr lang="en-US" dirty="0"/>
              <a:t>P</a:t>
            </a:r>
            <a:r>
              <a:rPr lang="ru-RU" baseline="-25000" dirty="0"/>
              <a:t>2</a:t>
            </a:r>
            <a:r>
              <a:rPr lang="en-US" dirty="0"/>
              <a:t>O</a:t>
            </a:r>
            <a:r>
              <a:rPr lang="ru-RU" baseline="-25000" dirty="0"/>
              <a:t>5</a:t>
            </a:r>
            <a:r>
              <a:rPr lang="ru-RU" dirty="0"/>
              <a:t> + 6</a:t>
            </a:r>
            <a:r>
              <a:rPr lang="en-US" dirty="0"/>
              <a:t>KOH</a:t>
            </a:r>
            <a:r>
              <a:rPr lang="ru-RU" dirty="0"/>
              <a:t> = 2</a:t>
            </a:r>
            <a:r>
              <a:rPr lang="en-US" dirty="0"/>
              <a:t>K</a:t>
            </a:r>
            <a:r>
              <a:rPr lang="ru-RU" baseline="-25000" dirty="0"/>
              <a:t>3</a:t>
            </a:r>
            <a:r>
              <a:rPr lang="en-US" dirty="0"/>
              <a:t>PO</a:t>
            </a:r>
            <a:r>
              <a:rPr lang="ru-RU" baseline="-25000" dirty="0"/>
              <a:t>4</a:t>
            </a:r>
            <a:r>
              <a:rPr lang="ru-RU" dirty="0"/>
              <a:t> + 3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O</a:t>
            </a:r>
            <a:endParaRPr lang="ru-RU" dirty="0"/>
          </a:p>
          <a:p>
            <a:r>
              <a:rPr lang="ru-RU" dirty="0"/>
              <a:t> </a:t>
            </a:r>
          </a:p>
          <a:p>
            <a:r>
              <a:rPr lang="ru-RU" b="1" dirty="0"/>
              <a:t>3. Основной оксид + Кислотный оксид = Соль          (р. соединения)</a:t>
            </a:r>
            <a:endParaRPr lang="ru-RU" dirty="0"/>
          </a:p>
          <a:p>
            <a:r>
              <a:rPr lang="en-US" dirty="0" err="1"/>
              <a:t>CaO</a:t>
            </a:r>
            <a:r>
              <a:rPr lang="ru-RU" dirty="0"/>
              <a:t> + </a:t>
            </a:r>
            <a:r>
              <a:rPr lang="en-US" dirty="0"/>
              <a:t>SO</a:t>
            </a:r>
            <a:r>
              <a:rPr lang="ru-RU" baseline="-25000" dirty="0"/>
              <a:t>2</a:t>
            </a:r>
            <a:r>
              <a:rPr lang="ru-RU" dirty="0"/>
              <a:t> = </a:t>
            </a:r>
            <a:r>
              <a:rPr lang="en-US" dirty="0" err="1"/>
              <a:t>CaSO</a:t>
            </a:r>
            <a:r>
              <a:rPr lang="ru-RU" baseline="-25000" dirty="0"/>
              <a:t>3</a:t>
            </a:r>
            <a:endParaRPr lang="ru-RU" dirty="0"/>
          </a:p>
          <a:p>
            <a:r>
              <a:rPr lang="ru-RU" dirty="0"/>
              <a:t> </a:t>
            </a:r>
          </a:p>
          <a:p>
            <a:r>
              <a:rPr lang="ru-RU" b="1" dirty="0"/>
              <a:t>4. Менее летучие вытесняют более летучие из их солей</a:t>
            </a:r>
            <a:endParaRPr lang="ru-RU" dirty="0"/>
          </a:p>
          <a:p>
            <a:r>
              <a:rPr lang="ru-RU" dirty="0"/>
              <a:t> </a:t>
            </a:r>
          </a:p>
          <a:p>
            <a:r>
              <a:rPr lang="en-US" dirty="0" err="1"/>
              <a:t>CaCO</a:t>
            </a:r>
            <a:r>
              <a:rPr lang="ru-RU" baseline="-25000" dirty="0"/>
              <a:t>3</a:t>
            </a:r>
            <a:r>
              <a:rPr lang="ru-RU" dirty="0"/>
              <a:t> + </a:t>
            </a:r>
            <a:r>
              <a:rPr lang="en-US" dirty="0" err="1"/>
              <a:t>SiO</a:t>
            </a:r>
            <a:r>
              <a:rPr lang="ru-RU" baseline="-25000" dirty="0"/>
              <a:t>2</a:t>
            </a:r>
            <a:r>
              <a:rPr lang="ru-RU" dirty="0"/>
              <a:t> = </a:t>
            </a:r>
            <a:r>
              <a:rPr lang="en-US" dirty="0" err="1"/>
              <a:t>CaSiO</a:t>
            </a:r>
            <a:r>
              <a:rPr lang="ru-RU" baseline="-25000" dirty="0"/>
              <a:t>3</a:t>
            </a:r>
            <a:r>
              <a:rPr lang="ru-RU" dirty="0"/>
              <a:t> +</a:t>
            </a:r>
            <a:r>
              <a:rPr lang="en-US" dirty="0"/>
              <a:t>CO</a:t>
            </a:r>
            <a:r>
              <a:rPr lang="ru-RU" baseline="-25000" dirty="0"/>
              <a:t>2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Напишите уравнения реакций: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/>
              <a:t>оксида </a:t>
            </a:r>
            <a:r>
              <a:rPr lang="ru-RU" sz="4000" dirty="0"/>
              <a:t>серы (VI)+ вода,</a:t>
            </a:r>
          </a:p>
          <a:p>
            <a:r>
              <a:rPr lang="ru-RU" sz="4000" dirty="0"/>
              <a:t>оксида серы (VI) +щелочь,  </a:t>
            </a:r>
          </a:p>
          <a:p>
            <a:r>
              <a:rPr lang="ru-RU" sz="4000" dirty="0"/>
              <a:t>оксида серы (VI) + основной оксид </a:t>
            </a:r>
          </a:p>
          <a:p>
            <a:r>
              <a:rPr lang="ru-RU" sz="4000" dirty="0"/>
              <a:t>Напишите названия полученных веществ.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Химические свойства оксида серы (VI)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ru-RU" sz="5900" i="1" dirty="0" smtClean="0"/>
              <a:t> </a:t>
            </a:r>
            <a:r>
              <a:rPr lang="ru-RU" sz="5900" b="1" i="1" dirty="0" smtClean="0"/>
              <a:t>Серный ангидрид - кислотный оксид.</a:t>
            </a:r>
            <a:endParaRPr lang="ru-RU" sz="5900" b="1" dirty="0" smtClean="0"/>
          </a:p>
          <a:p>
            <a:pPr>
              <a:buNone/>
            </a:pPr>
            <a:r>
              <a:rPr lang="ru-RU" sz="6400" b="1" i="1" dirty="0" smtClean="0"/>
              <a:t>1)При растворении в воде дает сильную двухосновную серную кислоту:</a:t>
            </a:r>
          </a:p>
          <a:p>
            <a:pPr algn="ctr">
              <a:buNone/>
            </a:pPr>
            <a:r>
              <a:rPr lang="ru-RU" sz="6400" b="1" dirty="0" smtClean="0"/>
              <a:t>          Кислотный оксид +</a:t>
            </a:r>
            <a:r>
              <a:rPr lang="ru-RU" sz="6400" b="1" dirty="0" err="1" smtClean="0"/>
              <a:t>Вода=</a:t>
            </a:r>
            <a:r>
              <a:rPr lang="ru-RU" sz="6400" b="1" dirty="0" smtClean="0"/>
              <a:t> Кислота                     </a:t>
            </a:r>
          </a:p>
          <a:p>
            <a:r>
              <a:rPr lang="ru-RU" sz="6400" b="1" dirty="0" smtClean="0"/>
              <a:t>    </a:t>
            </a:r>
            <a:r>
              <a:rPr lang="en-US" sz="6400" b="1" dirty="0" smtClean="0"/>
              <a:t>SO</a:t>
            </a:r>
            <a:r>
              <a:rPr lang="ru-RU" sz="6400" b="1" baseline="-25000" dirty="0"/>
              <a:t>3</a:t>
            </a:r>
            <a:r>
              <a:rPr lang="ru-RU" sz="6400" b="1" dirty="0" smtClean="0"/>
              <a:t>  + </a:t>
            </a:r>
            <a:r>
              <a:rPr lang="en-US" sz="6400" b="1" dirty="0" smtClean="0"/>
              <a:t>H</a:t>
            </a:r>
            <a:r>
              <a:rPr lang="ru-RU" sz="6400" b="1" baseline="-25000" dirty="0" smtClean="0"/>
              <a:t>2</a:t>
            </a:r>
            <a:r>
              <a:rPr lang="en-US" sz="6400" b="1" dirty="0" smtClean="0"/>
              <a:t>O</a:t>
            </a:r>
            <a:r>
              <a:rPr lang="ru-RU" sz="6400" b="1" dirty="0" smtClean="0"/>
              <a:t> = </a:t>
            </a:r>
            <a:r>
              <a:rPr lang="en-US" sz="6400" b="1" dirty="0" smtClean="0"/>
              <a:t>H</a:t>
            </a:r>
            <a:r>
              <a:rPr lang="ru-RU" sz="6400" b="1" baseline="-25000" dirty="0" smtClean="0"/>
              <a:t>2</a:t>
            </a:r>
            <a:r>
              <a:rPr lang="en-US" sz="6400" b="1" dirty="0" smtClean="0"/>
              <a:t>SO</a:t>
            </a:r>
            <a:r>
              <a:rPr lang="ru-RU" sz="6400" b="1" baseline="-25000" dirty="0" smtClean="0"/>
              <a:t>4  </a:t>
            </a:r>
            <a:r>
              <a:rPr lang="ru-RU" sz="6400" b="1" dirty="0" smtClean="0"/>
              <a:t>   </a:t>
            </a:r>
          </a:p>
          <a:p>
            <a:r>
              <a:rPr lang="ru-RU" sz="6400" b="1" dirty="0" smtClean="0"/>
              <a:t>  Диссоциация протекает ступенчато:</a:t>
            </a:r>
          </a:p>
          <a:p>
            <a:r>
              <a:rPr lang="en-US" sz="6400" b="1" dirty="0" smtClean="0"/>
              <a:t>H</a:t>
            </a:r>
            <a:r>
              <a:rPr lang="en-US" sz="6400" b="1" baseline="-25000" dirty="0" smtClean="0"/>
              <a:t>2</a:t>
            </a:r>
            <a:r>
              <a:rPr lang="en-US" sz="6400" b="1" dirty="0" smtClean="0"/>
              <a:t>SO</a:t>
            </a:r>
            <a:r>
              <a:rPr lang="en-US" sz="6400" b="1" baseline="-25000" dirty="0" smtClean="0"/>
              <a:t>4</a:t>
            </a:r>
            <a:r>
              <a:rPr lang="en-US" sz="6400" b="1" dirty="0" smtClean="0"/>
              <a:t>→ H</a:t>
            </a:r>
            <a:r>
              <a:rPr lang="en-US" sz="6400" b="1" baseline="30000" dirty="0" smtClean="0"/>
              <a:t>+ </a:t>
            </a:r>
            <a:r>
              <a:rPr lang="en-US" sz="6400" b="1" dirty="0" smtClean="0"/>
              <a:t>+ HSO</a:t>
            </a:r>
            <a:r>
              <a:rPr lang="en-US" sz="6400" b="1" baseline="-25000" dirty="0" smtClean="0"/>
              <a:t>4</a:t>
            </a:r>
            <a:r>
              <a:rPr lang="en-US" sz="6400" b="1" baseline="30000" dirty="0" smtClean="0"/>
              <a:t>-</a:t>
            </a:r>
            <a:r>
              <a:rPr lang="en-US" sz="6400" b="1" dirty="0" smtClean="0"/>
              <a:t> (</a:t>
            </a:r>
            <a:r>
              <a:rPr lang="ru-RU" sz="6400" b="1" dirty="0" smtClean="0"/>
              <a:t>первая ступень, образуется гидросульфат – ион)</a:t>
            </a:r>
          </a:p>
          <a:p>
            <a:r>
              <a:rPr lang="en-US" sz="6400" b="1" dirty="0" smtClean="0"/>
              <a:t>HSO</a:t>
            </a:r>
            <a:r>
              <a:rPr lang="en-US" sz="6400" b="1" baseline="-25000" dirty="0" smtClean="0"/>
              <a:t>4</a:t>
            </a:r>
            <a:r>
              <a:rPr lang="en-US" sz="6400" b="1" baseline="30000" dirty="0" smtClean="0"/>
              <a:t>-</a:t>
            </a:r>
            <a:r>
              <a:rPr lang="en-US" sz="6400" b="1" dirty="0" smtClean="0"/>
              <a:t> → H</a:t>
            </a:r>
            <a:r>
              <a:rPr lang="en-US" sz="6400" b="1" baseline="30000" dirty="0" smtClean="0"/>
              <a:t>+ </a:t>
            </a:r>
            <a:r>
              <a:rPr lang="en-US" sz="6400" b="1" dirty="0" smtClean="0"/>
              <a:t>+ SO</a:t>
            </a:r>
            <a:r>
              <a:rPr lang="en-US" sz="6400" b="1" baseline="-25000" dirty="0" smtClean="0"/>
              <a:t>4</a:t>
            </a:r>
            <a:r>
              <a:rPr lang="en-US" sz="6400" b="1" baseline="30000" dirty="0" smtClean="0"/>
              <a:t>2-</a:t>
            </a:r>
            <a:r>
              <a:rPr lang="en-US" sz="6400" b="1" dirty="0" smtClean="0"/>
              <a:t>  (</a:t>
            </a:r>
            <a:r>
              <a:rPr lang="ru-RU" sz="6400" b="1" dirty="0" smtClean="0"/>
              <a:t>вторая ступень, образуется сульфат – ион)</a:t>
            </a:r>
          </a:p>
          <a:p>
            <a:r>
              <a:rPr lang="en-US" sz="6400" b="1" dirty="0" smtClean="0"/>
              <a:t>H</a:t>
            </a:r>
            <a:r>
              <a:rPr lang="en-US" sz="6400" b="1" baseline="-25000" dirty="0" smtClean="0"/>
              <a:t>2</a:t>
            </a:r>
            <a:r>
              <a:rPr lang="en-US" sz="6400" b="1" dirty="0" smtClean="0"/>
              <a:t>SO</a:t>
            </a:r>
            <a:r>
              <a:rPr lang="en-US" sz="6400" b="1" baseline="-25000" dirty="0" smtClean="0"/>
              <a:t>4</a:t>
            </a:r>
            <a:r>
              <a:rPr lang="en-US" sz="6400" b="1" dirty="0" smtClean="0"/>
              <a:t> </a:t>
            </a:r>
            <a:r>
              <a:rPr lang="ru-RU" sz="6400" b="1" dirty="0" smtClean="0"/>
              <a:t>образует два ряда солей - средние (сульфаты) и кислые (гидросульфаты)</a:t>
            </a:r>
          </a:p>
          <a:p>
            <a:endParaRPr lang="ru-RU" sz="6400" b="1" dirty="0" smtClean="0"/>
          </a:p>
          <a:p>
            <a:pPr>
              <a:buNone/>
            </a:pPr>
            <a:r>
              <a:rPr lang="ru-RU" sz="6400" b="1" dirty="0" smtClean="0"/>
              <a:t>2</a:t>
            </a:r>
            <a:r>
              <a:rPr lang="ru-RU" sz="6400" b="1" dirty="0"/>
              <a:t>)</a:t>
            </a:r>
            <a:r>
              <a:rPr lang="ru-RU" sz="6400" b="1" dirty="0" smtClean="0"/>
              <a:t> </a:t>
            </a:r>
            <a:r>
              <a:rPr lang="ru-RU" sz="6400" b="1" i="1" dirty="0" smtClean="0"/>
              <a:t>Взаимодействие со щелочами  </a:t>
            </a:r>
          </a:p>
          <a:p>
            <a:pPr algn="ctr"/>
            <a:r>
              <a:rPr lang="ru-RU" sz="6400" b="1" i="1" dirty="0" smtClean="0"/>
              <a:t> </a:t>
            </a:r>
            <a:r>
              <a:rPr lang="ru-RU" sz="6400" b="1" dirty="0" smtClean="0"/>
              <a:t>Кислотный оксид + Щелочь = Соль + Н</a:t>
            </a:r>
            <a:r>
              <a:rPr lang="ru-RU" sz="6400" b="1" baseline="-25000" dirty="0" smtClean="0"/>
              <a:t>2</a:t>
            </a:r>
            <a:r>
              <a:rPr lang="ru-RU" sz="6400" b="1" dirty="0" smtClean="0"/>
              <a:t>О      </a:t>
            </a:r>
          </a:p>
          <a:p>
            <a:r>
              <a:rPr lang="ru-RU" sz="6400" b="1" dirty="0" smtClean="0"/>
              <a:t>2</a:t>
            </a:r>
            <a:r>
              <a:rPr lang="en-US" sz="6400" b="1" dirty="0" err="1" smtClean="0"/>
              <a:t>NaOH</a:t>
            </a:r>
            <a:r>
              <a:rPr lang="en-US" sz="6400" b="1" dirty="0" smtClean="0"/>
              <a:t> + SO</a:t>
            </a:r>
            <a:r>
              <a:rPr lang="en-US" sz="6400" b="1" baseline="-25000" dirty="0" smtClean="0"/>
              <a:t>3</a:t>
            </a:r>
            <a:r>
              <a:rPr lang="en-US" sz="6400" b="1" dirty="0" smtClean="0"/>
              <a:t> → Na</a:t>
            </a:r>
            <a:r>
              <a:rPr lang="en-US" sz="6400" b="1" baseline="-25000" dirty="0" smtClean="0"/>
              <a:t>2</a:t>
            </a:r>
            <a:r>
              <a:rPr lang="en-US" sz="6400" b="1" dirty="0" smtClean="0"/>
              <a:t>SO</a:t>
            </a:r>
            <a:r>
              <a:rPr lang="en-US" sz="6400" b="1" baseline="-25000" dirty="0" smtClean="0"/>
              <a:t>4</a:t>
            </a:r>
            <a:r>
              <a:rPr lang="en-US" sz="6400" b="1" dirty="0" smtClean="0"/>
              <a:t> + H</a:t>
            </a:r>
            <a:r>
              <a:rPr lang="en-US" sz="6400" b="1" baseline="-25000" dirty="0" smtClean="0"/>
              <a:t>2</a:t>
            </a:r>
            <a:r>
              <a:rPr lang="en-US" sz="6400" b="1" dirty="0" smtClean="0"/>
              <a:t>O</a:t>
            </a:r>
          </a:p>
          <a:p>
            <a:r>
              <a:rPr lang="en-US" sz="6400" b="1" dirty="0" err="1" smtClean="0"/>
              <a:t>NaOH</a:t>
            </a:r>
            <a:r>
              <a:rPr lang="en-US" sz="6400" b="1" dirty="0" smtClean="0"/>
              <a:t> + SO</a:t>
            </a:r>
            <a:r>
              <a:rPr lang="en-US" sz="6400" b="1" baseline="-25000" dirty="0" smtClean="0"/>
              <a:t>3</a:t>
            </a:r>
            <a:r>
              <a:rPr lang="en-US" sz="6400" b="1" dirty="0" smtClean="0"/>
              <a:t> (</a:t>
            </a:r>
            <a:r>
              <a:rPr lang="ru-RU" sz="6400" b="1" dirty="0" smtClean="0"/>
              <a:t>избыток) → </a:t>
            </a:r>
            <a:r>
              <a:rPr lang="en-US" sz="6400" b="1" dirty="0" smtClean="0"/>
              <a:t>NaHSO</a:t>
            </a:r>
            <a:r>
              <a:rPr lang="en-US" sz="6400" b="1" baseline="-25000" dirty="0" smtClean="0"/>
              <a:t>4</a:t>
            </a:r>
            <a:endParaRPr lang="en-US" sz="6400" b="1" dirty="0" smtClean="0"/>
          </a:p>
          <a:p>
            <a:r>
              <a:rPr lang="ru-RU" sz="6400" b="1" dirty="0" smtClean="0"/>
              <a:t> </a:t>
            </a:r>
            <a:r>
              <a:rPr lang="en-US" sz="6400" b="1" dirty="0" smtClean="0"/>
              <a:t>SO</a:t>
            </a:r>
            <a:r>
              <a:rPr lang="ru-RU" sz="6400" b="1" baseline="-25000" dirty="0" smtClean="0"/>
              <a:t>3</a:t>
            </a:r>
            <a:r>
              <a:rPr lang="ru-RU" sz="6400" b="1" dirty="0" smtClean="0"/>
              <a:t> + 2</a:t>
            </a:r>
            <a:r>
              <a:rPr lang="en-US" sz="6400" b="1" dirty="0" smtClean="0"/>
              <a:t>KOH</a:t>
            </a:r>
            <a:r>
              <a:rPr lang="ru-RU" sz="6400" b="1" dirty="0" smtClean="0"/>
              <a:t> = </a:t>
            </a:r>
            <a:r>
              <a:rPr lang="en-US" sz="6400" b="1" dirty="0" smtClean="0"/>
              <a:t>K</a:t>
            </a:r>
            <a:r>
              <a:rPr lang="ru-RU" sz="6400" b="1" baseline="-25000" dirty="0" smtClean="0"/>
              <a:t>2</a:t>
            </a:r>
            <a:r>
              <a:rPr lang="en-US" sz="6400" b="1" dirty="0" smtClean="0"/>
              <a:t>SO</a:t>
            </a:r>
            <a:r>
              <a:rPr lang="ru-RU" sz="6400" b="1" baseline="-25000" dirty="0" smtClean="0"/>
              <a:t>4</a:t>
            </a:r>
            <a:r>
              <a:rPr lang="ru-RU" sz="6400" b="1" dirty="0" smtClean="0"/>
              <a:t> + </a:t>
            </a:r>
            <a:r>
              <a:rPr lang="en-US" sz="6400" b="1" dirty="0" smtClean="0"/>
              <a:t>H</a:t>
            </a:r>
            <a:r>
              <a:rPr lang="ru-RU" sz="6400" b="1" baseline="-25000" dirty="0" smtClean="0"/>
              <a:t>2</a:t>
            </a:r>
            <a:r>
              <a:rPr lang="en-US" sz="6400" b="1" dirty="0" smtClean="0"/>
              <a:t>O</a:t>
            </a:r>
            <a:endParaRPr lang="ru-RU" sz="6400" b="1" dirty="0" smtClean="0"/>
          </a:p>
          <a:p>
            <a:pPr>
              <a:buNone/>
            </a:pPr>
            <a:r>
              <a:rPr lang="ru-RU" sz="6400" b="1" dirty="0" smtClean="0"/>
              <a:t>           </a:t>
            </a:r>
            <a:r>
              <a:rPr lang="en-US" sz="6400" b="1" dirty="0" smtClean="0"/>
              <a:t>SO</a:t>
            </a:r>
            <a:r>
              <a:rPr lang="ru-RU" sz="6400" b="1" baseline="-25000" dirty="0" smtClean="0"/>
              <a:t>3  </a:t>
            </a:r>
            <a:r>
              <a:rPr lang="ru-RU" sz="6400" b="1" dirty="0" smtClean="0"/>
              <a:t>+ 2</a:t>
            </a:r>
            <a:r>
              <a:rPr lang="en-US" sz="6400" b="1" dirty="0" smtClean="0"/>
              <a:t>OH</a:t>
            </a:r>
            <a:r>
              <a:rPr lang="ru-RU" sz="6400" b="1" dirty="0" smtClean="0"/>
              <a:t> </a:t>
            </a:r>
            <a:r>
              <a:rPr lang="ru-RU" sz="6400" b="1" baseline="30000" dirty="0" smtClean="0"/>
              <a:t>- </a:t>
            </a:r>
            <a:r>
              <a:rPr lang="ru-RU" sz="6400" b="1" dirty="0" smtClean="0"/>
              <a:t>= </a:t>
            </a:r>
            <a:r>
              <a:rPr lang="en-US" sz="6400" b="1" dirty="0" smtClean="0"/>
              <a:t>SO</a:t>
            </a:r>
            <a:r>
              <a:rPr lang="ru-RU" sz="6400" b="1" baseline="-25000" dirty="0" smtClean="0"/>
              <a:t>4</a:t>
            </a:r>
            <a:r>
              <a:rPr lang="ru-RU" sz="6400" b="1" baseline="30000" dirty="0" smtClean="0"/>
              <a:t>2-</a:t>
            </a:r>
            <a:r>
              <a:rPr lang="ru-RU" sz="6400" b="1" dirty="0" smtClean="0"/>
              <a:t> + </a:t>
            </a:r>
            <a:r>
              <a:rPr lang="en-US" sz="6400" b="1" dirty="0" smtClean="0"/>
              <a:t>H</a:t>
            </a:r>
            <a:r>
              <a:rPr lang="ru-RU" sz="6400" b="1" baseline="-25000" dirty="0" smtClean="0"/>
              <a:t>2</a:t>
            </a:r>
            <a:r>
              <a:rPr lang="en-US" sz="6400" b="1" dirty="0" smtClean="0"/>
              <a:t>O</a:t>
            </a:r>
            <a:endParaRPr lang="ru-RU" sz="6400" b="1" baseline="30000" dirty="0" smtClean="0"/>
          </a:p>
          <a:p>
            <a:pPr>
              <a:buNone/>
            </a:pPr>
            <a:r>
              <a:rPr lang="ru-RU" sz="6400" b="1" dirty="0" smtClean="0"/>
              <a:t>       </a:t>
            </a:r>
          </a:p>
          <a:p>
            <a:pPr>
              <a:buNone/>
            </a:pPr>
            <a:r>
              <a:rPr lang="ru-RU" sz="6400" b="1" dirty="0" smtClean="0"/>
              <a:t>3</a:t>
            </a:r>
            <a:r>
              <a:rPr lang="ru-RU" sz="6400" b="1" dirty="0"/>
              <a:t>)</a:t>
            </a:r>
            <a:r>
              <a:rPr lang="ru-RU" sz="6400" b="1" dirty="0" smtClean="0"/>
              <a:t> </a:t>
            </a:r>
            <a:r>
              <a:rPr lang="ru-RU" sz="6400" b="1" i="1" dirty="0" smtClean="0"/>
              <a:t>Взаимодействие с основными оксидами  </a:t>
            </a:r>
          </a:p>
          <a:p>
            <a:pPr algn="ctr"/>
            <a:r>
              <a:rPr lang="ru-RU" sz="6400" b="1" i="1" dirty="0" smtClean="0"/>
              <a:t> </a:t>
            </a:r>
            <a:r>
              <a:rPr lang="ru-RU" sz="6400" b="1" dirty="0" smtClean="0"/>
              <a:t>Основной оксид + Кислотный оксид = Соль     </a:t>
            </a:r>
          </a:p>
          <a:p>
            <a:r>
              <a:rPr lang="en-US" sz="6400" b="1" dirty="0" smtClean="0"/>
              <a:t>Na</a:t>
            </a:r>
            <a:r>
              <a:rPr lang="en-US" sz="6400" b="1" baseline="-25000" dirty="0" smtClean="0"/>
              <a:t>2</a:t>
            </a:r>
            <a:r>
              <a:rPr lang="en-US" sz="6400" b="1" dirty="0" smtClean="0"/>
              <a:t>O + SO</a:t>
            </a:r>
            <a:r>
              <a:rPr lang="en-US" sz="6400" b="1" baseline="-25000" dirty="0" smtClean="0"/>
              <a:t>3</a:t>
            </a:r>
            <a:r>
              <a:rPr lang="en-US" sz="6400" b="1" dirty="0" smtClean="0"/>
              <a:t> → Na</a:t>
            </a:r>
            <a:r>
              <a:rPr lang="en-US" sz="6400" b="1" baseline="-25000" dirty="0" smtClean="0"/>
              <a:t>2</a:t>
            </a:r>
            <a:r>
              <a:rPr lang="en-US" sz="6400" b="1" dirty="0" smtClean="0"/>
              <a:t>SO</a:t>
            </a:r>
            <a:r>
              <a:rPr lang="en-US" sz="6400" b="1" baseline="-25000" dirty="0" smtClean="0"/>
              <a:t>4</a:t>
            </a:r>
            <a:endParaRPr lang="en-US" sz="6400" b="1" dirty="0" smtClean="0"/>
          </a:p>
          <a:p>
            <a:r>
              <a:rPr lang="ru-RU" sz="6400" b="1" dirty="0" smtClean="0"/>
              <a:t>С</a:t>
            </a:r>
            <a:r>
              <a:rPr lang="en-US" sz="6400" b="1" dirty="0" err="1" smtClean="0"/>
              <a:t>aO</a:t>
            </a:r>
            <a:r>
              <a:rPr lang="ru-RU" sz="6400" b="1" dirty="0" smtClean="0"/>
              <a:t> + </a:t>
            </a:r>
            <a:r>
              <a:rPr lang="en-US" sz="6400" b="1" dirty="0" smtClean="0"/>
              <a:t>SO</a:t>
            </a:r>
            <a:r>
              <a:rPr lang="ru-RU" sz="6400" b="1" baseline="-25000" dirty="0" smtClean="0"/>
              <a:t>3</a:t>
            </a:r>
            <a:r>
              <a:rPr lang="ru-RU" sz="6400" b="1" dirty="0" smtClean="0"/>
              <a:t> = </a:t>
            </a:r>
            <a:r>
              <a:rPr lang="en-US" sz="6400" b="1" dirty="0" err="1" smtClean="0"/>
              <a:t>CaSO</a:t>
            </a:r>
            <a:r>
              <a:rPr lang="ru-RU" sz="6400" b="1" baseline="-25000" dirty="0" smtClean="0"/>
              <a:t>4</a:t>
            </a:r>
            <a:endParaRPr lang="ru-RU" sz="6400" b="1" dirty="0" smtClean="0"/>
          </a:p>
          <a:p>
            <a:pPr algn="ctr">
              <a:buNone/>
            </a:pPr>
            <a:r>
              <a:rPr lang="ru-RU" sz="4000" b="1" dirty="0" smtClean="0"/>
              <a:t>     </a:t>
            </a:r>
            <a:r>
              <a:rPr lang="ru-RU" sz="6200" b="1" dirty="0" smtClean="0"/>
              <a:t>   </a:t>
            </a:r>
            <a:r>
              <a:rPr lang="en-US" sz="6200" b="1" i="1" dirty="0" smtClean="0"/>
              <a:t>SO</a:t>
            </a:r>
            <a:r>
              <a:rPr lang="en-US" sz="6200" b="1" i="1" baseline="-25000" dirty="0" smtClean="0"/>
              <a:t>3</a:t>
            </a:r>
            <a:r>
              <a:rPr lang="en-US" sz="6200" b="1" i="1" dirty="0" smtClean="0"/>
              <a:t> - </a:t>
            </a:r>
            <a:r>
              <a:rPr lang="ru-RU" sz="6200" b="1" i="1" dirty="0" smtClean="0"/>
              <a:t>сильный окислитель.</a:t>
            </a:r>
            <a:endParaRPr lang="ru-RU" sz="6200" b="1" dirty="0" smtClean="0"/>
          </a:p>
          <a:p>
            <a:endParaRPr lang="ru-RU" sz="4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СЕРНАЯ КИСЛОТА - </a:t>
            </a:r>
            <a:r>
              <a:rPr lang="en-US" b="1" dirty="0"/>
              <a:t>H</a:t>
            </a:r>
            <a:r>
              <a:rPr lang="en-US" b="1" baseline="-25000" dirty="0"/>
              <a:t>2</a:t>
            </a:r>
            <a:r>
              <a:rPr lang="en-US" b="1" dirty="0"/>
              <a:t>SO</a:t>
            </a:r>
            <a:r>
              <a:rPr lang="en-US" b="1" baseline="-25000" dirty="0"/>
              <a:t>4</a:t>
            </a:r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Тяжелая маслянистая жидкость ("купоросное масло"); </a:t>
            </a:r>
            <a:r>
              <a:rPr lang="ru-RU" dirty="0" err="1"/>
              <a:t>r</a:t>
            </a:r>
            <a:r>
              <a:rPr lang="ru-RU" b="1" dirty="0"/>
              <a:t> </a:t>
            </a:r>
            <a:r>
              <a:rPr lang="ru-RU" dirty="0"/>
              <a:t>= 1,84 г/см</a:t>
            </a:r>
            <a:r>
              <a:rPr lang="ru-RU" baseline="30000" dirty="0"/>
              <a:t>3</a:t>
            </a:r>
            <a:r>
              <a:rPr lang="ru-RU" dirty="0"/>
              <a:t>; нелетучая, хорошо растворима в воде – с сильным нагревом; </a:t>
            </a:r>
            <a:r>
              <a:rPr lang="ru-RU" dirty="0" err="1"/>
              <a:t>t°пл</a:t>
            </a:r>
            <a:r>
              <a:rPr lang="ru-RU" dirty="0"/>
              <a:t>. = 10,3°C, </a:t>
            </a:r>
            <a:r>
              <a:rPr lang="ru-RU" dirty="0" err="1"/>
              <a:t>t°кип</a:t>
            </a:r>
            <a:r>
              <a:rPr lang="ru-RU" dirty="0"/>
              <a:t>. = 296°С, очень гигроскопична, обладает </a:t>
            </a:r>
            <a:r>
              <a:rPr lang="ru-RU" dirty="0" err="1"/>
              <a:t>водоотнимающими</a:t>
            </a:r>
            <a:r>
              <a:rPr lang="ru-RU" dirty="0"/>
              <a:t> свойствами (обугливание бумаги, дерева, сахара). </a:t>
            </a:r>
          </a:p>
        </p:txBody>
      </p:sp>
      <p:pic>
        <p:nvPicPr>
          <p:cNvPr id="17410" name="Picture 2" descr="C:\Users\Admin\Pictures\0018-006-Sernaja-kislota-H2SO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1844824"/>
            <a:ext cx="1862051" cy="4104456"/>
          </a:xfrm>
          <a:prstGeom prst="rect">
            <a:avLst/>
          </a:prstGeom>
          <a:noFill/>
        </p:spPr>
      </p:pic>
      <p:sp>
        <p:nvSpPr>
          <p:cNvPr id="17418" name="AutoShape 10" descr="http://gendocs.ru/docs/6/5829/conv_31/file31_html_m3fa9a7fa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419" name="Picture 11" descr="C:\Users\Admin\Pictures\file31_html_m3fa9a7f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1700808"/>
            <a:ext cx="1872208" cy="37444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471</Words>
  <Application>Microsoft Office PowerPoint</Application>
  <PresentationFormat>Экран (4:3)</PresentationFormat>
  <Paragraphs>157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Оксид серы(VI). Серная кислота</vt:lpstr>
      <vt:lpstr>Выполните превращение</vt:lpstr>
      <vt:lpstr>Слайд 3</vt:lpstr>
      <vt:lpstr>Оксид серы (VI)(Серный ангидрид)</vt:lpstr>
      <vt:lpstr>Оксид серы (VI) SО3 - ангидрид серной кислоты</vt:lpstr>
      <vt:lpstr>Химические свойства кислотных оксидов</vt:lpstr>
      <vt:lpstr> Напишите уравнения реакций: </vt:lpstr>
      <vt:lpstr>Химические свойства оксида серы (VI) </vt:lpstr>
      <vt:lpstr>СЕРНАЯ КИСЛОТА - H2SO4</vt:lpstr>
      <vt:lpstr>Слайд 10</vt:lpstr>
      <vt:lpstr>Слайд 11</vt:lpstr>
      <vt:lpstr>Химические свойства кислот </vt:lpstr>
      <vt:lpstr>Напишите уравнения реакций:</vt:lpstr>
      <vt:lpstr> Химические свойства разбавленной серной кислоты </vt:lpstr>
      <vt:lpstr>Слайд 15</vt:lpstr>
      <vt:lpstr> Качественная реакция на сульфат-ион: </vt:lpstr>
      <vt:lpstr>Окислительные свойства Концентрированной серной кислоты</vt:lpstr>
      <vt:lpstr>Значение серной кислоты. </vt:lpstr>
      <vt:lpstr>Соли серной кислоты. </vt:lpstr>
      <vt:lpstr>Токсическое действие</vt:lpstr>
      <vt:lpstr>Слайд 21</vt:lpstr>
      <vt:lpstr>Осуществите превращения по схеме: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Оксид серы(VI). Серная кислота</dc:title>
  <dc:creator>Admin</dc:creator>
  <cp:lastModifiedBy>Admin</cp:lastModifiedBy>
  <cp:revision>33</cp:revision>
  <dcterms:created xsi:type="dcterms:W3CDTF">2014-01-05T12:40:34Z</dcterms:created>
  <dcterms:modified xsi:type="dcterms:W3CDTF">2014-01-05T18:57:01Z</dcterms:modified>
</cp:coreProperties>
</file>