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0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0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0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0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0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0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0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0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0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664283B-65B1-4DB0-BAFC-0416BACCCF87}" type="datetime1">
              <a:rPr lang="ru-RU"/>
              <a:pPr/>
              <a:t>07.03.2014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35B6DF7-0F4A-4835-84B9-2C5F93EDC04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0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Создание мультипликационного фильма-это коллективная работа, в которой принимают участие и дети, и педагоги, и родители.  Детская анимация особенно важна для детей, находящихся в затруднительной жизненной ситуации. Занятия в детском объединении по созданию мультипликационных фильмов служат  также и профилактикой негативных явлений у обучающихся, проявлению гражданской позиции через анимационные ресурсы,  содействию в развитии анимационного образования как ресурса повышения качества образования. Дети получают возможность самовыражения, приобщения к работе в команде, как со своими сверстниками, так и  со взрослыми. Когда ребенок видит конечный результат своей работы, он чувствует собственную значимость, полезность, у него появляется вера в собственные силы и в собственный успех. Вместе с этим приходит надежда на лучше.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4ACEFA4-949B-4087-80FB-2E75DEF92270}" type="slidenum">
              <a:rPr lang="ru-RU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Чья бы ни была идея, она должна быть в первую очередь вдохновляющей на ее воплощение. Наверное, не стоит силком втягивать всех в реализацию такой идеи, которая никого не воодушевляет.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/>
              <a:t>Для того, чтобы описать словами будущую историю фильма, хорошо бы не забывать о том, что эта история, в первую очередь, послание зрителю, некое совершенно конкретное сообщение. Надо разобраться, что можно ответить на вопрос любого зрителя: «О чем этот фильм?». Это то, ради чего делается этот фильм. Это человеческая позиция авторов. Это то, о чем они не могут больше молчать.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/>
              <a:t>Сценарий — это первая трудность. К нему сразу же можно выдвинуть несколько принципиально важных требований. Зритель должен понять рассказанную историю и не заскучать при этом. А это уже не мало. История не должна быть банальной и угадываемой, слишком длинной, лживой или путаной. Три основных кита сценария — это логика, простота и интерес.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/>
              <a:t>После того, как придуман сюжет или написан сценарий, необходимо сделать раскадровку. Раскадровка — это рассказ сюжета в картинках, своего рода комикс. Зачем она нужна? Во-первых, на этом этапе впервые появляется визуальное видение будущего мультфильма. 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/>
              <a:t>Во-вторых, в раскадровке действие разбивается на отдельные сцены — кирпичики, из которых складывается мультфильм. Это позволяет распланировать дальнейшую работу. 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/>
              <a:t>В-третьих, раскадровка позволяет представить себе, как будут двигаться персонажи, как будут выглядеть мизансцены. 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/>
              <a:t> 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/>
              <a:t>Делая раскадровку, важно постоянно ставить себя на место будущего зрителя и оценивать то, насколько сюжет понятен. Некоторые вещи, которые кажутся очевидными авторам, для зрителя часто совсем не являются таковыми. В раскадровке должна присутствовать логика. Абсурд тоже может встречаться, но его должно быть в меру, чтобы зритель не потерялся в потоке образов. Чтобы уму было за что зацепиться.</a:t>
            </a:r>
          </a:p>
          <a:p>
            <a:pPr eaLnBrk="1" hangingPunct="1">
              <a:spcBef>
                <a:spcPct val="0"/>
              </a:spcBef>
            </a:pPr>
            <a:r>
              <a:rPr lang="ru-RU" i="1" smtClean="0"/>
              <a:t>Методическое пособие по созданию мультфильмов с детьми. Студия «Да», 2009 год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2CF791B-7016-4CA1-A636-31509DC75414}" type="slidenum">
              <a:rPr lang="ru-RU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Студия «Да», 2009 год</a:t>
            </a:r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0EFC997-505A-43C5-A96E-8B97958F6F1F}" type="slidenum">
              <a:rPr lang="ru-RU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Мы предлагаем детям использовать следующие </a:t>
            </a:r>
            <a:r>
              <a:rPr lang="ru-RU" i="1" smtClean="0"/>
              <a:t>анимационные технологии</a:t>
            </a:r>
            <a:r>
              <a:rPr lang="ru-RU" smtClean="0"/>
              <a:t>: анимация предметов и объектов, кукольная (объемная) анимация, песочная анимация, рисованная перекладка, пластилиновая анимация, силуэтная анимация. Рассказываем о каждой из них, показываем мультфильмы, снятые в этих техниках, в том числе, детские мультфильмы. Показ мультфильмов, снятых другими детьми очень заряжает ребят творческой энергией.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/>
              <a:t>  </a:t>
            </a:r>
            <a:r>
              <a:rPr lang="ru-RU" i="1" smtClean="0"/>
              <a:t>Перекладка</a:t>
            </a:r>
            <a:r>
              <a:rPr lang="ru-RU" smtClean="0"/>
              <a:t> – технология анимации, в основе которой лежит плоская марионетка. Персонажи вырезаны из плотной бумаги, целлулоида, двигаются (анимируются) непосредственно под камерой.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10D736E-A3F2-491E-A412-72713A74DD47}" type="slidenum">
              <a:rPr lang="ru-RU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Преимущество этой техники заключается в том, что для создания персонажей и фонов требуется минимальное время. И к тому же все дети с огромным удовольствием рисуют.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/>
              <a:t>Фоны рисуются на бумаге. </a:t>
            </a:r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A19853D-8619-45AD-9A45-8FAF16CBBD8A}" type="slidenum">
              <a:rPr lang="ru-RU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Более сложная техника, требующая более основательной подготовки. Объемные персонажи делаются из пластилина. В идеале надо делать им проволочный скелет. </a:t>
            </a:r>
          </a:p>
          <a:p>
            <a:pPr eaLnBrk="1" hangingPunct="1">
              <a:spcBef>
                <a:spcPct val="0"/>
              </a:spcBef>
            </a:pPr>
            <a:r>
              <a:rPr lang="ru-RU" smtClean="0"/>
              <a:t>Особую сложность представляет создание пластилинового мира. Это пространство должно быть таким, чтобы при фотографировании в кадре не было посторонних предметов. То есть для такого мультфильма понадобится соорудить специальные декорации. При анимации нужно обратить внимание на освещение сцены. 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8613FCD-66F8-477F-B82E-8B6C089F270D}" type="slidenum">
              <a:rPr lang="ru-RU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Это техника доступна даже самым маленьким, потому что здесь анимирование больше всего похоже на игру. На гладкую поверхность насыпается песок (манная или еще какая-нибудь крупа). На этой поверхности можно рисовать, снимая по кадрам каждое изменение рисунка. Рисовать можно руками, палочками, кистями.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7548563-3796-4781-9B8F-415223D45CFB}" type="slidenum">
              <a:rPr lang="ru-RU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0443F31-BF07-41E7-80A9-DD9C7C6D69B4}" type="slidenum">
              <a:rPr lang="ru-RU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B4654B-77BD-4582-9FFD-0786DC4DBF53}" type="datetime1">
              <a:rPr lang="ru-RU"/>
              <a:pPr/>
              <a:t>07.03.2014</a:t>
            </a:fld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982C680-A03C-4AC3-AFBC-CCE5AB2EFB11}" type="slidenum">
              <a:rPr lang="ru-RU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974456-A91C-417C-9800-6620A7393F93}" type="datetime1">
              <a:rPr lang="ru-RU"/>
              <a:pPr/>
              <a:t>07.03.2014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F0464-D753-44B4-8345-68C1D925347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</a:lstStyle>
          <a:p>
            <a:fld id="{50B1D2B9-AD5D-41CD-990A-117FF57CBFD2}" type="datetime1">
              <a:rPr lang="ru-RU"/>
              <a:pPr/>
              <a:t>07.03.2014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806A8BF0-6B3A-451C-88BA-BB383FC8166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13DBA4-2BCB-457C-8855-D0C72B73F9FE}" type="datetime1">
              <a:rPr lang="ru-RU"/>
              <a:pPr/>
              <a:t>07.03.2014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F456A-CC0F-49A5-9A2E-A561C7350E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/>
            </a:lvl1pPr>
          </a:lstStyle>
          <a:p>
            <a:fld id="{F36BBE21-83F0-4F43-B32B-622FCB6D8061}" type="datetime1">
              <a:rPr lang="ru-RU"/>
              <a:pPr/>
              <a:t>07.03.2014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E9B95314-3134-4FE2-A9B7-D712E3D74D2D}" type="slidenum">
              <a:rPr lang="ru-RU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DC4C96-3EE5-4090-AF18-D06BDA90F555}" type="datetime1">
              <a:rPr lang="ru-RU"/>
              <a:pPr/>
              <a:t>07.03.2014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5E04E9-8325-4C15-AB6D-349B75B108F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B234A-EE86-4813-A171-5951319E76F2}" type="datetime1">
              <a:rPr lang="ru-RU"/>
              <a:pPr/>
              <a:t>07.03.2014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23088C-B48B-48CE-AFA2-D3A383E70C3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2A79EB-DD94-40CD-A069-5B5BA9F735C2}" type="datetime1">
              <a:rPr lang="ru-RU"/>
              <a:pPr/>
              <a:t>07.03.2014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8EDD79-9CAE-42D6-846A-8DC22DBD9F3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AC43E5-D014-4AA4-AF18-7A15E17F8F71}" type="datetime1">
              <a:rPr lang="ru-RU"/>
              <a:pPr/>
              <a:t>07.03.2014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A313A-443E-42E8-A8B7-CB50054EB6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/>
          <a:lstStyle>
            <a:lvl1pPr algn="l">
              <a:buNone/>
              <a:defRPr lang="en-US" sz="2400" baseline="0" smtClean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9F88EF-6DCD-4510-9C09-50AB5EBA970D}" type="datetime1">
              <a:rPr lang="ru-RU"/>
              <a:pPr/>
              <a:t>07.03.2014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5BE49-7D07-47C0-8966-649F91EB66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>
            <a:spLocks noChangeArrowheads="1"/>
          </p:cNvSpPr>
          <p:nvPr/>
        </p:nvSpPr>
        <p:spPr bwMode="auto"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>
            <a:solidFill>
              <a:srgbClr val="EAEAEA"/>
            </a:solidFill>
            <a:miter lim="800000"/>
            <a:headEnd/>
            <a:tailEnd/>
          </a:ln>
          <a:effectLst>
            <a:outerShdw dist="12700" dir="5400000" algn="t" rotWithShape="0">
              <a:srgbClr val="808080">
                <a:alpha val="39998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>
            <a:solidFill>
              <a:srgbClr val="EAEAEA"/>
            </a:solidFill>
            <a:miter lim="800000"/>
            <a:headEnd/>
            <a:tailEnd/>
          </a:ln>
          <a:effectLst>
            <a:outerShdw dist="12700" dir="5400000" algn="tl" rotWithShape="0">
              <a:srgbClr val="808080">
                <a:alpha val="39998"/>
              </a:srgbClr>
            </a:outerShdw>
          </a:effectLst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5280CC-8C0E-4D6C-8610-0C4A794AD0CF}" type="datetime1">
              <a:rPr lang="ru-RU"/>
              <a:pPr/>
              <a:t>07.03.2014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CBD498-483C-475A-A32B-FB8E78D13D1F}" type="slidenum">
              <a:rPr lang="ru-RU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wrap="square" lIns="45720" tIns="0" rIns="45720" bIns="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2"/>
                </a:solidFill>
              </a:defRPr>
            </a:lvl1pPr>
          </a:lstStyle>
          <a:p>
            <a:fld id="{8A6D3FC8-CED5-4D50-B9AA-E67B16056890}" type="datetime1">
              <a:rPr lang="ru-RU"/>
              <a:pPr/>
              <a:t>07.03.2014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DDD0E37E-FE8D-440D-9EB2-3C96C99D135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42" r:id="rId2"/>
    <p:sldLayoutId id="2147483750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51" r:id="rId9"/>
    <p:sldLayoutId id="2147483748" r:id="rId10"/>
    <p:sldLayoutId id="21474837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ＭＳ Ｐゴシック" pitchFamily="30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ea typeface="ＭＳ Ｐゴシック" pitchFamily="3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ea typeface="ＭＳ Ｐゴシック" pitchFamily="3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ea typeface="ＭＳ Ｐゴシック" pitchFamily="3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  <a:ea typeface="ＭＳ Ｐゴシック" pitchFamily="3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30" charset="2"/>
        <a:buChar char=""/>
        <a:defRPr sz="2600" kern="1200">
          <a:solidFill>
            <a:schemeClr val="tx1"/>
          </a:solidFill>
          <a:latin typeface="+mn-lt"/>
          <a:ea typeface="ＭＳ Ｐゴシック" pitchFamily="30" charset="-128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30" charset="2"/>
        <a:buChar char=""/>
        <a:defRPr sz="2300" kern="1200">
          <a:solidFill>
            <a:srgbClr val="6C6C6C"/>
          </a:solidFill>
          <a:latin typeface="+mn-lt"/>
          <a:ea typeface="ＭＳ Ｐゴシック" pitchFamily="30" charset="-128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30" charset="2"/>
        <a:buChar char=""/>
        <a:defRPr sz="2000" kern="1200">
          <a:solidFill>
            <a:schemeClr val="tx1"/>
          </a:solidFill>
          <a:latin typeface="+mn-lt"/>
          <a:ea typeface="ＭＳ Ｐゴシック" pitchFamily="30" charset="-128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30" charset="2"/>
        <a:buChar char=""/>
        <a:defRPr sz="2000" kern="1200">
          <a:solidFill>
            <a:srgbClr val="6C6C6C"/>
          </a:solidFill>
          <a:latin typeface="+mn-lt"/>
          <a:ea typeface="ＭＳ Ｐゴシック" pitchFamily="30" charset="-128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30" charset="2"/>
        <a:buChar char=""/>
        <a:defRPr sz="2000" kern="1200">
          <a:solidFill>
            <a:schemeClr val="tx1"/>
          </a:solidFill>
          <a:latin typeface="+mn-lt"/>
          <a:ea typeface="ＭＳ Ｐゴシック" pitchFamily="30" charset="-128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87824" y="908720"/>
            <a:ext cx="5333216" cy="1728192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Техники создания анимационных фильмов с детьми</a:t>
            </a:r>
            <a:endParaRPr lang="ru-RU" sz="36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433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80063" y="2743200"/>
            <a:ext cx="3168650" cy="3709988"/>
          </a:xfrm>
        </p:spPr>
        <p:txBody>
          <a:bodyPr/>
          <a:lstStyle/>
          <a:p>
            <a:pPr algn="ctr" eaLnBrk="1" hangingPunct="1"/>
            <a:r>
              <a:rPr lang="ru-RU" b="1" smtClean="0">
                <a:latin typeface="Times New Roman" pitchFamily="30" charset="0"/>
                <a:cs typeface="Times New Roman" pitchFamily="30" charset="0"/>
              </a:rPr>
              <a:t>Авторы презентации:</a:t>
            </a:r>
          </a:p>
          <a:p>
            <a:pPr algn="ctr" eaLnBrk="1" hangingPunct="1"/>
            <a:r>
              <a:rPr lang="ru-RU" b="1" smtClean="0">
                <a:latin typeface="Times New Roman" pitchFamily="30" charset="0"/>
                <a:cs typeface="Times New Roman" pitchFamily="30" charset="0"/>
              </a:rPr>
              <a:t>М.В.Кузнецова</a:t>
            </a:r>
            <a:r>
              <a:rPr lang="en-US" b="1" smtClean="0">
                <a:latin typeface="Times New Roman" pitchFamily="30" charset="0"/>
                <a:cs typeface="Times New Roman" pitchFamily="30" charset="0"/>
              </a:rPr>
              <a:t> </a:t>
            </a:r>
            <a:r>
              <a:rPr lang="ru-RU" smtClean="0"/>
              <a:t>идентификатор 277-028-131</a:t>
            </a:r>
            <a:endParaRPr lang="en-US" smtClean="0"/>
          </a:p>
          <a:p>
            <a:pPr algn="ctr" eaLnBrk="1" hangingPunct="1"/>
            <a:r>
              <a:rPr lang="ru-RU" b="1" smtClean="0">
                <a:latin typeface="Times New Roman" pitchFamily="30" charset="0"/>
                <a:cs typeface="Times New Roman" pitchFamily="30" charset="0"/>
              </a:rPr>
              <a:t> А.Я.Зайцев</a:t>
            </a:r>
            <a:endParaRPr lang="en-US" b="1" smtClean="0">
              <a:latin typeface="Times New Roman" pitchFamily="30" charset="0"/>
              <a:cs typeface="Times New Roman" pitchFamily="30" charset="0"/>
            </a:endParaRPr>
          </a:p>
          <a:p>
            <a:pPr algn="ctr" eaLnBrk="1" hangingPunct="1"/>
            <a:r>
              <a:rPr lang="ru-RU" b="1" smtClean="0">
                <a:latin typeface="Times New Roman" pitchFamily="30" charset="0"/>
                <a:cs typeface="Times New Roman" pitchFamily="30" charset="0"/>
              </a:rPr>
              <a:t>идентификатор</a:t>
            </a:r>
            <a:endParaRPr lang="en-US" b="1" smtClean="0">
              <a:latin typeface="Times New Roman" pitchFamily="30" charset="0"/>
              <a:cs typeface="Times New Roman" pitchFamily="30" charset="0"/>
            </a:endParaRPr>
          </a:p>
          <a:p>
            <a:pPr algn="ctr" eaLnBrk="1" hangingPunct="1"/>
            <a:r>
              <a:rPr lang="ru-RU" smtClean="0"/>
              <a:t>277-836-034</a:t>
            </a:r>
            <a:endParaRPr lang="ru-RU" b="1" smtClean="0">
              <a:latin typeface="Times New Roman" pitchFamily="30" charset="0"/>
              <a:cs typeface="Times New Roman" pitchFamily="30" charset="0"/>
            </a:endParaRPr>
          </a:p>
          <a:p>
            <a:pPr algn="ctr" eaLnBrk="1" hangingPunct="1"/>
            <a:r>
              <a:rPr lang="ru-RU" b="1" smtClean="0">
                <a:latin typeface="Times New Roman" pitchFamily="30" charset="0"/>
                <a:cs typeface="Times New Roman" pitchFamily="30" charset="0"/>
              </a:rPr>
              <a:t>ГБОУ ЦДТ «Свиблово»</a:t>
            </a:r>
          </a:p>
          <a:p>
            <a:pPr algn="ctr" eaLnBrk="1" hangingPunct="1"/>
            <a:r>
              <a:rPr lang="ru-RU" b="1" smtClean="0">
                <a:latin typeface="Times New Roman" pitchFamily="30" charset="0"/>
                <a:cs typeface="Times New Roman" pitchFamily="30" charset="0"/>
              </a:rPr>
              <a:t>2013</a:t>
            </a:r>
          </a:p>
          <a:p>
            <a:pPr algn="ctr" eaLnBrk="1" hangingPunct="1"/>
            <a:endParaRPr lang="ru-RU" b="1" smtClean="0">
              <a:latin typeface="Times New Roman" pitchFamily="30" charset="0"/>
              <a:cs typeface="Times New Roman" pitchFamily="30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67544" y="2924944"/>
            <a:ext cx="4860032" cy="27337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548680"/>
            <a:ext cx="3429000" cy="1224136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6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Кукольная анимация</a:t>
            </a:r>
            <a:endParaRPr lang="ru-RU" sz="36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5363" name="Текст 2"/>
          <p:cNvSpPr>
            <a:spLocks noGrp="1"/>
          </p:cNvSpPr>
          <p:nvPr>
            <p:ph type="body" sz="half" idx="2"/>
          </p:nvPr>
        </p:nvSpPr>
        <p:spPr>
          <a:xfrm>
            <a:off x="5389563" y="1916113"/>
            <a:ext cx="3429000" cy="42497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ru-RU" sz="2000" smtClean="0">
                <a:latin typeface="Times New Roman" pitchFamily="30" charset="0"/>
                <a:cs typeface="Times New Roman" pitchFamily="30" charset="0"/>
              </a:rPr>
              <a:t>Кукольная анимация — метод объёмной мультипликации. При создании используется сцена-макет и куклы-актёры. Сцена фотографируется покадрово, после каждого кадра в сцену вносятся минимальные изменения (например, изменяется поза куклы). При воспроизведении полученной последовательности кадров возникает иллюзия движения объектов.</a:t>
            </a:r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84584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6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Силуэтная анимация</a:t>
            </a:r>
            <a:endParaRPr lang="ru-RU" sz="36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6387" name="Текст 2"/>
          <p:cNvSpPr>
            <a:spLocks noGrp="1"/>
          </p:cNvSpPr>
          <p:nvPr>
            <p:ph type="body" sz="half" idx="2"/>
          </p:nvPr>
        </p:nvSpPr>
        <p:spPr>
          <a:xfrm>
            <a:off x="5389563" y="2205038"/>
            <a:ext cx="3429000" cy="37449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ru-RU" sz="2000" smtClean="0">
                <a:latin typeface="Times New Roman" pitchFamily="30" charset="0"/>
                <a:cs typeface="Times New Roman" pitchFamily="30" charset="0"/>
              </a:rPr>
              <a:t>Силуэтная анимация — одна из старейших технологий, а в докомпьютерные дни, возможно и наиболее легкая в исполнении. Для создания мультфильма используются плоские фигуры, вырезанные из материалов, таких как бумага (в том числе фотографическая), плотная ткань и др. Для каждого кадра фигуры передвигаются и снимаются на камеру.</a:t>
            </a:r>
          </a:p>
        </p:txBody>
      </p:sp>
      <p:pic>
        <p:nvPicPr>
          <p:cNvPr id="9" name="Рисунок 8"/>
          <p:cNvPicPr>
            <a:picLocks noGrp="1" noChangeAspect="1"/>
          </p:cNvPicPr>
          <p:nvPr>
            <p:ph type="pic" idx="1"/>
          </p:nvPr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989856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6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Рисованная анимация</a:t>
            </a:r>
            <a:endParaRPr lang="ru-RU" sz="36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2771" name="Текст 2"/>
          <p:cNvSpPr>
            <a:spLocks noGrp="1"/>
          </p:cNvSpPr>
          <p:nvPr>
            <p:ph type="body" sz="half" idx="2"/>
          </p:nvPr>
        </p:nvSpPr>
        <p:spPr>
          <a:xfrm>
            <a:off x="5389563" y="2276475"/>
            <a:ext cx="3429000" cy="403225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sz="1800" smtClean="0">
                <a:latin typeface="Times New Roman" pitchFamily="30" charset="0"/>
                <a:cs typeface="Times New Roman" pitchFamily="30" charset="0"/>
              </a:rPr>
              <a:t>Каждая фаза движения рисуется на отдельном листе кальки. Потом все листы сканируются и монтируются в компьютере в единый видеофайл. Дети с большим интересом анимируют этим способом. Мы ставим задание таким образом, чтобы при помощи максимум 10-15 кадров-рисунков получился один цикл движения. Например, прыжки на месте, походка на месте, горящий огонь, махание руками и т.д. 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951384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 еще…</a:t>
            </a:r>
            <a:endParaRPr lang="ru-RU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379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738" y="1484313"/>
            <a:ext cx="4473575" cy="3157537"/>
          </a:xfrm>
        </p:spPr>
        <p:txBody>
          <a:bodyPr/>
          <a:lstStyle/>
          <a:p>
            <a:pPr algn="l" eaLnBrk="1" hangingPunct="1"/>
            <a:r>
              <a:rPr lang="ru-RU" smtClean="0">
                <a:latin typeface="Times New Roman" pitchFamily="30" charset="0"/>
                <a:cs typeface="Times New Roman" pitchFamily="30" charset="0"/>
              </a:rPr>
              <a:t>Нам представляется особенно важными пунктами квалификация, опыт и способности педагогов. Педагогу, который ставит своей целью изучение анимационного процесса для последующей работы с применением анимационных техник, необходимо, кроме прочего, иметь представления о таких вещах как сценарное мастерство, режиссура, знание компьютерных программ, при помощи которых создается анимация, знание основных законов анимации и умение применять их на практике.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95536" y="2780928"/>
            <a:ext cx="3433802" cy="30689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Спасибо за внимание!</a:t>
            </a:r>
            <a:endParaRPr lang="ru-RU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1773238"/>
            <a:ext cx="6889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8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072" y="548680"/>
            <a:ext cx="3598026" cy="1944216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Отличие детской анимации от взрослой</a:t>
            </a:r>
            <a:endParaRPr lang="ru-RU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6387" name="Текст 2"/>
          <p:cNvSpPr>
            <a:spLocks noGrp="1"/>
          </p:cNvSpPr>
          <p:nvPr>
            <p:ph type="body" sz="half" idx="2"/>
          </p:nvPr>
        </p:nvSpPr>
        <p:spPr>
          <a:xfrm>
            <a:off x="5389563" y="2708275"/>
            <a:ext cx="3429000" cy="35290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ru-RU" sz="2200" smtClean="0">
                <a:latin typeface="Times New Roman" pitchFamily="30" charset="0"/>
                <a:cs typeface="Times New Roman" pitchFamily="30" charset="0"/>
              </a:rPr>
              <a:t>Детская анимация далека от большой настоящей анимации, где есть красота движения. Поэтому основным условием и задачей для детской анимации является интересный сценарий, чтобы происходящее действие было интересней самого анимационного движения</a:t>
            </a:r>
            <a:r>
              <a:rPr lang="ru-RU" sz="1300" smtClean="0"/>
              <a:t>. </a:t>
            </a:r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1671464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6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этапы создания мультфильма с детьми</a:t>
            </a:r>
          </a:p>
        </p:txBody>
      </p:sp>
      <p:sp>
        <p:nvSpPr>
          <p:cNvPr id="1741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6463" y="3068638"/>
            <a:ext cx="3752850" cy="2881312"/>
          </a:xfrm>
        </p:spPr>
        <p:txBody>
          <a:bodyPr/>
          <a:lstStyle/>
          <a:p>
            <a:pPr marL="457200" indent="-457200" algn="l" eaLnBrk="1" hangingPunct="1">
              <a:buFont typeface="Arial" charset="0"/>
              <a:buChar char="•"/>
            </a:pPr>
            <a:r>
              <a:rPr lang="ru-RU" sz="3200" smtClean="0">
                <a:latin typeface="Times New Roman" pitchFamily="30" charset="0"/>
                <a:cs typeface="Times New Roman" pitchFamily="30" charset="0"/>
              </a:rPr>
              <a:t>ИДЕЯ</a:t>
            </a:r>
          </a:p>
          <a:p>
            <a:pPr marL="457200" indent="-457200" algn="l" eaLnBrk="1" hangingPunct="1">
              <a:buFont typeface="Arial" charset="0"/>
              <a:buChar char="•"/>
            </a:pPr>
            <a:r>
              <a:rPr lang="ru-RU" sz="3200" smtClean="0">
                <a:latin typeface="Times New Roman" pitchFamily="30" charset="0"/>
                <a:cs typeface="Times New Roman" pitchFamily="30" charset="0"/>
              </a:rPr>
              <a:t>СЦЕНАРИЙ</a:t>
            </a:r>
          </a:p>
          <a:p>
            <a:pPr marL="457200" indent="-457200" algn="l" eaLnBrk="1" hangingPunct="1">
              <a:buFont typeface="Arial" charset="0"/>
              <a:buChar char="•"/>
            </a:pPr>
            <a:r>
              <a:rPr lang="ru-RU" sz="3200" smtClean="0">
                <a:latin typeface="Times New Roman" pitchFamily="30" charset="0"/>
                <a:cs typeface="Times New Roman" pitchFamily="30" charset="0"/>
              </a:rPr>
              <a:t>РАСКАДРОВКА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475656" y="1988840"/>
            <a:ext cx="2880320" cy="431373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36096" y="-171400"/>
            <a:ext cx="3429000" cy="2867744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Технологические этапы создания мультфильма с детьми</a:t>
            </a:r>
            <a:br>
              <a:rPr lang="ru-RU" sz="2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9459" name="Текст 2"/>
          <p:cNvSpPr>
            <a:spLocks noGrp="1"/>
          </p:cNvSpPr>
          <p:nvPr>
            <p:ph type="body" sz="half" idx="2"/>
          </p:nvPr>
        </p:nvSpPr>
        <p:spPr>
          <a:xfrm>
            <a:off x="5389563" y="2636838"/>
            <a:ext cx="3429000" cy="3600450"/>
          </a:xfrm>
        </p:spPr>
        <p:txBody>
          <a:bodyPr/>
          <a:lstStyle/>
          <a:p>
            <a:pPr marL="342900" indent="-342900" algn="ctr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Char char="•"/>
            </a:pPr>
            <a:r>
              <a:rPr lang="ru-RU" sz="1900" b="1" smtClean="0">
                <a:latin typeface="Times New Roman" pitchFamily="30" charset="0"/>
                <a:cs typeface="Times New Roman" pitchFamily="30" charset="0"/>
              </a:rPr>
              <a:t>тема</a:t>
            </a:r>
          </a:p>
          <a:p>
            <a:pPr marL="342900" indent="-342900" algn="ctr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Char char="•"/>
            </a:pPr>
            <a:r>
              <a:rPr lang="ru-RU" sz="1900" b="1" smtClean="0">
                <a:latin typeface="Times New Roman" pitchFamily="30" charset="0"/>
                <a:cs typeface="Times New Roman" pitchFamily="30" charset="0"/>
              </a:rPr>
              <a:t>идея</a:t>
            </a:r>
          </a:p>
          <a:p>
            <a:pPr marL="342900" indent="-342900" algn="ctr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Char char="•"/>
            </a:pPr>
            <a:r>
              <a:rPr lang="ru-RU" sz="1900" b="1" smtClean="0">
                <a:latin typeface="Times New Roman" pitchFamily="30" charset="0"/>
                <a:cs typeface="Times New Roman" pitchFamily="30" charset="0"/>
              </a:rPr>
              <a:t>сценарий</a:t>
            </a:r>
          </a:p>
          <a:p>
            <a:pPr marL="342900" indent="-342900" algn="ctr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Char char="•"/>
            </a:pPr>
            <a:r>
              <a:rPr lang="ru-RU" sz="1900" b="1" smtClean="0">
                <a:latin typeface="Times New Roman" pitchFamily="30" charset="0"/>
                <a:cs typeface="Times New Roman" pitchFamily="30" charset="0"/>
              </a:rPr>
              <a:t>раскадровка</a:t>
            </a:r>
          </a:p>
          <a:p>
            <a:pPr marL="342900" indent="-342900" algn="ctr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Char char="•"/>
            </a:pPr>
            <a:r>
              <a:rPr lang="ru-RU" sz="1900" b="1" smtClean="0">
                <a:latin typeface="Times New Roman" pitchFamily="30" charset="0"/>
                <a:cs typeface="Times New Roman" pitchFamily="30" charset="0"/>
              </a:rPr>
              <a:t>производственный план</a:t>
            </a:r>
          </a:p>
          <a:p>
            <a:pPr marL="342900" indent="-342900" algn="ctr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Char char="•"/>
            </a:pPr>
            <a:r>
              <a:rPr lang="ru-RU" sz="1900" b="1" smtClean="0">
                <a:latin typeface="Times New Roman" pitchFamily="30" charset="0"/>
                <a:cs typeface="Times New Roman" pitchFamily="30" charset="0"/>
              </a:rPr>
              <a:t>изготовление фонов, персонажей и вещей</a:t>
            </a:r>
          </a:p>
          <a:p>
            <a:pPr marL="342900" indent="-342900" algn="ctr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Char char="•"/>
            </a:pPr>
            <a:r>
              <a:rPr lang="ru-RU" sz="1900" b="1" smtClean="0">
                <a:latin typeface="Times New Roman" pitchFamily="30" charset="0"/>
                <a:cs typeface="Times New Roman" pitchFamily="30" charset="0"/>
              </a:rPr>
              <a:t>съемка</a:t>
            </a:r>
          </a:p>
          <a:p>
            <a:pPr marL="342900" indent="-342900" algn="ctr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Char char="•"/>
            </a:pPr>
            <a:r>
              <a:rPr lang="ru-RU" sz="1900" b="1" smtClean="0">
                <a:latin typeface="Times New Roman" pitchFamily="30" charset="0"/>
                <a:cs typeface="Times New Roman" pitchFamily="30" charset="0"/>
              </a:rPr>
              <a:t>запись звука</a:t>
            </a:r>
          </a:p>
          <a:p>
            <a:pPr marL="342900" indent="-342900" algn="ctr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Char char="•"/>
            </a:pPr>
            <a:r>
              <a:rPr lang="ru-RU" sz="1900" b="1" smtClean="0">
                <a:latin typeface="Times New Roman" pitchFamily="30" charset="0"/>
                <a:cs typeface="Times New Roman" pitchFamily="30" charset="0"/>
              </a:rPr>
              <a:t>монтаж</a:t>
            </a:r>
          </a:p>
          <a:p>
            <a:pPr marL="342900" indent="-342900" algn="ctr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Char char="•"/>
            </a:pPr>
            <a:r>
              <a:rPr lang="ru-RU" sz="1900" b="1" smtClean="0">
                <a:latin typeface="Times New Roman" pitchFamily="30" charset="0"/>
                <a:cs typeface="Times New Roman" pitchFamily="30" charset="0"/>
              </a:rPr>
              <a:t>наложение  шумовых эффектов</a:t>
            </a:r>
          </a:p>
          <a:p>
            <a:pPr marL="342900" indent="-342900" algn="ctr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Char char="•"/>
            </a:pPr>
            <a:r>
              <a:rPr lang="ru-RU" sz="1900" b="1" smtClean="0">
                <a:latin typeface="Times New Roman" pitchFamily="30" charset="0"/>
                <a:cs typeface="Times New Roman" pitchFamily="30" charset="0"/>
              </a:rPr>
              <a:t>видеомонтаж</a:t>
            </a:r>
          </a:p>
          <a:p>
            <a:pPr marL="342900" indent="-342900" algn="ctr" eaLnBrk="1" hangingPunct="1">
              <a:lnSpc>
                <a:spcPct val="80000"/>
              </a:lnSpc>
              <a:spcBef>
                <a:spcPct val="0"/>
              </a:spcBef>
              <a:buFont typeface="Arial" charset="0"/>
              <a:buChar char="•"/>
            </a:pPr>
            <a:r>
              <a:rPr lang="ru-RU" sz="1900" b="1" smtClean="0">
                <a:latin typeface="Times New Roman" pitchFamily="30" charset="0"/>
                <a:cs typeface="Times New Roman" pitchFamily="30" charset="0"/>
              </a:rPr>
              <a:t>презентация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0"/>
              </a:spcBef>
            </a:pPr>
            <a:endParaRPr lang="ru-RU" sz="1300" smtClean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3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19050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dirty="0">
                <a:ea typeface="+mj-ea"/>
              </a:rPr>
              <a:t> </a:t>
            </a:r>
            <a:br>
              <a:rPr lang="ru-RU" dirty="0">
                <a:ea typeface="+mj-ea"/>
              </a:rPr>
            </a:br>
            <a:r>
              <a:rPr lang="ru-RU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Технологии детской анимации</a:t>
            </a:r>
            <a:br>
              <a:rPr lang="ru-RU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150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388" y="2852738"/>
            <a:ext cx="5114925" cy="3600450"/>
          </a:xfrm>
        </p:spPr>
        <p:txBody>
          <a:bodyPr/>
          <a:lstStyle/>
          <a:p>
            <a:pPr eaLnBrk="1" hangingPunct="1"/>
            <a:r>
              <a:rPr lang="ru-RU" b="1" smtClean="0">
                <a:latin typeface="Times New Roman" pitchFamily="30" charset="0"/>
                <a:cs typeface="Times New Roman" pitchFamily="30" charset="0"/>
              </a:rPr>
              <a:t>Перекладка </a:t>
            </a:r>
          </a:p>
          <a:p>
            <a:pPr eaLnBrk="1" hangingPunct="1">
              <a:buFont typeface="Arial" charset="0"/>
              <a:buChar char="•"/>
            </a:pPr>
            <a:r>
              <a:rPr lang="ru-RU" b="1" smtClean="0">
                <a:latin typeface="Times New Roman" pitchFamily="30" charset="0"/>
                <a:cs typeface="Times New Roman" pitchFamily="30" charset="0"/>
              </a:rPr>
              <a:t>Пластилиновый мультфильм</a:t>
            </a:r>
          </a:p>
          <a:p>
            <a:pPr eaLnBrk="1" hangingPunct="1">
              <a:buFont typeface="Arial" charset="0"/>
              <a:buChar char="•"/>
            </a:pPr>
            <a:r>
              <a:rPr lang="ru-RU" b="1" smtClean="0">
                <a:latin typeface="Times New Roman" pitchFamily="30" charset="0"/>
                <a:cs typeface="Times New Roman" pitchFamily="30" charset="0"/>
              </a:rPr>
              <a:t>Предметная анимация</a:t>
            </a:r>
          </a:p>
          <a:p>
            <a:pPr eaLnBrk="1" hangingPunct="1">
              <a:buFont typeface="Arial" charset="0"/>
              <a:buChar char="•"/>
            </a:pPr>
            <a:r>
              <a:rPr lang="ru-RU" b="1" smtClean="0">
                <a:latin typeface="Times New Roman" pitchFamily="30" charset="0"/>
                <a:cs typeface="Times New Roman" pitchFamily="30" charset="0"/>
              </a:rPr>
              <a:t>Кукольная анимация</a:t>
            </a:r>
          </a:p>
          <a:p>
            <a:pPr eaLnBrk="1" hangingPunct="1">
              <a:buFont typeface="Arial" charset="0"/>
              <a:buChar char="•"/>
            </a:pPr>
            <a:r>
              <a:rPr lang="ru-RU" b="1" smtClean="0">
                <a:latin typeface="Times New Roman" pitchFamily="30" charset="0"/>
                <a:cs typeface="Times New Roman" pitchFamily="30" charset="0"/>
              </a:rPr>
              <a:t>Песочная анимация </a:t>
            </a:r>
          </a:p>
          <a:p>
            <a:pPr eaLnBrk="1" hangingPunct="1">
              <a:buFont typeface="Arial" charset="0"/>
              <a:buChar char="•"/>
            </a:pPr>
            <a:r>
              <a:rPr lang="ru-RU" b="1" smtClean="0">
                <a:latin typeface="Times New Roman" pitchFamily="30" charset="0"/>
                <a:cs typeface="Times New Roman" pitchFamily="30" charset="0"/>
              </a:rPr>
              <a:t>Силуэтная анимация</a:t>
            </a:r>
          </a:p>
          <a:p>
            <a:pPr eaLnBrk="1" hangingPunct="1">
              <a:buFont typeface="Arial" charset="0"/>
              <a:buChar char="•"/>
            </a:pPr>
            <a:r>
              <a:rPr lang="ru-RU" b="1" smtClean="0">
                <a:latin typeface="Times New Roman" pitchFamily="30" charset="0"/>
                <a:cs typeface="Times New Roman" pitchFamily="30" charset="0"/>
              </a:rPr>
              <a:t>Рисованная анимация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23528" y="2908101"/>
            <a:ext cx="4176464" cy="37283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4088" y="260648"/>
            <a:ext cx="3960440" cy="1656184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Рисованная перекладка</a:t>
            </a:r>
            <a:endParaRPr lang="ru-RU" sz="36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3555" name="Текст 2"/>
          <p:cNvSpPr>
            <a:spLocks noGrp="1"/>
          </p:cNvSpPr>
          <p:nvPr>
            <p:ph type="body" sz="half" idx="2"/>
          </p:nvPr>
        </p:nvSpPr>
        <p:spPr>
          <a:xfrm>
            <a:off x="5389563" y="2492375"/>
            <a:ext cx="3429000" cy="3744913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sz="2200" smtClean="0">
                <a:latin typeface="Times New Roman" pitchFamily="30" charset="0"/>
                <a:cs typeface="Times New Roman" pitchFamily="30" charset="0"/>
              </a:rPr>
              <a:t>Это самая простая и доступная технология для работы с детьми. Персонажи рисуются на плотной бумаге, раскрашиваются и вырезаются. </a:t>
            </a:r>
          </a:p>
          <a:p>
            <a:pPr eaLnBrk="1" hangingPunct="1">
              <a:spcBef>
                <a:spcPct val="0"/>
              </a:spcBef>
            </a:pPr>
            <a:r>
              <a:rPr lang="ru-RU" sz="2200" smtClean="0">
                <a:latin typeface="Times New Roman" pitchFamily="30" charset="0"/>
                <a:cs typeface="Times New Roman" pitchFamily="30" charset="0"/>
              </a:rPr>
              <a:t>Все подвижные части тела вырезаются отдельно, на этом надо заострять особое внимание. </a:t>
            </a:r>
            <a:endParaRPr lang="ru-RU" sz="1300" smtClean="0"/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3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76056" y="1143000"/>
            <a:ext cx="3888432" cy="989856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Пластилиновая анимация</a:t>
            </a:r>
            <a:endParaRPr lang="ru-RU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5603" name="Текст 2"/>
          <p:cNvSpPr>
            <a:spLocks noGrp="1"/>
          </p:cNvSpPr>
          <p:nvPr>
            <p:ph type="body" sz="half" idx="2"/>
          </p:nvPr>
        </p:nvSpPr>
        <p:spPr>
          <a:xfrm>
            <a:off x="5389563" y="2205038"/>
            <a:ext cx="3429000" cy="4176712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sz="2800" smtClean="0">
                <a:latin typeface="Times New Roman" pitchFamily="30" charset="0"/>
                <a:cs typeface="Times New Roman" pitchFamily="30" charset="0"/>
              </a:rPr>
              <a:t>- вид анимации, где фильм изготовляется путём покадровой съёмки пластилиновых объектов, с их модификацией в промежутках между снятыми кадрами. </a:t>
            </a:r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3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701824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6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Предметная анимация</a:t>
            </a:r>
            <a:endParaRPr lang="ru-RU" sz="36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7651" name="Текст 2"/>
          <p:cNvSpPr>
            <a:spLocks noGrp="1"/>
          </p:cNvSpPr>
          <p:nvPr>
            <p:ph type="body" sz="half" idx="2"/>
          </p:nvPr>
        </p:nvSpPr>
        <p:spPr>
          <a:xfrm>
            <a:off x="5292725" y="2133600"/>
            <a:ext cx="3429000" cy="4319588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sz="2000" smtClean="0">
                <a:latin typeface="Times New Roman" pitchFamily="30" charset="0"/>
                <a:cs typeface="Times New Roman" pitchFamily="30" charset="0"/>
              </a:rPr>
              <a:t>Создание фильмов из бытовых предметов, которые оживают и действуют без человеческой помощи, было модно среди режиссеров уже на заре анимации. В разные времена аниматоры одушевляли обувь, веревочки, спички, пуговицы, куски мяса и кухонную посуду, разыгрывая между ними драмы, трагедии и комедии.</a:t>
            </a:r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629816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6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Песочная анимация</a:t>
            </a:r>
            <a:endParaRPr lang="ru-RU" sz="36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8675" name="Текст 2"/>
          <p:cNvSpPr>
            <a:spLocks noGrp="1"/>
          </p:cNvSpPr>
          <p:nvPr>
            <p:ph type="body" sz="half" idx="2"/>
          </p:nvPr>
        </p:nvSpPr>
        <p:spPr>
          <a:xfrm>
            <a:off x="5292725" y="2060575"/>
            <a:ext cx="3429000" cy="432117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sz="1800" smtClean="0">
                <a:latin typeface="Times New Roman" pitchFamily="30" charset="0"/>
                <a:cs typeface="Times New Roman" pitchFamily="30" charset="0"/>
              </a:rPr>
              <a:t>в ней лёгкий порошок (обычно очищенный и просеянный песок, но также соль, кофе, или что-то подобное) тонкими слоями наносится на стекло и перемешивается, создавая движущуюся картину (обычно все действия выполняются руками, но в качестве приспособлений могут использоваться и кисточки). С помощью диапроектора или световой доски получающееся изображение можно передавать на экран. </a:t>
            </a:r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3" cstate="email">
            <a:extLst>
              <a:ext uri="{28A0092B-C50C-407E-A947-70E740481C1C}"/>
            </a:extLst>
          </a:blip>
          <a:srcRect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1157</Words>
  <Application>Microsoft Office PowerPoint</Application>
  <PresentationFormat>Экран (4:3)</PresentationFormat>
  <Paragraphs>79</Paragraphs>
  <Slides>14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Trebuchet MS</vt:lpstr>
      <vt:lpstr>Arial</vt:lpstr>
      <vt:lpstr>ＭＳ Ｐゴシック</vt:lpstr>
      <vt:lpstr>Wingdings 2</vt:lpstr>
      <vt:lpstr>Wingdings</vt:lpstr>
      <vt:lpstr>Calibri</vt:lpstr>
      <vt:lpstr>Times New Roman</vt:lpstr>
      <vt:lpstr>Изящная</vt:lpstr>
      <vt:lpstr>Техники создания анимационных фильмов с детьми</vt:lpstr>
      <vt:lpstr>Отличие детской анимации от взрослой</vt:lpstr>
      <vt:lpstr>этапы создания мультфильма с детьми</vt:lpstr>
      <vt:lpstr>Технологические этапы создания мультфильма с детьми </vt:lpstr>
      <vt:lpstr>  Технологии детской анимации </vt:lpstr>
      <vt:lpstr>Рисованная перекладка</vt:lpstr>
      <vt:lpstr>Пластилиновая анимация</vt:lpstr>
      <vt:lpstr>Предметная анимация</vt:lpstr>
      <vt:lpstr>Песочная анимация</vt:lpstr>
      <vt:lpstr>Кукольная анимация</vt:lpstr>
      <vt:lpstr>Силуэтная анимация</vt:lpstr>
      <vt:lpstr>Рисованная анимация</vt:lpstr>
      <vt:lpstr>И еще…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Техники создания анимационных фильмов</dc:title>
  <dc:creator>user</dc:creator>
  <cp:lastModifiedBy>re</cp:lastModifiedBy>
  <cp:revision>22</cp:revision>
  <dcterms:created xsi:type="dcterms:W3CDTF">2014-01-01T16:57:11Z</dcterms:created>
  <dcterms:modified xsi:type="dcterms:W3CDTF">2014-03-07T19:57:26Z</dcterms:modified>
</cp:coreProperties>
</file>